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32" d="100"/>
          <a:sy n="132" d="100"/>
        </p:scale>
        <p:origin x="-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3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0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1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3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6210-1F43-9642-9642-18324B78D89D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FC71-382D-6143-B52C-37EE06B5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qibawiki.rsna.org/images/f/fc/ClinicalTrialResults_20111123_QIBA.doc" TargetMode="External"/><Relationship Id="rId4" Type="http://schemas.openxmlformats.org/officeDocument/2006/relationships/hyperlink" Target="ftp://medical.nema.org/medical/dicom/final/cp1112_f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mc/articles/PMC266694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 Report Templates for Cancer Clinical Trials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Clunie</a:t>
            </a:r>
          </a:p>
          <a:p>
            <a:r>
              <a:rPr lang="en-US" dirty="0" err="1" smtClean="0"/>
              <a:t>PixelMed</a:t>
            </a:r>
            <a:r>
              <a:rPr lang="en-US" dirty="0" smtClean="0"/>
              <a:t>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Audit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data element</a:t>
            </a:r>
          </a:p>
          <a:p>
            <a:r>
              <a:rPr lang="en-US" dirty="0" smtClean="0"/>
              <a:t>Who, what, when, where, why …</a:t>
            </a:r>
          </a:p>
          <a:p>
            <a:r>
              <a:rPr lang="en-US" dirty="0" smtClean="0"/>
              <a:t>Multiple successive changes</a:t>
            </a:r>
          </a:p>
          <a:p>
            <a:r>
              <a:rPr lang="en-US" dirty="0" smtClean="0"/>
              <a:t>Simultaneous changes to multiple elements</a:t>
            </a:r>
          </a:p>
          <a:p>
            <a:r>
              <a:rPr lang="en-US" dirty="0" smtClean="0"/>
              <a:t>In document, metadata, database, or all?</a:t>
            </a:r>
          </a:p>
          <a:p>
            <a:r>
              <a:rPr lang="en-US" dirty="0" smtClean="0"/>
              <a:t>Lifecycle management of “documents”</a:t>
            </a:r>
          </a:p>
          <a:p>
            <a:r>
              <a:rPr lang="en-US" dirty="0" smtClean="0"/>
              <a:t>Human readable rendering mechanism</a:t>
            </a:r>
          </a:p>
          <a:p>
            <a:r>
              <a:rPr lang="en-US" dirty="0" smtClean="0"/>
              <a:t>DICOM SR predecessor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1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 Standard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mostly for clinical not clinical trial use cases so far, e.g., CAD, US OB, Cardiac</a:t>
            </a:r>
          </a:p>
          <a:p>
            <a:r>
              <a:rPr lang="en-US" dirty="0" smtClean="0"/>
              <a:t>Strong on measurement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oded sites, types, variants of measurements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ize, intensity, function, etc.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oordinates (2D, 3D),</a:t>
            </a:r>
            <a:r>
              <a:rPr lang="en-US" dirty="0"/>
              <a:t> </a:t>
            </a:r>
            <a:r>
              <a:rPr lang="en-US" dirty="0" smtClean="0"/>
              <a:t>image and </a:t>
            </a:r>
            <a:r>
              <a:rPr lang="en-US" dirty="0" err="1" smtClean="0"/>
              <a:t>seg</a:t>
            </a:r>
            <a:r>
              <a:rPr lang="en-US" dirty="0" smtClean="0"/>
              <a:t> references</a:t>
            </a:r>
          </a:p>
          <a:p>
            <a:r>
              <a:rPr lang="en-US" dirty="0" smtClean="0"/>
              <a:t>Weak on clinical trial/experimental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ontext - readers, roles, time points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oncepts – response assessment (PD,PR,SD,…)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5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one object vs. multiple vs. exclude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subject (no debate)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or multiple readers?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or multiple time points (comparison)?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easurements?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mage references?</a:t>
            </a:r>
          </a:p>
          <a:p>
            <a:pPr lvl="1"/>
            <a:r>
              <a:rPr lang="en-US" dirty="0" smtClean="0"/>
              <a:t>questions &amp; answers (response assessments)?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udit trail and provenance?</a:t>
            </a:r>
          </a:p>
          <a:p>
            <a:r>
              <a:rPr lang="en-US" dirty="0" smtClean="0"/>
              <a:t>“Session” or “Subject” orientated?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7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Templates &amp;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templates can re-use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sub-templates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value sets (context groups)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codes (SNOMED, DCM, LOINC, </a:t>
            </a:r>
            <a:r>
              <a:rPr lang="en-US" dirty="0" err="1" smtClean="0"/>
              <a:t>RadLex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Private value sets (in standard templates)</a:t>
            </a:r>
          </a:p>
          <a:p>
            <a:r>
              <a:rPr lang="en-US" dirty="0" smtClean="0"/>
              <a:t>Private codes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here no suitable external lexicon or exact match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(RP-100019, 99RPH, “Time Point Name”)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6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QIICR Slicer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“Session” rather than “subject” oriented</a:t>
            </a:r>
          </a:p>
          <a:p>
            <a:r>
              <a:rPr lang="en-US" sz="2800" dirty="0" smtClean="0"/>
              <a:t>Record measurements &amp; image</a:t>
            </a:r>
            <a:r>
              <a:rPr lang="en-US" sz="2800" dirty="0"/>
              <a:t> </a:t>
            </a:r>
            <a:r>
              <a:rPr lang="en-US" sz="2800" dirty="0" smtClean="0"/>
              <a:t>relationship</a:t>
            </a:r>
          </a:p>
          <a:p>
            <a:r>
              <a:rPr lang="en-US" sz="2800" dirty="0" smtClean="0"/>
              <a:t>Capturing “questions &amp; answers”</a:t>
            </a:r>
          </a:p>
          <a:p>
            <a:pPr lvl="1"/>
            <a:r>
              <a:rPr lang="en-US" sz="2400" dirty="0" smtClean="0"/>
              <a:t>requires configurable information &amp; UI – exclude?</a:t>
            </a:r>
          </a:p>
          <a:p>
            <a:r>
              <a:rPr lang="en-US" sz="2800" dirty="0" smtClean="0"/>
              <a:t>Time point identity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s study date/id sufficient, or more ? </a:t>
            </a:r>
            <a:r>
              <a:rPr lang="en-US" sz="2400" dirty="0"/>
              <a:t>w</a:t>
            </a:r>
            <a:r>
              <a:rPr lang="en-US" sz="2400" dirty="0" smtClean="0"/>
              <a:t>here from?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ongitudinal comparison – date based only?</a:t>
            </a:r>
          </a:p>
          <a:p>
            <a:r>
              <a:rPr lang="en-US" sz="2800" dirty="0" smtClean="0"/>
              <a:t>Provenance &amp; audit trail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reation </a:t>
            </a:r>
            <a:r>
              <a:rPr lang="en-US" sz="2400" dirty="0" smtClean="0"/>
              <a:t>– </a:t>
            </a:r>
            <a:r>
              <a:rPr lang="en-US" sz="2400" dirty="0" smtClean="0"/>
              <a:t>who (reader ID, ?role), when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diting – who, what, when, why – non-trivial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470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Reusable Templates – TID 1410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TID 1410 Planar ROI Measurements:</a:t>
            </a:r>
          </a:p>
          <a:p>
            <a:pPr lvl="1"/>
            <a:r>
              <a:rPr lang="en-US" dirty="0" smtClean="0"/>
              <a:t>“a general structure to report one or more measurements for some metric, e.g., density, flow, or concentration, over a planar region of interest in an image … may be specified by an SCOORD on an image, or by a Segmentation Image”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5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Reusable Templates – TID 1420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TID 1420 Volumetric ROI Measurements:</a:t>
            </a:r>
          </a:p>
          <a:p>
            <a:pPr lvl="1"/>
            <a:r>
              <a:rPr lang="en-US" dirty="0" smtClean="0"/>
              <a:t>“a general structure to report one or more measurements for some metric, e.g., density, flow, or concentration, over a volumetric region of interest in a set of images or a Frame of Reference … may be specified by a set of SCOORDs on an image set representing a volume, by a volumetric Segmentation Image, by a volume defined in a Surface Segmentation, or by a SCOORD3D”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8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1410 Planar ROI </a:t>
            </a:r>
            <a:r>
              <a:rPr lang="en-US" dirty="0" err="1" smtClean="0"/>
              <a:t>Mx</a:t>
            </a:r>
            <a:endParaRPr lang="en-US" dirty="0"/>
          </a:p>
        </p:txBody>
      </p:sp>
      <p:pic>
        <p:nvPicPr>
          <p:cNvPr id="4" name="Picture 3" descr="TID14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9" y="1209938"/>
            <a:ext cx="8258825" cy="537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2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1419 ROI Measurements</a:t>
            </a:r>
            <a:endParaRPr lang="en-US" dirty="0"/>
          </a:p>
        </p:txBody>
      </p:sp>
      <p:pic>
        <p:nvPicPr>
          <p:cNvPr id="3" name="Picture 2" descr="TID14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08" y="1209938"/>
            <a:ext cx="8028840" cy="499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1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1410 Parameters</a:t>
            </a:r>
            <a:endParaRPr lang="en-US" dirty="0"/>
          </a:p>
        </p:txBody>
      </p:sp>
      <p:pic>
        <p:nvPicPr>
          <p:cNvPr id="3" name="Picture 2" descr="TID1410_Paramet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20" y="1598774"/>
            <a:ext cx="6617159" cy="475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4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DICOM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coded, text and numeric information with image/3D coordinate references</a:t>
            </a:r>
          </a:p>
          <a:p>
            <a:r>
              <a:rPr lang="en-US" dirty="0" smtClean="0"/>
              <a:t>General recursive structure layered on top of DICOM data elements</a:t>
            </a:r>
          </a:p>
          <a:p>
            <a:r>
              <a:rPr lang="en-US" dirty="0" smtClean="0"/>
              <a:t>Tree/DAG of “content items” (nodes)</a:t>
            </a:r>
          </a:p>
          <a:p>
            <a:r>
              <a:rPr lang="en-US" smtClean="0"/>
              <a:t>Node </a:t>
            </a:r>
            <a:r>
              <a:rPr lang="en-US" dirty="0" smtClean="0"/>
              <a:t>is (named) container or name-value pair</a:t>
            </a:r>
          </a:p>
          <a:p>
            <a:r>
              <a:rPr lang="en-US" dirty="0" smtClean="0"/>
              <a:t>All names, most values, are coded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3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of Measurements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be very general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ize-related – (G-D705, SRT, “Volume”)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ntensity-related – (RP-100107, 99RPH, “</a:t>
            </a:r>
            <a:r>
              <a:rPr lang="en-US" sz="2400" dirty="0" err="1" smtClean="0"/>
              <a:t>SUVbw</a:t>
            </a:r>
            <a:r>
              <a:rPr lang="en-US" sz="2400" dirty="0" smtClean="0"/>
              <a:t>”), (112031, DCM, “Attenuation Coefficient”)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odified – (R-00317, SRT, “Mean”)</a:t>
            </a:r>
            <a:endParaRPr lang="en-US" sz="2400" dirty="0"/>
          </a:p>
          <a:p>
            <a:r>
              <a:rPr lang="en-US" sz="2800" dirty="0" smtClean="0"/>
              <a:t>Can be very specific (pre-coordinated)</a:t>
            </a:r>
          </a:p>
          <a:p>
            <a:pPr lvl="1"/>
            <a:r>
              <a:rPr lang="en-US" sz="2400" dirty="0" smtClean="0"/>
              <a:t>(8818-7, LN, “Right ventricular ejection fraction by MR”)</a:t>
            </a:r>
          </a:p>
          <a:p>
            <a:r>
              <a:rPr lang="en-US" sz="2800" dirty="0" smtClean="0"/>
              <a:t>Units are separate (and can be constrained)</a:t>
            </a:r>
          </a:p>
          <a:p>
            <a:pPr lvl="1"/>
            <a:r>
              <a:rPr lang="en-US" sz="2400" dirty="0" smtClean="0"/>
              <a:t>e.g., (mm, UCUM, “mm”), ([</a:t>
            </a:r>
            <a:r>
              <a:rPr lang="en-US" sz="2400" dirty="0" err="1" smtClean="0"/>
              <a:t>hnsf’U</a:t>
            </a:r>
            <a:r>
              <a:rPr lang="en-US" sz="2400" dirty="0" smtClean="0"/>
              <a:t>], UCUM, “HU”)</a:t>
            </a:r>
          </a:p>
          <a:p>
            <a:r>
              <a:rPr lang="en-US" sz="2800" dirty="0" smtClean="0"/>
              <a:t>Meaning may be internationalized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(</a:t>
            </a:r>
            <a:r>
              <a:rPr lang="en-US" sz="2400" dirty="0" smtClean="0"/>
              <a:t>112031, DCM, “Coefficient </a:t>
            </a:r>
            <a:r>
              <a:rPr lang="en-US" sz="2400" dirty="0" err="1" smtClean="0"/>
              <a:t>d’atténuation</a:t>
            </a:r>
            <a:r>
              <a:rPr lang="en-US" sz="2400" dirty="0" smtClean="0"/>
              <a:t>”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0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Sub-Templates?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measurements</a:t>
            </a:r>
          </a:p>
          <a:p>
            <a:r>
              <a:rPr lang="en-US" dirty="0" smtClean="0"/>
              <a:t>For description of findings?</a:t>
            </a:r>
          </a:p>
          <a:p>
            <a:r>
              <a:rPr lang="en-US" dirty="0" smtClean="0"/>
              <a:t>For description of images – “Image Library”?</a:t>
            </a:r>
          </a:p>
          <a:p>
            <a:r>
              <a:rPr lang="en-US" dirty="0" smtClean="0"/>
              <a:t>For description of subject (header identifies)</a:t>
            </a:r>
          </a:p>
          <a:p>
            <a:r>
              <a:rPr lang="en-US" dirty="0" smtClean="0"/>
              <a:t>For description of reader</a:t>
            </a:r>
          </a:p>
          <a:p>
            <a:r>
              <a:rPr lang="en-US" dirty="0" smtClean="0"/>
              <a:t>Flat list or hierarchical?</a:t>
            </a:r>
          </a:p>
          <a:p>
            <a:r>
              <a:rPr lang="en-US" dirty="0" smtClean="0"/>
              <a:t>Recursive/referential (finding derived from other findings)?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0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Sub-Templates –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measurements –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dirty="0" smtClean="0"/>
              <a:t>For description of findings? –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dirty="0" smtClean="0"/>
              <a:t>For description of images –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dirty="0" smtClean="0"/>
              <a:t>For description of subject –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dirty="0" smtClean="0"/>
              <a:t>For description of reader –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dirty="0" smtClean="0"/>
              <a:t>Flat list or hierarchical? – </a:t>
            </a:r>
            <a:r>
              <a:rPr lang="en-US" dirty="0" smtClean="0">
                <a:solidFill>
                  <a:srgbClr val="FF0000"/>
                </a:solidFill>
              </a:rPr>
              <a:t>FLAT</a:t>
            </a:r>
          </a:p>
          <a:p>
            <a:r>
              <a:rPr lang="en-US" dirty="0" smtClean="0"/>
              <a:t>Recursive/referential? –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0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Save/Restore Slicer “State”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Distinguish use case from mining for results</a:t>
            </a:r>
          </a:p>
          <a:p>
            <a:r>
              <a:rPr lang="en-US" sz="2800" dirty="0" smtClean="0"/>
              <a:t>Results don’t even need to be stored in “state” object, since can be recalculated – just need references and methods</a:t>
            </a:r>
          </a:p>
          <a:p>
            <a:r>
              <a:rPr lang="en-US" sz="2800" dirty="0" smtClean="0"/>
              <a:t>Can/should one (SR) object do both?</a:t>
            </a:r>
          </a:p>
          <a:p>
            <a:r>
              <a:rPr lang="en-US" sz="2800" dirty="0" smtClean="0"/>
              <a:t>Hiding a “blob” (of binary or XML)?</a:t>
            </a:r>
          </a:p>
          <a:p>
            <a:r>
              <a:rPr lang="en-US" sz="2800" dirty="0" smtClean="0"/>
              <a:t>Versus translating into SR-style content items and trees?</a:t>
            </a:r>
          </a:p>
          <a:p>
            <a:r>
              <a:rPr lang="en-US" sz="2800" dirty="0" smtClean="0"/>
              <a:t>Right way versus easy way – re-use potential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080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Use-Cases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SR “customers”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ho will produce the SR? workstation (only)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ho will consume the SR? workstation, statistics, …</a:t>
            </a:r>
          </a:p>
          <a:p>
            <a:r>
              <a:rPr lang="en-US" sz="2800" dirty="0" smtClean="0"/>
              <a:t>Slicer-centric view</a:t>
            </a:r>
          </a:p>
          <a:p>
            <a:r>
              <a:rPr lang="en-US" sz="2800" dirty="0" smtClean="0"/>
              <a:t>Interoperable view</a:t>
            </a:r>
          </a:p>
          <a:p>
            <a:r>
              <a:rPr lang="en-US" sz="2800" dirty="0" smtClean="0"/>
              <a:t>Converge on single (simple, extensible) template for interoperability</a:t>
            </a:r>
          </a:p>
          <a:p>
            <a:pPr lvl="1"/>
            <a:r>
              <a:rPr lang="en-US" sz="2400" dirty="0" smtClean="0"/>
              <a:t>interchange of quantitative results, methods and image references between similar workstations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Slicer vs. </a:t>
            </a:r>
            <a:r>
              <a:rPr lang="en-US" sz="2400" dirty="0" err="1" smtClean="0"/>
              <a:t>ClearCanvas</a:t>
            </a:r>
            <a:r>
              <a:rPr lang="en-US" sz="2400" dirty="0" smtClean="0"/>
              <a:t> NWU vs. </a:t>
            </a:r>
            <a:r>
              <a:rPr lang="en-US" sz="2400" dirty="0" err="1" smtClean="0"/>
              <a:t>syngo.via</a:t>
            </a:r>
            <a:r>
              <a:rPr lang="en-US" sz="2400" dirty="0" smtClean="0"/>
              <a:t>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53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to use for Slicer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Traditionally, each project makes up its own list of string values and LUT indices</a:t>
            </a:r>
          </a:p>
          <a:p>
            <a:pPr lvl="1"/>
            <a:r>
              <a:rPr lang="en-US" sz="2400" dirty="0" smtClean="0"/>
              <a:t>e.g., “necrotic region of tumor”, “left hippocampus”, etc.</a:t>
            </a:r>
          </a:p>
          <a:p>
            <a:pPr lvl="1"/>
            <a:r>
              <a:rPr lang="en-US" sz="2400" dirty="0" smtClean="0"/>
              <a:t>works, but no interoperability of tools or concepts or re-use of existing ontologies (e.g. knowledge that “</a:t>
            </a:r>
            <a:r>
              <a:rPr lang="en-US" sz="2400" dirty="0" err="1" smtClean="0"/>
              <a:t>precentral</a:t>
            </a:r>
            <a:r>
              <a:rPr lang="en-US" sz="2400" dirty="0" smtClean="0"/>
              <a:t> </a:t>
            </a:r>
            <a:r>
              <a:rPr lang="en-US" sz="2400" dirty="0" err="1" smtClean="0"/>
              <a:t>gyrus</a:t>
            </a:r>
            <a:r>
              <a:rPr lang="en-US" sz="2400" dirty="0" smtClean="0"/>
              <a:t>” is part of “frontal lobe” is part of “brain”, or is “primary motor cortex” is “motor cortex”)</a:t>
            </a:r>
          </a:p>
          <a:p>
            <a:r>
              <a:rPr lang="en-US" sz="2800" dirty="0" smtClean="0"/>
              <a:t>Standard lists available</a:t>
            </a:r>
          </a:p>
          <a:p>
            <a:pPr lvl="1"/>
            <a:r>
              <a:rPr lang="en-US" sz="2400" dirty="0" smtClean="0"/>
              <a:t>DICOM, SNOMED, FMA, </a:t>
            </a:r>
            <a:r>
              <a:rPr lang="en-US" sz="2400" dirty="0" err="1" smtClean="0"/>
              <a:t>RadLex</a:t>
            </a:r>
            <a:r>
              <a:rPr lang="en-US" sz="2400" dirty="0" smtClean="0"/>
              <a:t>, QIBO</a:t>
            </a:r>
          </a:p>
          <a:p>
            <a:pPr lvl="1"/>
            <a:r>
              <a:rPr lang="en-US" sz="2400" dirty="0" smtClean="0"/>
              <a:t>varying comprehensiveness of supporting ontology</a:t>
            </a:r>
          </a:p>
          <a:p>
            <a:r>
              <a:rPr lang="en-US" sz="2800" dirty="0" smtClean="0"/>
              <a:t>Mapping of Slicer LUT and Brain Atlas LUT done</a:t>
            </a:r>
          </a:p>
        </p:txBody>
      </p:sp>
    </p:spTree>
    <p:extLst>
      <p:ext uri="{BB962C8B-B14F-4D97-AF65-F5344CB8AC3E}">
        <p14:creationId xmlns:p14="http://schemas.microsoft.com/office/powerpoint/2010/main" val="4278204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to use for Slicer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Could just hardwire in specific plugins</a:t>
            </a:r>
          </a:p>
          <a:p>
            <a:r>
              <a:rPr lang="en-US" sz="2800" dirty="0" smtClean="0"/>
              <a:t>Perhaps better to de-reference to dictionary support module +/- network interfaces to terminology services (e.g., </a:t>
            </a:r>
            <a:r>
              <a:rPr lang="en-US" sz="2800" dirty="0" err="1" smtClean="0"/>
              <a:t>Bioportal.org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Used in both SR (totally code dependent) and SEG (coded description of segments is required)</a:t>
            </a:r>
          </a:p>
          <a:p>
            <a:r>
              <a:rPr lang="en-US" sz="2800" dirty="0" smtClean="0"/>
              <a:t>When no suitable standard/external code, can make up a private code (e.g., Slicer supplied, or user supplied) – need support tools in order to do this correctly</a:t>
            </a:r>
          </a:p>
        </p:txBody>
      </p:sp>
    </p:spTree>
    <p:extLst>
      <p:ext uri="{BB962C8B-B14F-4D97-AF65-F5344CB8AC3E}">
        <p14:creationId xmlns:p14="http://schemas.microsoft.com/office/powerpoint/2010/main" val="1562925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/>
              <a:t>An </a:t>
            </a:r>
            <a:r>
              <a:rPr lang="de-DE" sz="2400" dirty="0" err="1" smtClean="0"/>
              <a:t>early</a:t>
            </a:r>
            <a:r>
              <a:rPr lang="de-DE" sz="2400" dirty="0" smtClean="0"/>
              <a:t> </a:t>
            </a:r>
            <a:r>
              <a:rPr lang="de-DE" sz="2400" dirty="0" err="1" smtClean="0"/>
              <a:t>article</a:t>
            </a:r>
            <a:r>
              <a:rPr lang="de-DE" sz="2400" dirty="0" smtClean="0"/>
              <a:t> </a:t>
            </a:r>
            <a:r>
              <a:rPr lang="de-DE" sz="2400" dirty="0" err="1" smtClean="0"/>
              <a:t>discussing</a:t>
            </a:r>
            <a:r>
              <a:rPr lang="de-DE" sz="2400" dirty="0" smtClean="0"/>
              <a:t> </a:t>
            </a:r>
            <a:r>
              <a:rPr lang="de-DE" sz="2400" dirty="0" err="1" smtClean="0"/>
              <a:t>concepts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issues</a:t>
            </a:r>
            <a:r>
              <a:rPr lang="de-DE" sz="2400" dirty="0" smtClean="0"/>
              <a:t>: </a:t>
            </a:r>
            <a:r>
              <a:rPr lang="de-DE" sz="2400" dirty="0" err="1" smtClean="0"/>
              <a:t>Cancer</a:t>
            </a:r>
            <a:r>
              <a:rPr lang="de-DE" sz="2400" dirty="0" smtClean="0"/>
              <a:t> </a:t>
            </a:r>
            <a:r>
              <a:rPr lang="de-DE" sz="2400" dirty="0" err="1" smtClean="0"/>
              <a:t>Inform</a:t>
            </a:r>
            <a:r>
              <a:rPr lang="de-DE" sz="2400" dirty="0" smtClean="0"/>
              <a:t>. 2007; 4: 33–56: </a:t>
            </a:r>
            <a:r>
              <a:rPr lang="en-US" sz="2400" dirty="0" smtClean="0"/>
              <a:t>“</a:t>
            </a:r>
            <a:r>
              <a:rPr lang="en-US" sz="2400" i="1" dirty="0" smtClean="0"/>
              <a:t>DICOM Structured Reporting and Cancer Clinical Trials Results</a:t>
            </a:r>
            <a:r>
              <a:rPr lang="en-US" sz="2400" dirty="0" smtClean="0"/>
              <a:t>”: </a:t>
            </a:r>
            <a:r>
              <a:rPr lang="en-US" sz="2400" dirty="0" smtClean="0">
                <a:hlinkClick r:id="rId2"/>
              </a:rPr>
              <a:t>http://www.ncbi.nlm.nih.gov/pmc/articles/PMC2666949/</a:t>
            </a:r>
            <a:endParaRPr lang="en-US" sz="2400" dirty="0" smtClean="0"/>
          </a:p>
          <a:p>
            <a:r>
              <a:rPr lang="en-US" sz="2400" dirty="0" smtClean="0"/>
              <a:t>An implementation used in a proprietary tool at my former company: “</a:t>
            </a:r>
            <a:r>
              <a:rPr lang="en-US" sz="2400" i="1" dirty="0" smtClean="0"/>
              <a:t>Encoding of Oncology Clinical Trial Read Results in DICOM SR - Abbreviated QIBA 1C Content</a:t>
            </a:r>
            <a:r>
              <a:rPr lang="en-US" sz="2400" dirty="0" smtClean="0"/>
              <a:t>”: </a:t>
            </a:r>
            <a:r>
              <a:rPr lang="en-US" sz="2400" dirty="0" smtClean="0">
                <a:hlinkClick r:id="rId3"/>
              </a:rPr>
              <a:t>http://qibawiki.rsna.org/images/f/fc/ClinicalTrialResults_20111123_QIBA.doc</a:t>
            </a:r>
            <a:endParaRPr lang="en-US" sz="2400" dirty="0" smtClean="0"/>
          </a:p>
          <a:p>
            <a:r>
              <a:rPr lang="en-US" sz="2400" dirty="0" smtClean="0"/>
              <a:t>CP 1112 “</a:t>
            </a:r>
            <a:r>
              <a:rPr lang="en-US" sz="2400" i="1" dirty="0" smtClean="0"/>
              <a:t>Add SR Structure for ROI Measurements</a:t>
            </a:r>
            <a:r>
              <a:rPr lang="en-US" sz="2400" dirty="0" smtClean="0"/>
              <a:t>”: </a:t>
            </a:r>
            <a:r>
              <a:rPr lang="en-US" sz="2400" dirty="0" smtClean="0">
                <a:hlinkClick r:id="rId4" action="ppaction://hlinkfile"/>
              </a:rPr>
              <a:t>ftp://</a:t>
            </a:r>
            <a:r>
              <a:rPr lang="en-US" sz="2400" dirty="0" err="1" smtClean="0">
                <a:hlinkClick r:id="rId4" action="ppaction://hlinkfile"/>
              </a:rPr>
              <a:t>medical.nema.org</a:t>
            </a:r>
            <a:r>
              <a:rPr lang="en-US" sz="2400" dirty="0" smtClean="0">
                <a:hlinkClick r:id="rId4" action="ppaction://hlinkfile"/>
              </a:rPr>
              <a:t>/medical/</a:t>
            </a:r>
            <a:r>
              <a:rPr lang="en-US" sz="2400" dirty="0" err="1" smtClean="0">
                <a:hlinkClick r:id="rId4" action="ppaction://hlinkfile"/>
              </a:rPr>
              <a:t>dicom</a:t>
            </a:r>
            <a:r>
              <a:rPr lang="en-US" sz="2400" dirty="0" smtClean="0">
                <a:hlinkClick r:id="rId4" action="ppaction://hlinkfile"/>
              </a:rPr>
              <a:t>/final/cp1112_ft.pdf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401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“constraint”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&amp; value sets for particular purposes</a:t>
            </a:r>
          </a:p>
          <a:p>
            <a:r>
              <a:rPr lang="en-US" dirty="0" smtClean="0"/>
              <a:t>“Root” templates define entire content</a:t>
            </a:r>
          </a:p>
          <a:p>
            <a:pPr lvl="1"/>
            <a:r>
              <a:rPr lang="en-US" dirty="0" smtClean="0"/>
              <a:t>e.g., “Mammography CAD” template</a:t>
            </a:r>
          </a:p>
          <a:p>
            <a:r>
              <a:rPr lang="en-US" dirty="0" smtClean="0"/>
              <a:t>“Sub-templates” define content for sub-tree</a:t>
            </a:r>
          </a:p>
          <a:p>
            <a:pPr lvl="1"/>
            <a:r>
              <a:rPr lang="en-US" dirty="0" smtClean="0"/>
              <a:t>e.g., “Single Image Finding” template</a:t>
            </a:r>
          </a:p>
          <a:p>
            <a:r>
              <a:rPr lang="en-US" dirty="0" smtClean="0"/>
              <a:t>Current (2011+Sups+CPs) PS 3.16</a:t>
            </a:r>
          </a:p>
          <a:p>
            <a:pPr lvl="1"/>
            <a:r>
              <a:rPr lang="en-US" dirty="0" smtClean="0"/>
              <a:t>290 templates (TIDs)</a:t>
            </a:r>
          </a:p>
          <a:p>
            <a:pPr lvl="1"/>
            <a:r>
              <a:rPr lang="en-US" dirty="0" smtClean="0"/>
              <a:t>884 value sets (context groups, CIDs)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4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challenging</a:t>
            </a:r>
          </a:p>
          <a:p>
            <a:r>
              <a:rPr lang="en-US" dirty="0" smtClean="0"/>
              <a:t>May be explicit (esp. for root template)</a:t>
            </a:r>
          </a:p>
          <a:p>
            <a:r>
              <a:rPr lang="en-US" dirty="0" smtClean="0"/>
              <a:t>May require pattern recognition</a:t>
            </a:r>
          </a:p>
          <a:p>
            <a:r>
              <a:rPr lang="en-US" dirty="0" smtClean="0"/>
              <a:t>Top-down parsing not necessarily unambiguous</a:t>
            </a:r>
          </a:p>
          <a:p>
            <a:r>
              <a:rPr lang="en-US" dirty="0" smtClean="0"/>
              <a:t>Regardless of template</a:t>
            </a:r>
          </a:p>
          <a:p>
            <a:pPr lvl="1"/>
            <a:r>
              <a:rPr lang="en-US" dirty="0" smtClean="0"/>
              <a:t>specific patterns easily recognizable</a:t>
            </a:r>
          </a:p>
          <a:p>
            <a:pPr lvl="1"/>
            <a:r>
              <a:rPr lang="en-US" dirty="0" smtClean="0"/>
              <a:t>specific information easily extractable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XPath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5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as Semantic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template as similar to a class</a:t>
            </a:r>
          </a:p>
          <a:p>
            <a:r>
              <a:rPr lang="en-US" dirty="0" smtClean="0"/>
              <a:t>Includes (contains) other templates (classes)</a:t>
            </a:r>
          </a:p>
          <a:p>
            <a:endParaRPr lang="en-US" dirty="0"/>
          </a:p>
          <a:p>
            <a:r>
              <a:rPr lang="en-US" dirty="0" smtClean="0"/>
              <a:t>Design approach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model (e.g., UML or C++ class)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matching template definition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 class to serialize/de-serialize as XML then SR, or SR directly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5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“Subjects”</a:t>
            </a:r>
          </a:p>
          <a:p>
            <a:pPr lvl="1"/>
            <a:r>
              <a:rPr lang="en-US" dirty="0" smtClean="0"/>
              <a:t>patients, animals, specimens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dentification, characteristics</a:t>
            </a:r>
          </a:p>
          <a:p>
            <a:r>
              <a:rPr lang="en-US" dirty="0" smtClean="0"/>
              <a:t>“Readers” (and “adjudicators” etc.)</a:t>
            </a:r>
          </a:p>
          <a:p>
            <a:pPr lvl="1"/>
            <a:r>
              <a:rPr lang="en-US" dirty="0" smtClean="0"/>
              <a:t>human or machine or hybrid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dentification, characteristics (e.g., role, version)</a:t>
            </a:r>
          </a:p>
          <a:p>
            <a:r>
              <a:rPr lang="en-US" dirty="0" smtClean="0"/>
              <a:t>“Time points”</a:t>
            </a:r>
          </a:p>
          <a:p>
            <a:pPr lvl="1"/>
            <a:r>
              <a:rPr lang="en-US" dirty="0" smtClean="0"/>
              <a:t>imaging procedure at defined lifecycle stage</a:t>
            </a:r>
          </a:p>
          <a:p>
            <a:pPr lvl="1"/>
            <a:r>
              <a:rPr lang="en-US" dirty="0" smtClean="0"/>
              <a:t>Identification, characteristics (baseline, random)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1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localize (organ, vessel, tissue, etc.)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ategorize (target (measurable), non-target, …)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escribe (irregular, enhancing, …)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 (size, intensity, texture,…)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nfer (</a:t>
            </a:r>
            <a:r>
              <a:rPr lang="en-US" dirty="0" smtClean="0"/>
              <a:t>malignancy </a:t>
            </a:r>
            <a:r>
              <a:rPr lang="en-US" dirty="0" smtClean="0"/>
              <a:t>probability, disease progression)</a:t>
            </a:r>
          </a:p>
          <a:p>
            <a:r>
              <a:rPr lang="en-US" dirty="0" smtClean="0"/>
              <a:t>Compare</a:t>
            </a:r>
          </a:p>
          <a:p>
            <a:pPr lvl="1"/>
            <a:r>
              <a:rPr lang="en-US" dirty="0" smtClean="0"/>
              <a:t>adjudicate</a:t>
            </a:r>
          </a:p>
          <a:p>
            <a:pPr lvl="1"/>
            <a:r>
              <a:rPr lang="en-US" dirty="0" smtClean="0"/>
              <a:t>reach 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lists</a:t>
            </a:r>
          </a:p>
          <a:p>
            <a:r>
              <a:rPr lang="en-US" dirty="0" smtClean="0"/>
              <a:t>Scheduling readers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individual or by role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oad balancing</a:t>
            </a:r>
          </a:p>
          <a:p>
            <a:r>
              <a:rPr lang="en-US" dirty="0" smtClean="0"/>
              <a:t>Series of steps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equential revelation (</a:t>
            </a:r>
            <a:r>
              <a:rPr lang="en-US" dirty="0" err="1" smtClean="0"/>
              <a:t>unblinding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ocking +/- hindsight changes</a:t>
            </a:r>
          </a:p>
          <a:p>
            <a:r>
              <a:rPr lang="en-US" dirty="0" smtClean="0"/>
              <a:t>Reads performed in sequence</a:t>
            </a:r>
          </a:p>
          <a:p>
            <a:pPr lvl="1"/>
            <a:r>
              <a:rPr lang="en-US" dirty="0" smtClean="0"/>
              <a:t>2 radiology then adjudication, oncology, QC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to feed statisticians</a:t>
            </a:r>
          </a:p>
          <a:p>
            <a:r>
              <a:rPr lang="en-US" dirty="0" smtClean="0"/>
              <a:t>May be all or subset of data acquired</a:t>
            </a:r>
          </a:p>
          <a:p>
            <a:r>
              <a:rPr lang="en-US" dirty="0" smtClean="0"/>
              <a:t>May be image-referenced or separate</a:t>
            </a:r>
          </a:p>
          <a:p>
            <a:r>
              <a:rPr lang="en-US" dirty="0" smtClean="0"/>
              <a:t>“Cleaning”</a:t>
            </a:r>
          </a:p>
          <a:p>
            <a:r>
              <a:rPr lang="en-US" dirty="0" smtClean="0"/>
              <a:t>“Locking” (prior to interim or final analysis)</a:t>
            </a:r>
          </a:p>
          <a:p>
            <a:r>
              <a:rPr lang="en-US" dirty="0" smtClean="0"/>
              <a:t>Store/interchange in either or both: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atabase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ocuments (like set of DICOM SRs)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2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1649</Words>
  <Application>Microsoft Macintosh PowerPoint</Application>
  <PresentationFormat>On-screen Show (4:3)</PresentationFormat>
  <Paragraphs>191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Structure Report Templates for Cancer Clinical Trials</vt:lpstr>
      <vt:lpstr>Characteristics of DICOM SR</vt:lpstr>
      <vt:lpstr>Templates “constraint” content</vt:lpstr>
      <vt:lpstr>Template Identification</vt:lpstr>
      <vt:lpstr>Template as Semantic Model</vt:lpstr>
      <vt:lpstr>Clinical Trial Concepts</vt:lpstr>
      <vt:lpstr>Clinical Trial Tasks</vt:lpstr>
      <vt:lpstr>Clinical Trial Workflow</vt:lpstr>
      <vt:lpstr>Clinical Trial Data Management</vt:lpstr>
      <vt:lpstr>Clinical Trial Audit Trail</vt:lpstr>
      <vt:lpstr>DICOM Standard Templates</vt:lpstr>
      <vt:lpstr>Template Design Questions</vt:lpstr>
      <vt:lpstr>Private Templates &amp; Codes</vt:lpstr>
      <vt:lpstr>QIICR Slicer Considerations</vt:lpstr>
      <vt:lpstr>Reusable Templates – TID 1410</vt:lpstr>
      <vt:lpstr>Reusable Templates – TID 1420</vt:lpstr>
      <vt:lpstr>TID 1410 Planar ROI Mx</vt:lpstr>
      <vt:lpstr>TID 1419 ROI Measurements</vt:lpstr>
      <vt:lpstr>TID 1410 Parameters</vt:lpstr>
      <vt:lpstr>Concepts of Measurements</vt:lpstr>
      <vt:lpstr>Which Sub-Templates?</vt:lpstr>
      <vt:lpstr>Which Sub-Templates – Simple</vt:lpstr>
      <vt:lpstr>Save/Restore Slicer “State”</vt:lpstr>
      <vt:lpstr>Revisit Use-Cases</vt:lpstr>
      <vt:lpstr>Codes to use for Slicer</vt:lpstr>
      <vt:lpstr>Codes to use for Slicer</vt:lpstr>
      <vt:lpstr>Annotated 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Clunie</dc:creator>
  <cp:lastModifiedBy>David Clunie</cp:lastModifiedBy>
  <cp:revision>122</cp:revision>
  <dcterms:created xsi:type="dcterms:W3CDTF">2013-10-21T13:49:30Z</dcterms:created>
  <dcterms:modified xsi:type="dcterms:W3CDTF">2013-10-21T23:06:50Z</dcterms:modified>
</cp:coreProperties>
</file>