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6" r:id="rId3"/>
    <p:sldId id="500" r:id="rId4"/>
    <p:sldId id="484" r:id="rId5"/>
    <p:sldId id="485" r:id="rId6"/>
    <p:sldId id="475" r:id="rId7"/>
    <p:sldId id="486" r:id="rId8"/>
    <p:sldId id="469" r:id="rId9"/>
    <p:sldId id="502" r:id="rId10"/>
    <p:sldId id="504" r:id="rId11"/>
    <p:sldId id="505" r:id="rId12"/>
    <p:sldId id="507" r:id="rId13"/>
    <p:sldId id="508" r:id="rId14"/>
    <p:sldId id="503" r:id="rId15"/>
    <p:sldId id="509" r:id="rId16"/>
    <p:sldId id="501" r:id="rId17"/>
    <p:sldId id="493" r:id="rId18"/>
    <p:sldId id="49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823B"/>
    <a:srgbClr val="1F497D"/>
    <a:srgbClr val="33889F"/>
    <a:srgbClr val="78953D"/>
    <a:srgbClr val="3389A1"/>
    <a:srgbClr val="399AB5"/>
    <a:srgbClr val="BF2E01"/>
    <a:srgbClr val="FF3300"/>
    <a:srgbClr val="F7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 autoAdjust="0"/>
    <p:restoredTop sz="93357" autoAdjust="0"/>
  </p:normalViewPr>
  <p:slideViewPr>
    <p:cSldViewPr showGuides="1">
      <p:cViewPr varScale="1">
        <p:scale>
          <a:sx n="76" d="100"/>
          <a:sy n="76" d="100"/>
        </p:scale>
        <p:origin x="-1176" y="-112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34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16-01-04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16-01-04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2200" y="5713862"/>
            <a:ext cx="2818919" cy="721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367730"/>
            <a:ext cx="1315045" cy="3363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licerrt.org" TargetMode="External"/><Relationship Id="rId3" Type="http://schemas.openxmlformats.org/officeDocument/2006/relationships/hyperlink" Target="mailto:csaba.pinter@queensu.c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rrt.org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1905000"/>
          </a:xfrm>
        </p:spPr>
        <p:txBody>
          <a:bodyPr/>
          <a:lstStyle/>
          <a:p>
            <a:pPr eaLnBrk="1" hangingPunct="1"/>
            <a:r>
              <a:rPr lang="en-CA" sz="5400" b="1" dirty="0" smtClean="0">
                <a:solidFill>
                  <a:schemeClr val="tx2"/>
                </a:solidFill>
              </a:rPr>
              <a:t>SlicerRT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Csaba </a:t>
            </a:r>
            <a:r>
              <a:rPr lang="en-US" sz="2400" dirty="0" smtClean="0">
                <a:solidFill>
                  <a:schemeClr val="tx1"/>
                </a:solidFill>
              </a:rPr>
              <a:t>Pinter, </a:t>
            </a:r>
            <a:r>
              <a:rPr lang="en-US" sz="2400" dirty="0" err="1">
                <a:solidFill>
                  <a:schemeClr val="tx1"/>
                </a:solidFill>
              </a:rPr>
              <a:t>Andras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724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Kingston, ON, </a:t>
            </a:r>
            <a:r>
              <a:rPr lang="en-CA" dirty="0" smtClean="0">
                <a:latin typeface="+mn-lt"/>
              </a:rPr>
              <a:t>Canada</a:t>
            </a: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Good practices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Follow Slicer conventions</a:t>
            </a:r>
          </a:p>
          <a:p>
            <a:pPr lvl="1"/>
            <a:r>
              <a:rPr lang="en-US" smtClean="0"/>
              <a:t>Coding rules for painless reading and integration</a:t>
            </a:r>
            <a:endParaRPr lang="en-US" smtClean="0"/>
          </a:p>
          <a:p>
            <a:pPr lvl="1"/>
            <a:r>
              <a:rPr lang="en-US" smtClean="0"/>
              <a:t>Separate MRML, Logic, Widgets, Module classes</a:t>
            </a:r>
          </a:p>
          <a:p>
            <a:pPr lvl="1"/>
            <a:r>
              <a:rPr lang="en-US" smtClean="0"/>
              <a:t>Keep track of Slicer commits and follow changes</a:t>
            </a:r>
          </a:p>
          <a:p>
            <a:r>
              <a:rPr lang="en-US" smtClean="0"/>
              <a:t>Automatic testing: both logic and workflow</a:t>
            </a:r>
          </a:p>
          <a:p>
            <a:pPr lvl="1"/>
            <a:r>
              <a:rPr lang="en-US" smtClean="0"/>
              <a:t>Identify regressions caused by own commits</a:t>
            </a:r>
          </a:p>
          <a:p>
            <a:pPr lvl="1"/>
            <a:r>
              <a:rPr lang="en-US" smtClean="0"/>
              <a:t>Detect failures due to Slicer core changes</a:t>
            </a:r>
          </a:p>
          <a:p>
            <a:r>
              <a:rPr lang="en-US" smtClean="0"/>
              <a:t>Create re-usable widgets where applicable</a:t>
            </a:r>
          </a:p>
          <a:p>
            <a:pPr lvl="1"/>
            <a:r>
              <a:rPr lang="en-US" smtClean="0"/>
              <a:t>Usage from various places, easier testing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487170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8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Good practices cont’d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mtClean="0"/>
              <a:t>Use the best fitting module type</a:t>
            </a:r>
          </a:p>
          <a:p>
            <a:pPr lvl="1"/>
            <a:r>
              <a:rPr lang="en-CA" smtClean="0"/>
              <a:t>CLI for very simple data flow scenarios</a:t>
            </a:r>
          </a:p>
          <a:p>
            <a:pPr lvl="1"/>
            <a:r>
              <a:rPr lang="en-CA" smtClean="0"/>
              <a:t>C++ for complex UI or core features</a:t>
            </a:r>
          </a:p>
          <a:p>
            <a:pPr lvl="1"/>
            <a:r>
              <a:rPr lang="en-CA" smtClean="0"/>
              <a:t>Python for everything else</a:t>
            </a:r>
          </a:p>
          <a:p>
            <a:r>
              <a:rPr lang="en-CA" smtClean="0"/>
              <a:t>Create slicelets for workflow-based applications</a:t>
            </a:r>
          </a:p>
          <a:p>
            <a:pPr lvl="1"/>
            <a:r>
              <a:rPr lang="en-CA" smtClean="0"/>
              <a:t>Much easier for users</a:t>
            </a:r>
          </a:p>
          <a:p>
            <a:pPr lvl="1"/>
            <a:r>
              <a:rPr lang="en-CA" smtClean="0"/>
              <a:t>Easier maintenance due to restricted workflow</a:t>
            </a:r>
          </a:p>
          <a:p>
            <a:r>
              <a:rPr lang="en-CA" smtClean="0"/>
              <a:t>Tutorials are a good way to lure new users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487170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Bad practices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Mix Qt and VTK in C++</a:t>
            </a:r>
          </a:p>
          <a:p>
            <a:pPr lvl="1"/>
            <a:r>
              <a:rPr lang="en-US" smtClean="0"/>
              <a:t>Always use the proper containers</a:t>
            </a:r>
            <a:endParaRPr lang="en-US" smtClean="0"/>
          </a:p>
          <a:p>
            <a:r>
              <a:rPr lang="en-US" smtClean="0"/>
              <a:t>MRML node member vars in MRML nodes</a:t>
            </a:r>
          </a:p>
          <a:p>
            <a:pPr lvl="1"/>
            <a:r>
              <a:rPr lang="en-US" smtClean="0"/>
              <a:t>Problems with scene changes</a:t>
            </a:r>
          </a:p>
          <a:p>
            <a:r>
              <a:rPr lang="en-US" smtClean="0"/>
              <a:t>Avoid “fix numbers”</a:t>
            </a:r>
          </a:p>
          <a:p>
            <a:pPr lvl="1"/>
            <a:r>
              <a:rPr lang="en-US" smtClean="0"/>
              <a:t>If you implement something for two objects in a rigid manner, you will have a problem if you’ll need to handle a third 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5" y="169112"/>
            <a:ext cx="1503277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Good to know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It is possible to</a:t>
            </a:r>
          </a:p>
          <a:p>
            <a:pPr lvl="1"/>
            <a:r>
              <a:rPr lang="en-US" smtClean="0"/>
              <a:t>use superbuild in extensions</a:t>
            </a:r>
          </a:p>
          <a:p>
            <a:pPr lvl="1"/>
            <a:r>
              <a:rPr lang="en-US" smtClean="0"/>
              <a:t>define dependencies between extensions</a:t>
            </a:r>
          </a:p>
          <a:p>
            <a:pPr lvl="1"/>
            <a:r>
              <a:rPr lang="en-US" smtClean="0"/>
              <a:t>have the extension index use the latest revision</a:t>
            </a:r>
          </a:p>
          <a:p>
            <a:pPr lvl="1"/>
            <a:r>
              <a:rPr lang="en-US" smtClean="0"/>
              <a:t>have C++ “library” classes for python modules</a:t>
            </a:r>
          </a:p>
          <a:p>
            <a:pPr lvl="1"/>
            <a:r>
              <a:rPr lang="en-US" smtClean="0"/>
              <a:t>call C++ from python and vica versa</a:t>
            </a:r>
          </a:p>
          <a:p>
            <a:pPr lvl="1"/>
            <a:r>
              <a:rPr lang="en-US" smtClean="0"/>
              <a:t>get cumulative download statistics</a:t>
            </a:r>
            <a:br>
              <a:rPr lang="en-US" smtClean="0"/>
            </a:br>
            <a:r>
              <a:rPr lang="en-US" smtClean="0"/>
              <a:t>(DeveloperToolsForExtensions / ExtensionDownloadStatistics module)</a:t>
            </a:r>
            <a:endParaRPr lang="en-US" smtClean="0"/>
          </a:p>
          <a:p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366" y="99413"/>
            <a:ext cx="1668380" cy="16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Future work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Integration of Segmentations into Slicer core</a:t>
            </a:r>
          </a:p>
          <a:p>
            <a:pPr lvl="1"/>
            <a:r>
              <a:rPr lang="en-US" smtClean="0"/>
              <a:t>vtkOrientedImageData and ~Resample</a:t>
            </a:r>
          </a:p>
          <a:p>
            <a:pPr lvl="1"/>
            <a:r>
              <a:rPr lang="en-US" smtClean="0"/>
              <a:t>Pure-VTK segmentation object</a:t>
            </a:r>
          </a:p>
          <a:p>
            <a:pPr lvl="2"/>
            <a:r>
              <a:rPr lang="en-US" smtClean="0"/>
              <a:t>Multiple segments and </a:t>
            </a:r>
            <a:r>
              <a:rPr lang="en-US" smtClean="0"/>
              <a:t>representations</a:t>
            </a:r>
          </a:p>
          <a:p>
            <a:pPr lvl="1"/>
            <a:r>
              <a:rPr lang="en-US" smtClean="0"/>
              <a:t>Segmentations module</a:t>
            </a:r>
          </a:p>
          <a:p>
            <a:pPr lvl="2"/>
            <a:r>
              <a:rPr lang="en-US" smtClean="0"/>
              <a:t>MRML, Storage, Displayable managers, Widgets, etc.</a:t>
            </a:r>
          </a:p>
          <a:p>
            <a:pPr lvl="1"/>
            <a:r>
              <a:rPr lang="en-US" smtClean="0"/>
              <a:t>Editor</a:t>
            </a:r>
          </a:p>
          <a:p>
            <a:r>
              <a:rPr lang="en-US" smtClean="0"/>
              <a:t>External Beam Planning platform</a:t>
            </a:r>
          </a:p>
          <a:p>
            <a:pPr lvl="1"/>
            <a:r>
              <a:rPr lang="en-US" smtClean="0"/>
              <a:t>Pluggable for arbitrary dose engines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545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1828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/>
            </a:r>
            <a:br>
              <a:rPr lang="en-CA" b="1" smtClean="0">
                <a:solidFill>
                  <a:schemeClr val="tx2"/>
                </a:solidFill>
              </a:rPr>
            </a:br>
            <a:r>
              <a:rPr lang="en-CA" b="1" smtClean="0">
                <a:solidFill>
                  <a:schemeClr val="tx2"/>
                </a:solidFill>
              </a:rPr>
              <a:t>Thank you!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2743200"/>
            <a:ext cx="769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Website: </a:t>
            </a:r>
            <a:r>
              <a:rPr lang="en-US" smtClean="0">
                <a:hlinkClick r:id="rId2"/>
              </a:rPr>
              <a:t>http://slicerrt.org</a:t>
            </a:r>
            <a:endParaRPr lang="en-US" smtClean="0"/>
          </a:p>
          <a:p>
            <a:r>
              <a:rPr lang="en-US" smtClean="0"/>
              <a:t>Email: </a:t>
            </a:r>
            <a:r>
              <a:rPr lang="en-US" smtClean="0">
                <a:hlinkClick r:id="rId3"/>
              </a:rPr>
              <a:t>csaba.pinter@queensu.ca</a:t>
            </a:r>
            <a:endParaRPr lang="en-US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5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8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7626"/>
            <a:ext cx="8686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Appendix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"/>
            <a:ext cx="8229600" cy="911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Bringing ideas and tools together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1860" y="604857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400" dirty="0" smtClean="0">
                <a:latin typeface="+mn-lt"/>
                <a:hlinkClick r:id="rId3"/>
              </a:rPr>
              <a:t>http://SlicerRT.org</a:t>
            </a:r>
            <a:r>
              <a:rPr lang="en-CA" sz="1400" dirty="0" smtClean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1860" y="1371600"/>
            <a:ext cx="1415187" cy="670560"/>
          </a:xfrm>
          <a:prstGeom prst="rect">
            <a:avLst/>
          </a:prstGeom>
          <a:solidFill>
            <a:srgbClr val="F775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Pinnacle³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0" y="1371970"/>
            <a:ext cx="1317911" cy="67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Eclipse™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7895" y="1371970"/>
            <a:ext cx="818319" cy="67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XiO</a:t>
            </a:r>
            <a:r>
              <a:rPr lang="en-US" sz="2400" dirty="0"/>
              <a:t>®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01207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305" y="4495800"/>
            <a:ext cx="1020495" cy="10204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Flowchart: Magnetic Disk 55"/>
          <p:cNvSpPr/>
          <p:nvPr/>
        </p:nvSpPr>
        <p:spPr>
          <a:xfrm>
            <a:off x="3079905" y="4618266"/>
            <a:ext cx="1386000" cy="673200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DICOM-RT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90600" y="938606"/>
            <a:ext cx="7162800" cy="13974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2286000" y="933254"/>
            <a:ext cx="4236462" cy="3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 smtClean="0">
                <a:latin typeface="+mn-lt"/>
              </a:rPr>
              <a:t>Routine</a:t>
            </a:r>
          </a:p>
        </p:txBody>
      </p:sp>
      <p:pic>
        <p:nvPicPr>
          <p:cNvPr id="1028" name="Picture 4" descr="CERR_logo.jpg (244×6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47" y="4818940"/>
            <a:ext cx="1234800" cy="32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plastima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69005"/>
            <a:ext cx="1605159" cy="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74"/>
          <p:cNvSpPr/>
          <p:nvPr/>
        </p:nvSpPr>
        <p:spPr>
          <a:xfrm>
            <a:off x="987168" y="4389705"/>
            <a:ext cx="7162800" cy="1396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3562816" y="5367801"/>
            <a:ext cx="1682830" cy="3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z="2200" b="1" dirty="0" smtClean="0">
                <a:latin typeface="+mn-lt"/>
              </a:rPr>
              <a:t>Research</a:t>
            </a:r>
          </a:p>
        </p:txBody>
      </p:sp>
      <p:cxnSp>
        <p:nvCxnSpPr>
          <p:cNvPr id="33" name="Straight Arrow Connector 32"/>
          <p:cNvCxnSpPr>
            <a:stCxn id="29" idx="0"/>
            <a:endCxn id="11" idx="2"/>
          </p:cNvCxnSpPr>
          <p:nvPr/>
        </p:nvCxnSpPr>
        <p:spPr>
          <a:xfrm flipH="1" flipV="1">
            <a:off x="4419454" y="2042160"/>
            <a:ext cx="7946" cy="659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2"/>
          </p:cNvCxnSpPr>
          <p:nvPr/>
        </p:nvCxnSpPr>
        <p:spPr>
          <a:xfrm flipV="1">
            <a:off x="4953000" y="2042530"/>
            <a:ext cx="1725756" cy="701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2"/>
          </p:cNvCxnSpPr>
          <p:nvPr/>
        </p:nvCxnSpPr>
        <p:spPr>
          <a:xfrm flipH="1" flipV="1">
            <a:off x="2237055" y="2042530"/>
            <a:ext cx="1616521" cy="701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992007" y="3870676"/>
            <a:ext cx="1942193" cy="777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28" idx="0"/>
          </p:cNvCxnSpPr>
          <p:nvPr/>
        </p:nvCxnSpPr>
        <p:spPr>
          <a:xfrm flipH="1" flipV="1">
            <a:off x="4632167" y="3928201"/>
            <a:ext cx="906180" cy="8907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6" idx="1"/>
          </p:cNvCxnSpPr>
          <p:nvPr/>
        </p:nvCxnSpPr>
        <p:spPr>
          <a:xfrm flipH="1">
            <a:off x="3772905" y="3928201"/>
            <a:ext cx="333160" cy="6900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214784" y="3870676"/>
            <a:ext cx="1638792" cy="9075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1066800" y="2876529"/>
            <a:ext cx="2750064" cy="10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 smtClean="0"/>
              <a:t>Data transfer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 smtClean="0"/>
              <a:t>Conversions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/>
              <a:t>2D/3D visualization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2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334001" y="2877179"/>
            <a:ext cx="3657600" cy="12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ctr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 sz="2400"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</a:rPr>
              <a:t>Dose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</a:rPr>
              <a:t>Contour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chemeClr val="tx1"/>
                </a:solidFill>
              </a:rPr>
              <a:t>Segmentation, Registration</a:t>
            </a:r>
            <a:endParaRPr lang="en-CA" sz="2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0558" y="157028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n-lt"/>
              </a:rPr>
              <a:t>...</a:t>
            </a:r>
            <a:endParaRPr lang="en-CA" sz="24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77346" y="477824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n-lt"/>
              </a:rPr>
              <a:t>...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5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 animBg="1"/>
      <p:bldP spid="75" grpId="0" animBg="1"/>
      <p:bldP spid="76" grpId="0"/>
      <p:bldP spid="77" grpId="0"/>
      <p:bldP spid="3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smtClean="0">
                <a:solidFill>
                  <a:schemeClr val="tx2"/>
                </a:solidFill>
              </a:rPr>
              <a:t>SlicerRT in numbers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Started in </a:t>
            </a:r>
            <a:r>
              <a:rPr lang="en-US"/>
              <a:t>January </a:t>
            </a:r>
            <a:r>
              <a:rPr lang="en-US" smtClean="0"/>
              <a:t>2012</a:t>
            </a:r>
            <a:endParaRPr lang="en-US" smtClean="0"/>
          </a:p>
          <a:p>
            <a:r>
              <a:rPr lang="en-US" smtClean="0"/>
              <a:t>5 extensions</a:t>
            </a:r>
          </a:p>
          <a:p>
            <a:r>
              <a:rPr lang="en-US" smtClean="0"/>
              <a:t>36 modules</a:t>
            </a:r>
          </a:p>
          <a:p>
            <a:r>
              <a:rPr lang="en-US" smtClean="0"/>
              <a:t>74 automatic tests</a:t>
            </a:r>
          </a:p>
          <a:p>
            <a:r>
              <a:rPr lang="en-US" smtClean="0"/>
              <a:t>2550 commits</a:t>
            </a:r>
          </a:p>
          <a:p>
            <a:r>
              <a:rPr lang="en-US" smtClean="0"/>
              <a:t>13 contributors (5 current)</a:t>
            </a:r>
          </a:p>
          <a:p>
            <a:r>
              <a:rPr lang="en-US" smtClean="0"/>
              <a:t>&gt; 12,000 total number of downloads</a:t>
            </a:r>
          </a:p>
          <a:p>
            <a:pPr lvl="1"/>
            <a:r>
              <a:rPr lang="en-US" smtClean="0"/>
              <a:t>3,964 for 4.4.0 stable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437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Arrow 25"/>
          <p:cNvSpPr/>
          <p:nvPr/>
        </p:nvSpPr>
        <p:spPr>
          <a:xfrm>
            <a:off x="4533900" y="1633833"/>
            <a:ext cx="342899" cy="299300"/>
          </a:xfrm>
          <a:prstGeom prst="leftArrow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ecosystem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" y="1087703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87703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Sequences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091206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2" y="2870010"/>
            <a:ext cx="1300593" cy="1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852441" y="3295923"/>
            <a:ext cx="1651134" cy="5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3D Slicer</a:t>
            </a:r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335033" y="2787208"/>
            <a:ext cx="4189831" cy="336718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2198714" y="2469933"/>
            <a:ext cx="304800" cy="30784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ounded Rectangle 17"/>
          <p:cNvSpPr/>
          <p:nvPr/>
        </p:nvSpPr>
        <p:spPr>
          <a:xfrm>
            <a:off x="335032" y="964939"/>
            <a:ext cx="4189833" cy="1506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le 18"/>
          <p:cNvSpPr/>
          <p:nvPr/>
        </p:nvSpPr>
        <p:spPr>
          <a:xfrm>
            <a:off x="4876800" y="965008"/>
            <a:ext cx="3921625" cy="150618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00400" y="1492592"/>
            <a:ext cx="1386033" cy="4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Utilities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441575" y="1251748"/>
            <a:ext cx="2195711" cy="10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Streamlined applications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805403" y="2469933"/>
            <a:ext cx="304800" cy="30784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4876800" y="2787208"/>
            <a:ext cx="3919979" cy="34112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65216" y="3230773"/>
            <a:ext cx="2264585" cy="63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SlicerRT core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00" y="295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33400" y="4428698"/>
            <a:ext cx="3991465" cy="16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Several former SlicerRT features integrated:</a:t>
            </a:r>
          </a:p>
          <a:p>
            <a:pPr marL="0" indent="0">
              <a:buNone/>
            </a:pPr>
            <a:r>
              <a:rPr lang="en-CA" sz="1900" dirty="0" smtClean="0"/>
              <a:t>Subject hierarchy, DICOM export, Transform visualizer, etc.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104285" y="4408558"/>
            <a:ext cx="3625516" cy="16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Common RT software tools:</a:t>
            </a:r>
          </a:p>
          <a:p>
            <a:pPr marL="0" indent="0">
              <a:buNone/>
            </a:pPr>
            <a:r>
              <a:rPr lang="en-CA" sz="1900" dirty="0" smtClean="0"/>
              <a:t>DICOM-RT, Dose/Contour analysis, Beam planning, Batch processing</a:t>
            </a:r>
          </a:p>
          <a:p>
            <a:pPr marL="0" indent="0">
              <a:buNone/>
            </a:pPr>
            <a:r>
              <a:rPr lang="en-CA" sz="2400" dirty="0" smtClean="0"/>
              <a:t>Acts as a platform</a:t>
            </a:r>
          </a:p>
        </p:txBody>
      </p:sp>
      <p:sp>
        <p:nvSpPr>
          <p:cNvPr id="8" name="Left Arrow 7"/>
          <p:cNvSpPr/>
          <p:nvPr/>
        </p:nvSpPr>
        <p:spPr>
          <a:xfrm>
            <a:off x="4533900" y="4348900"/>
            <a:ext cx="342899" cy="2993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8"/>
    </mc:Choice>
    <mc:Fallback xmlns="">
      <p:transition spd="slow" advTm="71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18" grpId="0" animBg="1"/>
      <p:bldP spid="19" grpId="0" animBg="1"/>
      <p:bldP spid="20" grpId="0"/>
      <p:bldP spid="21" grpId="0"/>
      <p:bldP spid="22" grpId="0" animBg="1"/>
      <p:bldP spid="16" grpId="0" animBg="1"/>
      <p:bldP spid="4" grpId="0"/>
      <p:bldP spid="2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core highlights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906" y="1295400"/>
            <a:ext cx="3480460" cy="25768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smtClean="0"/>
              <a:t>DICOM</a:t>
            </a:r>
            <a:r>
              <a:rPr lang="en-CA" sz="2400" smtClean="0"/>
              <a:t>-</a:t>
            </a:r>
            <a:r>
              <a:rPr lang="en-CA" sz="2400" smtClean="0"/>
              <a:t>RT</a:t>
            </a:r>
          </a:p>
          <a:p>
            <a:r>
              <a:rPr lang="en-CA" sz="2400" smtClean="0"/>
              <a:t>DICOM-SRO</a:t>
            </a:r>
            <a:endParaRPr lang="en-CA" sz="2400" dirty="0" smtClean="0"/>
          </a:p>
          <a:p>
            <a:r>
              <a:rPr lang="en-CA" sz="2400" dirty="0" smtClean="0"/>
              <a:t>Multi-fraction data handling</a:t>
            </a:r>
          </a:p>
          <a:p>
            <a:r>
              <a:rPr lang="en-CA" sz="2400" dirty="0" smtClean="0"/>
              <a:t>                     </a:t>
            </a:r>
            <a:br>
              <a:rPr lang="en-CA" sz="2400" dirty="0" smtClean="0"/>
            </a:br>
            <a:r>
              <a:rPr lang="en-CA" sz="2400" dirty="0" smtClean="0"/>
              <a:t>registration</a:t>
            </a:r>
          </a:p>
        </p:txBody>
      </p:sp>
      <p:pic>
        <p:nvPicPr>
          <p:cNvPr id="1026" name="Picture 2" descr="http://www.slicer.org/slicerWiki/images/9/9f/Grid3dVolu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" y="4270437"/>
            <a:ext cx="18573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80" y="1510707"/>
            <a:ext cx="2664086" cy="396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50000" y="5478088"/>
            <a:ext cx="2639045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Load and visualize DICOM-RT</a:t>
            </a:r>
          </a:p>
        </p:txBody>
      </p:sp>
      <p:pic>
        <p:nvPicPr>
          <p:cNvPr id="18" name="Picture 2" descr="plastima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7" y="3095373"/>
            <a:ext cx="1503452" cy="2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803" y="4271112"/>
            <a:ext cx="2458702" cy="219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39343" y="6334760"/>
            <a:ext cx="2338357" cy="30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Advanced visualizations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360" y="948055"/>
            <a:ext cx="32004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466815" y="3713480"/>
            <a:ext cx="2292282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Multi-fraction data view</a:t>
            </a:r>
          </a:p>
        </p:txBody>
      </p:sp>
    </p:spTree>
    <p:extLst>
      <p:ext uri="{BB962C8B-B14F-4D97-AF65-F5344CB8AC3E}">
        <p14:creationId xmlns:p14="http://schemas.microsoft.com/office/powerpoint/2010/main" val="27059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core highlights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546" y="914400"/>
            <a:ext cx="3981254" cy="48856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 smtClean="0"/>
              <a:t>Contour analysis</a:t>
            </a:r>
          </a:p>
          <a:p>
            <a:pPr lvl="1"/>
            <a:r>
              <a:rPr lang="en-CA" sz="1800" dirty="0" smtClean="0"/>
              <a:t>Multi-representation support</a:t>
            </a:r>
          </a:p>
          <a:p>
            <a:pPr lvl="1"/>
            <a:r>
              <a:rPr lang="en-CA" sz="1800" dirty="0" smtClean="0"/>
              <a:t>Morphological operators</a:t>
            </a:r>
          </a:p>
          <a:p>
            <a:pPr lvl="1"/>
            <a:r>
              <a:rPr lang="en-CA" sz="1800" dirty="0" smtClean="0"/>
              <a:t>Comparison methods</a:t>
            </a:r>
          </a:p>
          <a:p>
            <a:r>
              <a:rPr lang="en-CA" sz="2200" dirty="0" smtClean="0"/>
              <a:t>Dose analysis</a:t>
            </a:r>
          </a:p>
          <a:p>
            <a:pPr lvl="1"/>
            <a:r>
              <a:rPr lang="en-CA" sz="1800" dirty="0" smtClean="0"/>
              <a:t>DVH calculation, comparison</a:t>
            </a:r>
          </a:p>
          <a:p>
            <a:pPr lvl="1"/>
            <a:r>
              <a:rPr lang="en-CA" sz="1800" dirty="0" smtClean="0"/>
              <a:t>Gamma dose comparison</a:t>
            </a:r>
          </a:p>
          <a:p>
            <a:pPr lvl="1"/>
            <a:r>
              <a:rPr lang="en-CA" sz="1800" dirty="0" smtClean="0"/>
              <a:t>Dose accumulation</a:t>
            </a:r>
          </a:p>
          <a:p>
            <a:pPr lvl="1"/>
            <a:r>
              <a:rPr lang="en-CA" sz="1800" dirty="0" err="1" smtClean="0"/>
              <a:t>Isodose</a:t>
            </a:r>
            <a:r>
              <a:rPr lang="en-CA" sz="1800" dirty="0" smtClean="0"/>
              <a:t> surfaces</a:t>
            </a:r>
          </a:p>
          <a:p>
            <a:pPr lvl="1"/>
            <a:r>
              <a:rPr lang="en-CA" sz="1800" dirty="0"/>
              <a:t>External beam planning platform</a:t>
            </a:r>
          </a:p>
          <a:p>
            <a:pPr lvl="1"/>
            <a:endParaRPr lang="en-CA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638" y="4219739"/>
            <a:ext cx="4072362" cy="238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66102" y="6452202"/>
            <a:ext cx="2159434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External beam planning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21" y="858519"/>
            <a:ext cx="2904979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23941" y="3887866"/>
            <a:ext cx="2375377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Contour representations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27" y="4526731"/>
            <a:ext cx="3719891" cy="207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33658" y="6417208"/>
            <a:ext cx="2181028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Dose-volume histogram</a:t>
            </a:r>
          </a:p>
        </p:txBody>
      </p:sp>
    </p:spTree>
    <p:extLst>
      <p:ext uri="{BB962C8B-B14F-4D97-AF65-F5344CB8AC3E}">
        <p14:creationId xmlns:p14="http://schemas.microsoft.com/office/powerpoint/2010/main" val="40720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36"/>
    </mc:Choice>
    <mc:Fallback xmlns="">
      <p:transition spd="slow" advTm="167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err="1" smtClean="0">
                <a:solidFill>
                  <a:schemeClr val="tx2"/>
                </a:solidFill>
              </a:rPr>
              <a:t>Matlab</a:t>
            </a:r>
            <a:r>
              <a:rPr lang="en-CA" b="1" dirty="0" smtClean="0">
                <a:solidFill>
                  <a:schemeClr val="tx2"/>
                </a:solidFill>
              </a:rPr>
              <a:t> bridge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Running </a:t>
            </a:r>
            <a:r>
              <a:rPr lang="en-CA" sz="2800" dirty="0" err="1" smtClean="0"/>
              <a:t>Matlab</a:t>
            </a:r>
            <a:r>
              <a:rPr lang="en-CA" sz="2800" dirty="0" smtClean="0"/>
              <a:t> functions directly from 3D Slicer</a:t>
            </a:r>
          </a:p>
          <a:p>
            <a:r>
              <a:rPr lang="en-US" sz="2800" dirty="0" smtClean="0"/>
              <a:t>Takes input </a:t>
            </a:r>
            <a:r>
              <a:rPr lang="en-US" sz="2800" dirty="0"/>
              <a:t>from the data loaded into </a:t>
            </a:r>
            <a:r>
              <a:rPr lang="en-US" sz="2800" dirty="0" smtClean="0"/>
              <a:t>Slicer</a:t>
            </a:r>
          </a:p>
          <a:p>
            <a:pPr lvl="1"/>
            <a:r>
              <a:rPr lang="en-US" sz="2400" dirty="0" smtClean="0"/>
              <a:t>Transfers and shows the </a:t>
            </a:r>
            <a:r>
              <a:rPr lang="en-US" sz="2400" dirty="0"/>
              <a:t>results </a:t>
            </a:r>
            <a:r>
              <a:rPr lang="en-US" sz="2400" dirty="0" smtClean="0"/>
              <a:t>in Slicer when MATLAB execution </a:t>
            </a:r>
            <a:r>
              <a:rPr lang="en-US" sz="2400" dirty="0"/>
              <a:t>is </a:t>
            </a:r>
            <a:r>
              <a:rPr lang="en-US" sz="2400" dirty="0" smtClean="0"/>
              <a:t>completed</a:t>
            </a:r>
          </a:p>
          <a:p>
            <a:r>
              <a:rPr lang="en-US" sz="2800" dirty="0" smtClean="0"/>
              <a:t>GUI is </a:t>
            </a:r>
            <a:r>
              <a:rPr lang="en-US" sz="2800" dirty="0"/>
              <a:t>generated automatically from a standard command-line interface definition XML </a:t>
            </a:r>
            <a:r>
              <a:rPr lang="en-US" sz="2800" dirty="0" smtClean="0"/>
              <a:t>file</a:t>
            </a:r>
          </a:p>
          <a:p>
            <a:pPr lvl="1"/>
            <a:r>
              <a:rPr lang="en-US" sz="2400" dirty="0" smtClean="0"/>
              <a:t>no GUI programming needed</a:t>
            </a:r>
          </a:p>
          <a:p>
            <a:r>
              <a:rPr lang="en-US" sz="2800" dirty="0"/>
              <a:t>No building of 3D Slicer or MEX files, etc. are needed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84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Sequences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716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Create and visualize of higher-dimension data nodes</a:t>
            </a:r>
          </a:p>
          <a:p>
            <a:pPr lvl="1"/>
            <a:r>
              <a:rPr lang="en-CA" sz="2400" dirty="0" smtClean="0"/>
              <a:t>RT: Multi-fraction datasets, 4D CT</a:t>
            </a:r>
          </a:p>
          <a:p>
            <a:r>
              <a:rPr lang="en-CA" sz="2800" dirty="0" smtClean="0"/>
              <a:t>Sequence browser for selection and playback</a:t>
            </a:r>
          </a:p>
          <a:p>
            <a:r>
              <a:rPr lang="en-CA" sz="2800" dirty="0" smtClean="0"/>
              <a:t>Synchronized or real-time visualization</a:t>
            </a:r>
          </a:p>
          <a:p>
            <a:pPr lvl="1"/>
            <a:r>
              <a:rPr lang="en-CA" sz="2400" dirty="0" smtClean="0"/>
              <a:t>In 2D and/or 3D</a:t>
            </a:r>
          </a:p>
          <a:p>
            <a:r>
              <a:rPr lang="en-CA" sz="2800" dirty="0" smtClean="0"/>
              <a:t>Handling of whole</a:t>
            </a:r>
            <a:br>
              <a:rPr lang="en-CA" sz="2800" dirty="0" smtClean="0"/>
            </a:br>
            <a:r>
              <a:rPr lang="en-CA" sz="2800" dirty="0" smtClean="0"/>
              <a:t>fraction dataset in</a:t>
            </a:r>
            <a:br>
              <a:rPr lang="en-CA" sz="2800" dirty="0" smtClean="0"/>
            </a:br>
            <a:r>
              <a:rPr lang="en-CA" sz="2800" dirty="0" smtClean="0"/>
              <a:t>each sequence node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Picture 2" descr="Sequence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.ezgif.com/tmp/ezgif-34043729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14090"/>
            <a:ext cx="4505325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213903" y="6062243"/>
            <a:ext cx="3161628" cy="3042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600" dirty="0" smtClean="0"/>
              <a:t>Playback of a 4D cardiac CT dataset</a:t>
            </a:r>
          </a:p>
        </p:txBody>
      </p:sp>
    </p:spTree>
    <p:extLst>
      <p:ext uri="{BB962C8B-B14F-4D97-AF65-F5344CB8AC3E}">
        <p14:creationId xmlns:p14="http://schemas.microsoft.com/office/powerpoint/2010/main" val="421480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932" y="1636915"/>
            <a:ext cx="4912068" cy="27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36117"/>
            <a:ext cx="9144000" cy="138788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Gel </a:t>
            </a:r>
            <a:r>
              <a:rPr lang="en-CA" b="1" dirty="0" smtClean="0">
                <a:solidFill>
                  <a:schemeClr val="tx2"/>
                </a:solidFill>
              </a:rPr>
              <a:t>dosimetry analysis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676400"/>
            <a:ext cx="3657600" cy="44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smtClean="0"/>
              <a:t>“</a:t>
            </a:r>
            <a:r>
              <a:rPr lang="en-CA" sz="2800" smtClean="0"/>
              <a:t>Slicelet”</a:t>
            </a:r>
          </a:p>
          <a:p>
            <a:pPr lvl="1"/>
            <a:r>
              <a:rPr lang="en-CA" sz="2400" smtClean="0"/>
              <a:t>Workflow-based</a:t>
            </a:r>
            <a:endParaRPr lang="en-CA" sz="2400" smtClean="0"/>
          </a:p>
          <a:p>
            <a:r>
              <a:rPr lang="en-CA" sz="2800" smtClean="0"/>
              <a:t>Full </a:t>
            </a:r>
            <a:r>
              <a:rPr lang="en-CA" sz="2800" dirty="0" smtClean="0"/>
              <a:t>3D gel dosimetry</a:t>
            </a:r>
          </a:p>
          <a:p>
            <a:r>
              <a:rPr lang="en-CA" sz="2800" dirty="0" smtClean="0"/>
              <a:t>Simplified user interface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/>
              <a:t>Collaboration </a:t>
            </a:r>
            <a:r>
              <a:rPr lang="en-CA" sz="2800" dirty="0" smtClean="0"/>
              <a:t>with</a:t>
            </a:r>
            <a:br>
              <a:rPr lang="en-CA" sz="2800" dirty="0" smtClean="0"/>
            </a:br>
            <a:r>
              <a:rPr lang="en-CA" sz="2800" dirty="0" smtClean="0"/>
              <a:t>KGH, Kingston, ON</a:t>
            </a:r>
            <a:endParaRPr lang="en-CA" sz="2800" i="1" dirty="0"/>
          </a:p>
          <a:p>
            <a:pPr marL="0" indent="0">
              <a:buNone/>
            </a:pPr>
            <a:r>
              <a:rPr lang="en-CA" sz="2000" i="1" dirty="0"/>
              <a:t>Alexander et al., IC3DDose, </a:t>
            </a:r>
            <a:r>
              <a:rPr lang="en-CA" sz="2000" i="1" dirty="0" smtClean="0"/>
              <a:t>2014</a:t>
            </a:r>
            <a:endParaRPr lang="en-CA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34800" cy="12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68" y="3200400"/>
            <a:ext cx="3203605" cy="224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122361"/>
            <a:ext cx="2895037" cy="208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845050"/>
            <a:ext cx="4267199" cy="12996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08845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SlicerRT architecture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42656"/>
            <a:ext cx="7306662" cy="5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26413</TotalTime>
  <Words>857</Words>
  <Application>Microsoft Macintosh PowerPoint</Application>
  <PresentationFormat>On-screen Show (4:3)</PresentationFormat>
  <Paragraphs>172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SlicerRT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616</cp:revision>
  <cp:lastPrinted>2013-02-02T23:26:38Z</cp:lastPrinted>
  <dcterms:created xsi:type="dcterms:W3CDTF">2010-01-28T18:12:58Z</dcterms:created>
  <dcterms:modified xsi:type="dcterms:W3CDTF">2016-01-05T15:07:18Z</dcterms:modified>
</cp:coreProperties>
</file>