
<file path=[Content_Types].xml><?xml version="1.0" encoding="utf-8"?>
<Types xmlns="http://schemas.openxmlformats.org/package/2006/content-types">
  <Default Extension="xml" ContentType="application/xml"/>
  <Default Extension="avi" ContentType="video/unknown"/>
  <Default Extension="jpeg" ContentType="image/jpeg"/>
  <Default Extension="jpg" ContentType="image/jpg"/>
  <Default Extension="emf" ContentType="image/x-emf"/>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media/image30.jpg" ContentType="image/jpeg"/>
  <Override PartName="/ppt/media/image35.jpg" ContentType="image/jpeg"/>
  <Override PartName="/ppt/media/image38.jpg" ContentType="image/jpeg"/>
  <Override PartName="/ppt/media/image39.jpg" ContentType="image/jpeg"/>
  <Override PartName="/ppt/media/image40.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4.jpg" ContentType="image/jpeg"/>
  <Override PartName="/ppt/media/image61.jpg" ContentType="image/jpeg"/>
  <Override PartName="/ppt/media/image66.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27.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85" r:id="rId2"/>
    <p:sldMasterId id="2147484000" r:id="rId3"/>
    <p:sldMasterId id="2147484012" r:id="rId4"/>
    <p:sldMasterId id="2147484024" r:id="rId5"/>
    <p:sldMasterId id="2147484028" r:id="rId6"/>
    <p:sldMasterId id="2147484040" r:id="rId7"/>
    <p:sldMasterId id="2147484120" r:id="rId8"/>
    <p:sldMasterId id="2147484133" r:id="rId9"/>
    <p:sldMasterId id="2147484148" r:id="rId10"/>
    <p:sldMasterId id="2147484170" r:id="rId11"/>
    <p:sldMasterId id="2147484194" r:id="rId12"/>
  </p:sldMasterIdLst>
  <p:notesMasterIdLst>
    <p:notesMasterId r:id="rId111"/>
  </p:notesMasterIdLst>
  <p:sldIdLst>
    <p:sldId id="256" r:id="rId13"/>
    <p:sldId id="707" r:id="rId14"/>
    <p:sldId id="710" r:id="rId15"/>
    <p:sldId id="588" r:id="rId16"/>
    <p:sldId id="685" r:id="rId17"/>
    <p:sldId id="511" r:id="rId18"/>
    <p:sldId id="512" r:id="rId19"/>
    <p:sldId id="513" r:id="rId20"/>
    <p:sldId id="514" r:id="rId21"/>
    <p:sldId id="597" r:id="rId22"/>
    <p:sldId id="515" r:id="rId23"/>
    <p:sldId id="686" r:id="rId24"/>
    <p:sldId id="593" r:id="rId25"/>
    <p:sldId id="669" r:id="rId26"/>
    <p:sldId id="594" r:id="rId27"/>
    <p:sldId id="596" r:id="rId28"/>
    <p:sldId id="690" r:id="rId29"/>
    <p:sldId id="590" r:id="rId30"/>
    <p:sldId id="698" r:id="rId31"/>
    <p:sldId id="650" r:id="rId32"/>
    <p:sldId id="705" r:id="rId33"/>
    <p:sldId id="598" r:id="rId34"/>
    <p:sldId id="673" r:id="rId35"/>
    <p:sldId id="675" r:id="rId36"/>
    <p:sldId id="708" r:id="rId37"/>
    <p:sldId id="701" r:id="rId38"/>
    <p:sldId id="692" r:id="rId39"/>
    <p:sldId id="693" r:id="rId40"/>
    <p:sldId id="699" r:id="rId41"/>
    <p:sldId id="700" r:id="rId42"/>
    <p:sldId id="702" r:id="rId43"/>
    <p:sldId id="695" r:id="rId44"/>
    <p:sldId id="694" r:id="rId45"/>
    <p:sldId id="672" r:id="rId46"/>
    <p:sldId id="671" r:id="rId47"/>
    <p:sldId id="607" r:id="rId48"/>
    <p:sldId id="670" r:id="rId49"/>
    <p:sldId id="676" r:id="rId50"/>
    <p:sldId id="658" r:id="rId51"/>
    <p:sldId id="659" r:id="rId52"/>
    <p:sldId id="661" r:id="rId53"/>
    <p:sldId id="660" r:id="rId54"/>
    <p:sldId id="691" r:id="rId55"/>
    <p:sldId id="668" r:id="rId56"/>
    <p:sldId id="704" r:id="rId57"/>
    <p:sldId id="662" r:id="rId58"/>
    <p:sldId id="608" r:id="rId59"/>
    <p:sldId id="602" r:id="rId60"/>
    <p:sldId id="603" r:id="rId61"/>
    <p:sldId id="604" r:id="rId62"/>
    <p:sldId id="637" r:id="rId63"/>
    <p:sldId id="634" r:id="rId64"/>
    <p:sldId id="635" r:id="rId65"/>
    <p:sldId id="638" r:id="rId66"/>
    <p:sldId id="626" r:id="rId67"/>
    <p:sldId id="627" r:id="rId68"/>
    <p:sldId id="628" r:id="rId69"/>
    <p:sldId id="629" r:id="rId70"/>
    <p:sldId id="631" r:id="rId71"/>
    <p:sldId id="632" r:id="rId72"/>
    <p:sldId id="651" r:id="rId73"/>
    <p:sldId id="652" r:id="rId74"/>
    <p:sldId id="653" r:id="rId75"/>
    <p:sldId id="654" r:id="rId76"/>
    <p:sldId id="655" r:id="rId77"/>
    <p:sldId id="657" r:id="rId78"/>
    <p:sldId id="610" r:id="rId79"/>
    <p:sldId id="612" r:id="rId80"/>
    <p:sldId id="613" r:id="rId81"/>
    <p:sldId id="614" r:id="rId82"/>
    <p:sldId id="619" r:id="rId83"/>
    <p:sldId id="687" r:id="rId84"/>
    <p:sldId id="621" r:id="rId85"/>
    <p:sldId id="639" r:id="rId86"/>
    <p:sldId id="640" r:id="rId87"/>
    <p:sldId id="641" r:id="rId88"/>
    <p:sldId id="642" r:id="rId89"/>
    <p:sldId id="643" r:id="rId90"/>
    <p:sldId id="711" r:id="rId91"/>
    <p:sldId id="712" r:id="rId92"/>
    <p:sldId id="713" r:id="rId93"/>
    <p:sldId id="714" r:id="rId94"/>
    <p:sldId id="715" r:id="rId95"/>
    <p:sldId id="716" r:id="rId96"/>
    <p:sldId id="664" r:id="rId97"/>
    <p:sldId id="665" r:id="rId98"/>
    <p:sldId id="666" r:id="rId99"/>
    <p:sldId id="667" r:id="rId100"/>
    <p:sldId id="674" r:id="rId101"/>
    <p:sldId id="677" r:id="rId102"/>
    <p:sldId id="678" r:id="rId103"/>
    <p:sldId id="679" r:id="rId104"/>
    <p:sldId id="680" r:id="rId105"/>
    <p:sldId id="681" r:id="rId106"/>
    <p:sldId id="682" r:id="rId107"/>
    <p:sldId id="706" r:id="rId108"/>
    <p:sldId id="709" r:id="rId109"/>
    <p:sldId id="684"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CBE"/>
    <a:srgbClr val="BD1F26"/>
    <a:srgbClr val="92D050"/>
    <a:srgbClr val="00B0F0"/>
    <a:srgbClr val="BFBFBF"/>
    <a:srgbClr val="FDBE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65" autoAdjust="0"/>
    <p:restoredTop sz="92186" autoAdjust="0"/>
  </p:normalViewPr>
  <p:slideViewPr>
    <p:cSldViewPr snapToGrid="0" snapToObjects="1">
      <p:cViewPr varScale="1">
        <p:scale>
          <a:sx n="145" d="100"/>
          <a:sy n="145" d="100"/>
        </p:scale>
        <p:origin x="-104" y="-1064"/>
      </p:cViewPr>
      <p:guideLst>
        <p:guide orient="horz" pos="2160"/>
        <p:guide pos="2880"/>
      </p:guideLst>
    </p:cSldViewPr>
  </p:slideViewPr>
  <p:outlineViewPr>
    <p:cViewPr>
      <p:scale>
        <a:sx n="33" d="100"/>
        <a:sy n="33" d="100"/>
      </p:scale>
      <p:origin x="0" y="50256"/>
    </p:cViewPr>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96.xml"/><Relationship Id="rId109" Type="http://schemas.openxmlformats.org/officeDocument/2006/relationships/slide" Target="slides/slide9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110" Type="http://schemas.openxmlformats.org/officeDocument/2006/relationships/slide" Target="slides/slide98.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11" Type="http://schemas.openxmlformats.org/officeDocument/2006/relationships/notesMaster" Target="notesMasters/notes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00" Type="http://schemas.openxmlformats.org/officeDocument/2006/relationships/slide" Target="slides/slide88.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1C030-F058-4C49-99BC-123FCA59A3DA}" type="doc">
      <dgm:prSet loTypeId="urn:microsoft.com/office/officeart/2005/8/layout/process1" loCatId="" qsTypeId="urn:microsoft.com/office/officeart/2005/8/quickstyle/simple4" qsCatId="simple" csTypeId="urn:microsoft.com/office/officeart/2005/8/colors/accent4_3" csCatId="accent4" phldr="1"/>
      <dgm:spPr/>
    </dgm:pt>
    <dgm:pt modelId="{54BC1FB2-73CB-F247-B7ED-A87CC2A4F9E7}">
      <dgm:prSet phldrT="[Text]" custT="1"/>
      <dgm:spPr>
        <a:solidFill>
          <a:schemeClr val="tx1"/>
        </a:solidFill>
      </dgm:spPr>
      <dgm:t>
        <a:bodyPr/>
        <a:lstStyle/>
        <a:p>
          <a:r>
            <a:rPr lang="en-US" sz="1800" dirty="0" smtClean="0"/>
            <a:t>Technological prototype</a:t>
          </a:r>
          <a:endParaRPr lang="en-US" sz="1800" dirty="0"/>
        </a:p>
      </dgm:t>
    </dgm:pt>
    <dgm:pt modelId="{76083DE2-5EFC-AC41-B76D-4E304F133882}" type="parTrans" cxnId="{00652089-93E4-774F-B402-CC291791FD48}">
      <dgm:prSet/>
      <dgm:spPr/>
      <dgm:t>
        <a:bodyPr/>
        <a:lstStyle/>
        <a:p>
          <a:endParaRPr lang="en-US"/>
        </a:p>
      </dgm:t>
    </dgm:pt>
    <dgm:pt modelId="{180C0E90-6C93-D341-95D8-1A6A062C492B}" type="sibTrans" cxnId="{00652089-93E4-774F-B402-CC291791FD48}">
      <dgm:prSet/>
      <dgm:spPr/>
      <dgm:t>
        <a:bodyPr/>
        <a:lstStyle/>
        <a:p>
          <a:endParaRPr lang="en-US"/>
        </a:p>
      </dgm:t>
    </dgm:pt>
    <dgm:pt modelId="{6B39ED8E-FA00-2A43-A8C4-561E55671A0B}">
      <dgm:prSet phldrT="[Text]" custT="1"/>
      <dgm:spPr>
        <a:solidFill>
          <a:schemeClr val="tx1"/>
        </a:solidFill>
      </dgm:spPr>
      <dgm:t>
        <a:bodyPr/>
        <a:lstStyle/>
        <a:p>
          <a:r>
            <a:rPr lang="en-US" sz="1800" dirty="0" smtClean="0"/>
            <a:t>Tools for biomedical research</a:t>
          </a:r>
          <a:endParaRPr lang="en-US" sz="1800" dirty="0"/>
        </a:p>
      </dgm:t>
    </dgm:pt>
    <dgm:pt modelId="{8544456B-B25C-7448-AD97-9BE61BE1EE0C}" type="parTrans" cxnId="{E6691783-ABB0-3A48-8A53-23D2B785AA06}">
      <dgm:prSet/>
      <dgm:spPr/>
      <dgm:t>
        <a:bodyPr/>
        <a:lstStyle/>
        <a:p>
          <a:endParaRPr lang="en-US"/>
        </a:p>
      </dgm:t>
    </dgm:pt>
    <dgm:pt modelId="{B7057E13-3A22-9D41-B15A-CDF4BCFB12E6}" type="sibTrans" cxnId="{E6691783-ABB0-3A48-8A53-23D2B785AA06}">
      <dgm:prSet/>
      <dgm:spPr/>
      <dgm:t>
        <a:bodyPr/>
        <a:lstStyle/>
        <a:p>
          <a:endParaRPr lang="en-US"/>
        </a:p>
      </dgm:t>
    </dgm:pt>
    <dgm:pt modelId="{8B8AAEF1-BF6B-114C-B1F4-4B31B773A564}">
      <dgm:prSet phldrT="[Text]" custT="1"/>
      <dgm:spPr>
        <a:solidFill>
          <a:schemeClr val="tx1"/>
        </a:solidFill>
      </dgm:spPr>
      <dgm:t>
        <a:bodyPr/>
        <a:lstStyle/>
        <a:p>
          <a:r>
            <a:rPr lang="en-US" sz="1800" dirty="0" smtClean="0"/>
            <a:t>Clinical tools</a:t>
          </a:r>
          <a:endParaRPr lang="en-US" sz="1800" dirty="0"/>
        </a:p>
      </dgm:t>
    </dgm:pt>
    <dgm:pt modelId="{86B44EE6-260A-1349-8DDF-A63F7BA63B3D}" type="parTrans" cxnId="{0E8F1D20-1998-234F-BAE6-E844E47DB343}">
      <dgm:prSet/>
      <dgm:spPr/>
      <dgm:t>
        <a:bodyPr/>
        <a:lstStyle/>
        <a:p>
          <a:endParaRPr lang="en-US"/>
        </a:p>
      </dgm:t>
    </dgm:pt>
    <dgm:pt modelId="{2066BA35-F868-C84B-A8A2-751DE1AF9E48}" type="sibTrans" cxnId="{0E8F1D20-1998-234F-BAE6-E844E47DB343}">
      <dgm:prSet/>
      <dgm:spPr/>
      <dgm:t>
        <a:bodyPr/>
        <a:lstStyle/>
        <a:p>
          <a:endParaRPr lang="en-US"/>
        </a:p>
      </dgm:t>
    </dgm:pt>
    <dgm:pt modelId="{2000D192-A16F-2C43-BA95-FF48EE6E8B00}" type="pres">
      <dgm:prSet presAssocID="{0931C030-F058-4C49-99BC-123FCA59A3DA}" presName="Name0" presStyleCnt="0">
        <dgm:presLayoutVars>
          <dgm:dir/>
          <dgm:resizeHandles val="exact"/>
        </dgm:presLayoutVars>
      </dgm:prSet>
      <dgm:spPr/>
    </dgm:pt>
    <dgm:pt modelId="{30365A1C-9FA5-3B4A-B197-EAA013ADA684}" type="pres">
      <dgm:prSet presAssocID="{54BC1FB2-73CB-F247-B7ED-A87CC2A4F9E7}" presName="node" presStyleLbl="node1" presStyleIdx="0" presStyleCnt="3">
        <dgm:presLayoutVars>
          <dgm:bulletEnabled val="1"/>
        </dgm:presLayoutVars>
      </dgm:prSet>
      <dgm:spPr/>
      <dgm:t>
        <a:bodyPr/>
        <a:lstStyle/>
        <a:p>
          <a:endParaRPr lang="en-US"/>
        </a:p>
      </dgm:t>
    </dgm:pt>
    <dgm:pt modelId="{2E616FE1-1C24-2E4F-93B4-EC769ED9FBF8}" type="pres">
      <dgm:prSet presAssocID="{180C0E90-6C93-D341-95D8-1A6A062C492B}" presName="sibTrans" presStyleLbl="sibTrans2D1" presStyleIdx="0" presStyleCnt="2"/>
      <dgm:spPr/>
      <dgm:t>
        <a:bodyPr/>
        <a:lstStyle/>
        <a:p>
          <a:endParaRPr lang="en-US"/>
        </a:p>
      </dgm:t>
    </dgm:pt>
    <dgm:pt modelId="{84DD037D-F3E2-0241-8A73-4F3D8C42DC6B}" type="pres">
      <dgm:prSet presAssocID="{180C0E90-6C93-D341-95D8-1A6A062C492B}" presName="connectorText" presStyleLbl="sibTrans2D1" presStyleIdx="0" presStyleCnt="2"/>
      <dgm:spPr/>
      <dgm:t>
        <a:bodyPr/>
        <a:lstStyle/>
        <a:p>
          <a:endParaRPr lang="en-US"/>
        </a:p>
      </dgm:t>
    </dgm:pt>
    <dgm:pt modelId="{E67FA97E-5B92-7347-AE0D-921267AB4A25}" type="pres">
      <dgm:prSet presAssocID="{6B39ED8E-FA00-2A43-A8C4-561E55671A0B}" presName="node" presStyleLbl="node1" presStyleIdx="1" presStyleCnt="3">
        <dgm:presLayoutVars>
          <dgm:bulletEnabled val="1"/>
        </dgm:presLayoutVars>
      </dgm:prSet>
      <dgm:spPr/>
      <dgm:t>
        <a:bodyPr/>
        <a:lstStyle/>
        <a:p>
          <a:endParaRPr lang="en-US"/>
        </a:p>
      </dgm:t>
    </dgm:pt>
    <dgm:pt modelId="{E375D4FB-47D4-3A48-BE4E-37A6C5565BC9}" type="pres">
      <dgm:prSet presAssocID="{B7057E13-3A22-9D41-B15A-CDF4BCFB12E6}" presName="sibTrans" presStyleLbl="sibTrans2D1" presStyleIdx="1" presStyleCnt="2"/>
      <dgm:spPr/>
      <dgm:t>
        <a:bodyPr/>
        <a:lstStyle/>
        <a:p>
          <a:endParaRPr lang="en-US"/>
        </a:p>
      </dgm:t>
    </dgm:pt>
    <dgm:pt modelId="{76B09375-157E-8A43-A115-078076AFE177}" type="pres">
      <dgm:prSet presAssocID="{B7057E13-3A22-9D41-B15A-CDF4BCFB12E6}" presName="connectorText" presStyleLbl="sibTrans2D1" presStyleIdx="1" presStyleCnt="2"/>
      <dgm:spPr/>
      <dgm:t>
        <a:bodyPr/>
        <a:lstStyle/>
        <a:p>
          <a:endParaRPr lang="en-US"/>
        </a:p>
      </dgm:t>
    </dgm:pt>
    <dgm:pt modelId="{D37EE33A-C04F-824A-B9FE-24AE70D3B121}" type="pres">
      <dgm:prSet presAssocID="{8B8AAEF1-BF6B-114C-B1F4-4B31B773A564}" presName="node" presStyleLbl="node1" presStyleIdx="2" presStyleCnt="3">
        <dgm:presLayoutVars>
          <dgm:bulletEnabled val="1"/>
        </dgm:presLayoutVars>
      </dgm:prSet>
      <dgm:spPr/>
      <dgm:t>
        <a:bodyPr/>
        <a:lstStyle/>
        <a:p>
          <a:endParaRPr lang="en-US"/>
        </a:p>
      </dgm:t>
    </dgm:pt>
  </dgm:ptLst>
  <dgm:cxnLst>
    <dgm:cxn modelId="{0E8F1D20-1998-234F-BAE6-E844E47DB343}" srcId="{0931C030-F058-4C49-99BC-123FCA59A3DA}" destId="{8B8AAEF1-BF6B-114C-B1F4-4B31B773A564}" srcOrd="2" destOrd="0" parTransId="{86B44EE6-260A-1349-8DDF-A63F7BA63B3D}" sibTransId="{2066BA35-F868-C84B-A8A2-751DE1AF9E48}"/>
    <dgm:cxn modelId="{5A6E407F-72F2-174D-B701-64BDE6EBC953}" type="presOf" srcId="{B7057E13-3A22-9D41-B15A-CDF4BCFB12E6}" destId="{76B09375-157E-8A43-A115-078076AFE177}" srcOrd="1" destOrd="0" presId="urn:microsoft.com/office/officeart/2005/8/layout/process1"/>
    <dgm:cxn modelId="{4C0A6E22-48FE-744B-AD2F-EFD21FC4565E}" type="presOf" srcId="{54BC1FB2-73CB-F247-B7ED-A87CC2A4F9E7}" destId="{30365A1C-9FA5-3B4A-B197-EAA013ADA684}" srcOrd="0" destOrd="0" presId="urn:microsoft.com/office/officeart/2005/8/layout/process1"/>
    <dgm:cxn modelId="{00652089-93E4-774F-B402-CC291791FD48}" srcId="{0931C030-F058-4C49-99BC-123FCA59A3DA}" destId="{54BC1FB2-73CB-F247-B7ED-A87CC2A4F9E7}" srcOrd="0" destOrd="0" parTransId="{76083DE2-5EFC-AC41-B76D-4E304F133882}" sibTransId="{180C0E90-6C93-D341-95D8-1A6A062C492B}"/>
    <dgm:cxn modelId="{40A90B9C-9F3D-D944-82C4-CD0946507662}" type="presOf" srcId="{B7057E13-3A22-9D41-B15A-CDF4BCFB12E6}" destId="{E375D4FB-47D4-3A48-BE4E-37A6C5565BC9}" srcOrd="0" destOrd="0" presId="urn:microsoft.com/office/officeart/2005/8/layout/process1"/>
    <dgm:cxn modelId="{35992C83-D497-4641-86C6-CAD47E125F7A}" type="presOf" srcId="{8B8AAEF1-BF6B-114C-B1F4-4B31B773A564}" destId="{D37EE33A-C04F-824A-B9FE-24AE70D3B121}" srcOrd="0" destOrd="0" presId="urn:microsoft.com/office/officeart/2005/8/layout/process1"/>
    <dgm:cxn modelId="{07129776-1D46-3D4E-8706-2EBD0654636C}" type="presOf" srcId="{6B39ED8E-FA00-2A43-A8C4-561E55671A0B}" destId="{E67FA97E-5B92-7347-AE0D-921267AB4A25}" srcOrd="0" destOrd="0" presId="urn:microsoft.com/office/officeart/2005/8/layout/process1"/>
    <dgm:cxn modelId="{1FDA9F12-F1BE-5A45-AD06-B8CBEE571747}" type="presOf" srcId="{180C0E90-6C93-D341-95D8-1A6A062C492B}" destId="{84DD037D-F3E2-0241-8A73-4F3D8C42DC6B}" srcOrd="1" destOrd="0" presId="urn:microsoft.com/office/officeart/2005/8/layout/process1"/>
    <dgm:cxn modelId="{4FB98566-F2A5-D54E-BA22-5B4AA45F0893}" type="presOf" srcId="{0931C030-F058-4C49-99BC-123FCA59A3DA}" destId="{2000D192-A16F-2C43-BA95-FF48EE6E8B00}" srcOrd="0" destOrd="0" presId="urn:microsoft.com/office/officeart/2005/8/layout/process1"/>
    <dgm:cxn modelId="{E6691783-ABB0-3A48-8A53-23D2B785AA06}" srcId="{0931C030-F058-4C49-99BC-123FCA59A3DA}" destId="{6B39ED8E-FA00-2A43-A8C4-561E55671A0B}" srcOrd="1" destOrd="0" parTransId="{8544456B-B25C-7448-AD97-9BE61BE1EE0C}" sibTransId="{B7057E13-3A22-9D41-B15A-CDF4BCFB12E6}"/>
    <dgm:cxn modelId="{CC44B6E8-062D-424C-A6F1-032BBB993233}" type="presOf" srcId="{180C0E90-6C93-D341-95D8-1A6A062C492B}" destId="{2E616FE1-1C24-2E4F-93B4-EC769ED9FBF8}" srcOrd="0" destOrd="0" presId="urn:microsoft.com/office/officeart/2005/8/layout/process1"/>
    <dgm:cxn modelId="{6977D2DB-6B77-3F49-A9DD-0FFD0D6FDC7B}" type="presParOf" srcId="{2000D192-A16F-2C43-BA95-FF48EE6E8B00}" destId="{30365A1C-9FA5-3B4A-B197-EAA013ADA684}" srcOrd="0" destOrd="0" presId="urn:microsoft.com/office/officeart/2005/8/layout/process1"/>
    <dgm:cxn modelId="{2954B546-4A69-114B-AF0B-9C8F1E9276F2}" type="presParOf" srcId="{2000D192-A16F-2C43-BA95-FF48EE6E8B00}" destId="{2E616FE1-1C24-2E4F-93B4-EC769ED9FBF8}" srcOrd="1" destOrd="0" presId="urn:microsoft.com/office/officeart/2005/8/layout/process1"/>
    <dgm:cxn modelId="{EF6E956A-21A0-7540-8D3B-8593872349A6}" type="presParOf" srcId="{2E616FE1-1C24-2E4F-93B4-EC769ED9FBF8}" destId="{84DD037D-F3E2-0241-8A73-4F3D8C42DC6B}" srcOrd="0" destOrd="0" presId="urn:microsoft.com/office/officeart/2005/8/layout/process1"/>
    <dgm:cxn modelId="{CF537FC1-593E-0C49-93A4-99A3DD7D000D}" type="presParOf" srcId="{2000D192-A16F-2C43-BA95-FF48EE6E8B00}" destId="{E67FA97E-5B92-7347-AE0D-921267AB4A25}" srcOrd="2" destOrd="0" presId="urn:microsoft.com/office/officeart/2005/8/layout/process1"/>
    <dgm:cxn modelId="{BC063FC3-B171-5B43-A109-B06BA9990134}" type="presParOf" srcId="{2000D192-A16F-2C43-BA95-FF48EE6E8B00}" destId="{E375D4FB-47D4-3A48-BE4E-37A6C5565BC9}" srcOrd="3" destOrd="0" presId="urn:microsoft.com/office/officeart/2005/8/layout/process1"/>
    <dgm:cxn modelId="{36C98FDD-A35C-1A46-A653-63650AB4E3CA}" type="presParOf" srcId="{E375D4FB-47D4-3A48-BE4E-37A6C5565BC9}" destId="{76B09375-157E-8A43-A115-078076AFE177}" srcOrd="0" destOrd="0" presId="urn:microsoft.com/office/officeart/2005/8/layout/process1"/>
    <dgm:cxn modelId="{AA1EC86E-87FA-384B-9C30-3A83450CAC08}" type="presParOf" srcId="{2000D192-A16F-2C43-BA95-FF48EE6E8B00}" destId="{D37EE33A-C04F-824A-B9FE-24AE70D3B12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E5B407-3B44-7344-BA06-81B0A3600EEE}" type="doc">
      <dgm:prSet loTypeId="urn:microsoft.com/office/officeart/2005/8/layout/cycle2" loCatId="" qsTypeId="urn:microsoft.com/office/officeart/2005/8/quickstyle/simple3" qsCatId="simple" csTypeId="urn:microsoft.com/office/officeart/2005/8/colors/accent2_2" csCatId="accent2" phldr="1"/>
      <dgm:spPr/>
      <dgm:t>
        <a:bodyPr/>
        <a:lstStyle/>
        <a:p>
          <a:endParaRPr lang="fr-FR"/>
        </a:p>
      </dgm:t>
    </dgm:pt>
    <dgm:pt modelId="{094DAD96-4F5F-3D47-8248-36DB1025B557}">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Pre-operative target planning</a:t>
          </a:r>
          <a:endParaRPr lang="fr-FR" sz="1200" dirty="0">
            <a:solidFill>
              <a:srgbClr val="FFFFFF"/>
            </a:solidFill>
            <a:latin typeface="+mn-lt"/>
          </a:endParaRPr>
        </a:p>
      </dgm:t>
    </dgm:pt>
    <dgm:pt modelId="{988D3EE4-6D97-C94D-B8A2-BF5203855DB0}" type="parTrans" cxnId="{BEFFEE2D-CEC8-8C4D-B0CA-3935425A91D3}">
      <dgm:prSet/>
      <dgm:spPr/>
      <dgm:t>
        <a:bodyPr/>
        <a:lstStyle/>
        <a:p>
          <a:endParaRPr lang="fr-FR"/>
        </a:p>
      </dgm:t>
    </dgm:pt>
    <dgm:pt modelId="{B28DD8E4-72CB-BD4F-AB5C-2EA0304FC245}" type="sibTrans" cxnId="{BEFFEE2D-CEC8-8C4D-B0CA-3935425A91D3}">
      <dgm:prSet/>
      <dgm:spPr>
        <a:solidFill>
          <a:srgbClr val="1F497C"/>
        </a:solidFill>
      </dgm:spPr>
      <dgm:t>
        <a:bodyPr/>
        <a:lstStyle/>
        <a:p>
          <a:endParaRPr lang="fr-FR">
            <a:solidFill>
              <a:srgbClr val="FFFFFF"/>
            </a:solidFill>
          </a:endParaRPr>
        </a:p>
      </dgm:t>
    </dgm:pt>
    <dgm:pt modelId="{C627C7B7-AAF5-1E4F-993A-1018C2E6BAA6}">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Intra operative target optimization</a:t>
          </a:r>
          <a:endParaRPr lang="fr-FR" sz="1200" dirty="0">
            <a:solidFill>
              <a:srgbClr val="FFFFFF"/>
            </a:solidFill>
            <a:latin typeface="+mn-lt"/>
          </a:endParaRPr>
        </a:p>
      </dgm:t>
    </dgm:pt>
    <dgm:pt modelId="{5557860E-9F02-2C46-B195-DF8D498DAAE4}" type="parTrans" cxnId="{A9E3C0F4-731E-5A4F-A95E-ADAC9AAA62F2}">
      <dgm:prSet/>
      <dgm:spPr/>
      <dgm:t>
        <a:bodyPr/>
        <a:lstStyle/>
        <a:p>
          <a:endParaRPr lang="fr-FR"/>
        </a:p>
      </dgm:t>
    </dgm:pt>
    <dgm:pt modelId="{54A3BDD3-1603-3745-BE22-F0762F8B716C}" type="sibTrans" cxnId="{A9E3C0F4-731E-5A4F-A95E-ADAC9AAA62F2}">
      <dgm:prSet/>
      <dgm:spPr>
        <a:solidFill>
          <a:srgbClr val="1F497C"/>
        </a:solidFill>
      </dgm:spPr>
      <dgm:t>
        <a:bodyPr/>
        <a:lstStyle/>
        <a:p>
          <a:endParaRPr lang="fr-FR">
            <a:solidFill>
              <a:srgbClr val="FFFFFF"/>
            </a:solidFill>
          </a:endParaRPr>
        </a:p>
      </dgm:t>
    </dgm:pt>
    <dgm:pt modelId="{48BA7935-9966-324D-B659-9E5D2A181585}">
      <dgm:prSet phldrT="[Texte]" custT="1"/>
      <dgm:spPr>
        <a:solidFill>
          <a:srgbClr val="1F497C"/>
        </a:solidFill>
      </dgm:spPr>
      <dgm:t>
        <a:bodyPr/>
        <a:lstStyle/>
        <a:p>
          <a:r>
            <a:rPr lang="en-US" sz="1200" dirty="0" smtClean="0">
              <a:solidFill>
                <a:srgbClr val="FFFFFF"/>
              </a:solidFill>
              <a:latin typeface="+mn-lt"/>
              <a:ea typeface="ＭＳ Ｐゴシック" charset="0"/>
              <a:sym typeface="Calibri" charset="0"/>
            </a:rPr>
            <a:t>Post operative assessment</a:t>
          </a:r>
          <a:endParaRPr lang="fr-FR" sz="1200" dirty="0">
            <a:solidFill>
              <a:srgbClr val="FFFFFF"/>
            </a:solidFill>
            <a:latin typeface="+mn-lt"/>
          </a:endParaRPr>
        </a:p>
      </dgm:t>
    </dgm:pt>
    <dgm:pt modelId="{BCA44E8A-D3F7-9B45-BBA5-179AA5ABF149}" type="parTrans" cxnId="{E34DDCE6-BA86-4449-9FFE-E1EBE5DD76BA}">
      <dgm:prSet/>
      <dgm:spPr/>
      <dgm:t>
        <a:bodyPr/>
        <a:lstStyle/>
        <a:p>
          <a:endParaRPr lang="fr-FR"/>
        </a:p>
      </dgm:t>
    </dgm:pt>
    <dgm:pt modelId="{8041D47C-CBCB-7E40-8919-093ADCE2034B}" type="sibTrans" cxnId="{E34DDCE6-BA86-4449-9FFE-E1EBE5DD76BA}">
      <dgm:prSet/>
      <dgm:spPr>
        <a:solidFill>
          <a:srgbClr val="1F497C"/>
        </a:solidFill>
      </dgm:spPr>
      <dgm:t>
        <a:bodyPr/>
        <a:lstStyle/>
        <a:p>
          <a:endParaRPr lang="fr-FR">
            <a:solidFill>
              <a:srgbClr val="FFFFFF"/>
            </a:solidFill>
          </a:endParaRPr>
        </a:p>
      </dgm:t>
    </dgm:pt>
    <dgm:pt modelId="{08BC7AE6-E41C-4640-A6B9-1B610A595CC6}">
      <dgm:prSet phldrT="[Texte]" custT="1"/>
      <dgm:spPr>
        <a:solidFill>
          <a:srgbClr val="1F497C"/>
        </a:solidFill>
      </dgm:spPr>
      <dgm:t>
        <a:bodyPr/>
        <a:lstStyle/>
        <a:p>
          <a:r>
            <a:rPr lang="fr-FR" sz="1200" dirty="0" smtClean="0">
              <a:solidFill>
                <a:srgbClr val="FFFFFF"/>
              </a:solidFill>
            </a:rPr>
            <a:t>Population </a:t>
          </a:r>
          <a:r>
            <a:rPr lang="fr-FR" sz="1200" dirty="0" err="1" smtClean="0">
              <a:solidFill>
                <a:srgbClr val="FFFFFF"/>
              </a:solidFill>
            </a:rPr>
            <a:t>analysis</a:t>
          </a:r>
          <a:endParaRPr lang="fr-FR" sz="1200" dirty="0">
            <a:solidFill>
              <a:srgbClr val="FFFFFF"/>
            </a:solidFill>
          </a:endParaRPr>
        </a:p>
      </dgm:t>
    </dgm:pt>
    <dgm:pt modelId="{949FCAB6-D8C7-B946-A706-5A04BC26D28C}" type="parTrans" cxnId="{050BB8C6-1F8F-3447-938D-D1B8D7DE2EB5}">
      <dgm:prSet/>
      <dgm:spPr/>
      <dgm:t>
        <a:bodyPr/>
        <a:lstStyle/>
        <a:p>
          <a:endParaRPr lang="fr-FR"/>
        </a:p>
      </dgm:t>
    </dgm:pt>
    <dgm:pt modelId="{06C7367C-E605-D345-89B5-5873F55B8401}" type="sibTrans" cxnId="{050BB8C6-1F8F-3447-938D-D1B8D7DE2EB5}">
      <dgm:prSet/>
      <dgm:spPr>
        <a:solidFill>
          <a:srgbClr val="1F497C"/>
        </a:solidFill>
      </dgm:spPr>
      <dgm:t>
        <a:bodyPr/>
        <a:lstStyle/>
        <a:p>
          <a:endParaRPr lang="fr-FR">
            <a:solidFill>
              <a:srgbClr val="FFFFFF"/>
            </a:solidFill>
          </a:endParaRPr>
        </a:p>
      </dgm:t>
    </dgm:pt>
    <dgm:pt modelId="{671B1618-7F8A-6547-972A-0A087335EEBB}" type="pres">
      <dgm:prSet presAssocID="{61E5B407-3B44-7344-BA06-81B0A3600EEE}" presName="cycle" presStyleCnt="0">
        <dgm:presLayoutVars>
          <dgm:dir/>
          <dgm:resizeHandles val="exact"/>
        </dgm:presLayoutVars>
      </dgm:prSet>
      <dgm:spPr/>
      <dgm:t>
        <a:bodyPr/>
        <a:lstStyle/>
        <a:p>
          <a:endParaRPr lang="en-US"/>
        </a:p>
      </dgm:t>
    </dgm:pt>
    <dgm:pt modelId="{3788BA71-C26F-9745-91CC-4A710FAE6E75}" type="pres">
      <dgm:prSet presAssocID="{094DAD96-4F5F-3D47-8248-36DB1025B557}" presName="node" presStyleLbl="node1" presStyleIdx="0" presStyleCnt="4">
        <dgm:presLayoutVars>
          <dgm:bulletEnabled val="1"/>
        </dgm:presLayoutVars>
      </dgm:prSet>
      <dgm:spPr/>
      <dgm:t>
        <a:bodyPr/>
        <a:lstStyle/>
        <a:p>
          <a:endParaRPr lang="fr-FR"/>
        </a:p>
      </dgm:t>
    </dgm:pt>
    <dgm:pt modelId="{CDC5B4BE-0F53-7440-BD51-B341D8DA3591}" type="pres">
      <dgm:prSet presAssocID="{B28DD8E4-72CB-BD4F-AB5C-2EA0304FC245}" presName="sibTrans" presStyleLbl="sibTrans2D1" presStyleIdx="0" presStyleCnt="4"/>
      <dgm:spPr/>
      <dgm:t>
        <a:bodyPr/>
        <a:lstStyle/>
        <a:p>
          <a:endParaRPr lang="en-US"/>
        </a:p>
      </dgm:t>
    </dgm:pt>
    <dgm:pt modelId="{D83FF897-3EEE-034C-A1F2-48A8EBCCB4B2}" type="pres">
      <dgm:prSet presAssocID="{B28DD8E4-72CB-BD4F-AB5C-2EA0304FC245}" presName="connectorText" presStyleLbl="sibTrans2D1" presStyleIdx="0" presStyleCnt="4"/>
      <dgm:spPr/>
      <dgm:t>
        <a:bodyPr/>
        <a:lstStyle/>
        <a:p>
          <a:endParaRPr lang="en-US"/>
        </a:p>
      </dgm:t>
    </dgm:pt>
    <dgm:pt modelId="{021199F2-599A-224C-9EC3-3B72FFBACAB7}" type="pres">
      <dgm:prSet presAssocID="{C627C7B7-AAF5-1E4F-993A-1018C2E6BAA6}" presName="node" presStyleLbl="node1" presStyleIdx="1" presStyleCnt="4">
        <dgm:presLayoutVars>
          <dgm:bulletEnabled val="1"/>
        </dgm:presLayoutVars>
      </dgm:prSet>
      <dgm:spPr/>
      <dgm:t>
        <a:bodyPr/>
        <a:lstStyle/>
        <a:p>
          <a:endParaRPr lang="fr-FR"/>
        </a:p>
      </dgm:t>
    </dgm:pt>
    <dgm:pt modelId="{3BBBB048-C259-1D46-B5C5-498A69368209}" type="pres">
      <dgm:prSet presAssocID="{54A3BDD3-1603-3745-BE22-F0762F8B716C}" presName="sibTrans" presStyleLbl="sibTrans2D1" presStyleIdx="1" presStyleCnt="4"/>
      <dgm:spPr/>
      <dgm:t>
        <a:bodyPr/>
        <a:lstStyle/>
        <a:p>
          <a:endParaRPr lang="en-US"/>
        </a:p>
      </dgm:t>
    </dgm:pt>
    <dgm:pt modelId="{8ACBD64F-DE4A-364A-A52D-BC1401A79E8A}" type="pres">
      <dgm:prSet presAssocID="{54A3BDD3-1603-3745-BE22-F0762F8B716C}" presName="connectorText" presStyleLbl="sibTrans2D1" presStyleIdx="1" presStyleCnt="4"/>
      <dgm:spPr/>
      <dgm:t>
        <a:bodyPr/>
        <a:lstStyle/>
        <a:p>
          <a:endParaRPr lang="en-US"/>
        </a:p>
      </dgm:t>
    </dgm:pt>
    <dgm:pt modelId="{A0C1EEC0-537E-A446-AA80-814E39CEC52B}" type="pres">
      <dgm:prSet presAssocID="{48BA7935-9966-324D-B659-9E5D2A181585}" presName="node" presStyleLbl="node1" presStyleIdx="2" presStyleCnt="4">
        <dgm:presLayoutVars>
          <dgm:bulletEnabled val="1"/>
        </dgm:presLayoutVars>
      </dgm:prSet>
      <dgm:spPr/>
      <dgm:t>
        <a:bodyPr/>
        <a:lstStyle/>
        <a:p>
          <a:endParaRPr lang="fr-FR"/>
        </a:p>
      </dgm:t>
    </dgm:pt>
    <dgm:pt modelId="{66B25234-CD19-D348-9BC2-15B31DAE86A6}" type="pres">
      <dgm:prSet presAssocID="{8041D47C-CBCB-7E40-8919-093ADCE2034B}" presName="sibTrans" presStyleLbl="sibTrans2D1" presStyleIdx="2" presStyleCnt="4"/>
      <dgm:spPr/>
      <dgm:t>
        <a:bodyPr/>
        <a:lstStyle/>
        <a:p>
          <a:endParaRPr lang="en-US"/>
        </a:p>
      </dgm:t>
    </dgm:pt>
    <dgm:pt modelId="{15BDAE3F-1E24-C740-A528-9A9D37E6C11C}" type="pres">
      <dgm:prSet presAssocID="{8041D47C-CBCB-7E40-8919-093ADCE2034B}" presName="connectorText" presStyleLbl="sibTrans2D1" presStyleIdx="2" presStyleCnt="4"/>
      <dgm:spPr/>
      <dgm:t>
        <a:bodyPr/>
        <a:lstStyle/>
        <a:p>
          <a:endParaRPr lang="en-US"/>
        </a:p>
      </dgm:t>
    </dgm:pt>
    <dgm:pt modelId="{B856F9C2-0E4F-2B41-836F-BAE92145D04B}" type="pres">
      <dgm:prSet presAssocID="{08BC7AE6-E41C-4640-A6B9-1B610A595CC6}" presName="node" presStyleLbl="node1" presStyleIdx="3" presStyleCnt="4">
        <dgm:presLayoutVars>
          <dgm:bulletEnabled val="1"/>
        </dgm:presLayoutVars>
      </dgm:prSet>
      <dgm:spPr/>
      <dgm:t>
        <a:bodyPr/>
        <a:lstStyle/>
        <a:p>
          <a:endParaRPr lang="en-US"/>
        </a:p>
      </dgm:t>
    </dgm:pt>
    <dgm:pt modelId="{D9B5BD7D-80DC-F442-8573-3DDCB2CD6003}" type="pres">
      <dgm:prSet presAssocID="{06C7367C-E605-D345-89B5-5873F55B8401}" presName="sibTrans" presStyleLbl="sibTrans2D1" presStyleIdx="3" presStyleCnt="4"/>
      <dgm:spPr/>
      <dgm:t>
        <a:bodyPr/>
        <a:lstStyle/>
        <a:p>
          <a:endParaRPr lang="en-US"/>
        </a:p>
      </dgm:t>
    </dgm:pt>
    <dgm:pt modelId="{F10E6A8F-73CF-4A43-AC8E-DD884B586723}" type="pres">
      <dgm:prSet presAssocID="{06C7367C-E605-D345-89B5-5873F55B8401}" presName="connectorText" presStyleLbl="sibTrans2D1" presStyleIdx="3" presStyleCnt="4"/>
      <dgm:spPr/>
      <dgm:t>
        <a:bodyPr/>
        <a:lstStyle/>
        <a:p>
          <a:endParaRPr lang="en-US"/>
        </a:p>
      </dgm:t>
    </dgm:pt>
  </dgm:ptLst>
  <dgm:cxnLst>
    <dgm:cxn modelId="{1A61042B-307D-6540-9C5D-AFC11987FC11}" type="presOf" srcId="{8041D47C-CBCB-7E40-8919-093ADCE2034B}" destId="{15BDAE3F-1E24-C740-A528-9A9D37E6C11C}" srcOrd="1" destOrd="0" presId="urn:microsoft.com/office/officeart/2005/8/layout/cycle2"/>
    <dgm:cxn modelId="{E34DDCE6-BA86-4449-9FFE-E1EBE5DD76BA}" srcId="{61E5B407-3B44-7344-BA06-81B0A3600EEE}" destId="{48BA7935-9966-324D-B659-9E5D2A181585}" srcOrd="2" destOrd="0" parTransId="{BCA44E8A-D3F7-9B45-BBA5-179AA5ABF149}" sibTransId="{8041D47C-CBCB-7E40-8919-093ADCE2034B}"/>
    <dgm:cxn modelId="{7B44D10F-5309-204B-88ED-E890AAC71EC2}" type="presOf" srcId="{54A3BDD3-1603-3745-BE22-F0762F8B716C}" destId="{3BBBB048-C259-1D46-B5C5-498A69368209}" srcOrd="0" destOrd="0" presId="urn:microsoft.com/office/officeart/2005/8/layout/cycle2"/>
    <dgm:cxn modelId="{050BB8C6-1F8F-3447-938D-D1B8D7DE2EB5}" srcId="{61E5B407-3B44-7344-BA06-81B0A3600EEE}" destId="{08BC7AE6-E41C-4640-A6B9-1B610A595CC6}" srcOrd="3" destOrd="0" parTransId="{949FCAB6-D8C7-B946-A706-5A04BC26D28C}" sibTransId="{06C7367C-E605-D345-89B5-5873F55B8401}"/>
    <dgm:cxn modelId="{B0C99D70-C8BE-374A-A758-2A3244B311AB}" type="presOf" srcId="{06C7367C-E605-D345-89B5-5873F55B8401}" destId="{F10E6A8F-73CF-4A43-AC8E-DD884B586723}" srcOrd="1" destOrd="0" presId="urn:microsoft.com/office/officeart/2005/8/layout/cycle2"/>
    <dgm:cxn modelId="{164B528C-787C-0B45-B38C-A5865195C81D}" type="presOf" srcId="{094DAD96-4F5F-3D47-8248-36DB1025B557}" destId="{3788BA71-C26F-9745-91CC-4A710FAE6E75}" srcOrd="0" destOrd="0" presId="urn:microsoft.com/office/officeart/2005/8/layout/cycle2"/>
    <dgm:cxn modelId="{BEFFEE2D-CEC8-8C4D-B0CA-3935425A91D3}" srcId="{61E5B407-3B44-7344-BA06-81B0A3600EEE}" destId="{094DAD96-4F5F-3D47-8248-36DB1025B557}" srcOrd="0" destOrd="0" parTransId="{988D3EE4-6D97-C94D-B8A2-BF5203855DB0}" sibTransId="{B28DD8E4-72CB-BD4F-AB5C-2EA0304FC245}"/>
    <dgm:cxn modelId="{77128583-358E-A346-93F8-E9B5071A25CD}" type="presOf" srcId="{C627C7B7-AAF5-1E4F-993A-1018C2E6BAA6}" destId="{021199F2-599A-224C-9EC3-3B72FFBACAB7}" srcOrd="0" destOrd="0" presId="urn:microsoft.com/office/officeart/2005/8/layout/cycle2"/>
    <dgm:cxn modelId="{A9E3C0F4-731E-5A4F-A95E-ADAC9AAA62F2}" srcId="{61E5B407-3B44-7344-BA06-81B0A3600EEE}" destId="{C627C7B7-AAF5-1E4F-993A-1018C2E6BAA6}" srcOrd="1" destOrd="0" parTransId="{5557860E-9F02-2C46-B195-DF8D498DAAE4}" sibTransId="{54A3BDD3-1603-3745-BE22-F0762F8B716C}"/>
    <dgm:cxn modelId="{08BFB093-6C3B-E74C-BB8E-5AE996848346}" type="presOf" srcId="{B28DD8E4-72CB-BD4F-AB5C-2EA0304FC245}" destId="{D83FF897-3EEE-034C-A1F2-48A8EBCCB4B2}" srcOrd="1" destOrd="0" presId="urn:microsoft.com/office/officeart/2005/8/layout/cycle2"/>
    <dgm:cxn modelId="{737AEE9F-F7AF-F948-9512-4A3A34201598}" type="presOf" srcId="{8041D47C-CBCB-7E40-8919-093ADCE2034B}" destId="{66B25234-CD19-D348-9BC2-15B31DAE86A6}" srcOrd="0" destOrd="0" presId="urn:microsoft.com/office/officeart/2005/8/layout/cycle2"/>
    <dgm:cxn modelId="{A0D2417E-CF93-8C45-B0C6-DE640B129974}" type="presOf" srcId="{B28DD8E4-72CB-BD4F-AB5C-2EA0304FC245}" destId="{CDC5B4BE-0F53-7440-BD51-B341D8DA3591}" srcOrd="0" destOrd="0" presId="urn:microsoft.com/office/officeart/2005/8/layout/cycle2"/>
    <dgm:cxn modelId="{1827908D-2FD3-4C47-ADB1-8D287B0C5ACD}" type="presOf" srcId="{06C7367C-E605-D345-89B5-5873F55B8401}" destId="{D9B5BD7D-80DC-F442-8573-3DDCB2CD6003}" srcOrd="0" destOrd="0" presId="urn:microsoft.com/office/officeart/2005/8/layout/cycle2"/>
    <dgm:cxn modelId="{0EF8E704-0A45-6E4F-907E-1D44B8BF5A6D}" type="presOf" srcId="{54A3BDD3-1603-3745-BE22-F0762F8B716C}" destId="{8ACBD64F-DE4A-364A-A52D-BC1401A79E8A}" srcOrd="1" destOrd="0" presId="urn:microsoft.com/office/officeart/2005/8/layout/cycle2"/>
    <dgm:cxn modelId="{EEAF3BF2-776F-2E47-A822-F50DD8C876D3}" type="presOf" srcId="{08BC7AE6-E41C-4640-A6B9-1B610A595CC6}" destId="{B856F9C2-0E4F-2B41-836F-BAE92145D04B}" srcOrd="0" destOrd="0" presId="urn:microsoft.com/office/officeart/2005/8/layout/cycle2"/>
    <dgm:cxn modelId="{ED1848DE-C8D8-5341-8672-3D65303B98A0}" type="presOf" srcId="{48BA7935-9966-324D-B659-9E5D2A181585}" destId="{A0C1EEC0-537E-A446-AA80-814E39CEC52B}" srcOrd="0" destOrd="0" presId="urn:microsoft.com/office/officeart/2005/8/layout/cycle2"/>
    <dgm:cxn modelId="{7DA776B3-E584-9E47-8DC2-3ADCA6D87B79}" type="presOf" srcId="{61E5B407-3B44-7344-BA06-81B0A3600EEE}" destId="{671B1618-7F8A-6547-972A-0A087335EEBB}" srcOrd="0" destOrd="0" presId="urn:microsoft.com/office/officeart/2005/8/layout/cycle2"/>
    <dgm:cxn modelId="{192E97D3-BFB4-6B42-BDCB-F3112323FBF1}" type="presParOf" srcId="{671B1618-7F8A-6547-972A-0A087335EEBB}" destId="{3788BA71-C26F-9745-91CC-4A710FAE6E75}" srcOrd="0" destOrd="0" presId="urn:microsoft.com/office/officeart/2005/8/layout/cycle2"/>
    <dgm:cxn modelId="{3247DC3B-77F6-9245-AECA-8EB1A359BE60}" type="presParOf" srcId="{671B1618-7F8A-6547-972A-0A087335EEBB}" destId="{CDC5B4BE-0F53-7440-BD51-B341D8DA3591}" srcOrd="1" destOrd="0" presId="urn:microsoft.com/office/officeart/2005/8/layout/cycle2"/>
    <dgm:cxn modelId="{12FDF592-A355-6E46-ABD3-B3639626CD26}" type="presParOf" srcId="{CDC5B4BE-0F53-7440-BD51-B341D8DA3591}" destId="{D83FF897-3EEE-034C-A1F2-48A8EBCCB4B2}" srcOrd="0" destOrd="0" presId="urn:microsoft.com/office/officeart/2005/8/layout/cycle2"/>
    <dgm:cxn modelId="{4729277F-8DC8-6D40-8FDE-E03028C0BA27}" type="presParOf" srcId="{671B1618-7F8A-6547-972A-0A087335EEBB}" destId="{021199F2-599A-224C-9EC3-3B72FFBACAB7}" srcOrd="2" destOrd="0" presId="urn:microsoft.com/office/officeart/2005/8/layout/cycle2"/>
    <dgm:cxn modelId="{B380E521-4738-E14C-99BC-6552159499BD}" type="presParOf" srcId="{671B1618-7F8A-6547-972A-0A087335EEBB}" destId="{3BBBB048-C259-1D46-B5C5-498A69368209}" srcOrd="3" destOrd="0" presId="urn:microsoft.com/office/officeart/2005/8/layout/cycle2"/>
    <dgm:cxn modelId="{65B485B6-CCCD-174E-AC78-78D45E9F9EEC}" type="presParOf" srcId="{3BBBB048-C259-1D46-B5C5-498A69368209}" destId="{8ACBD64F-DE4A-364A-A52D-BC1401A79E8A}" srcOrd="0" destOrd="0" presId="urn:microsoft.com/office/officeart/2005/8/layout/cycle2"/>
    <dgm:cxn modelId="{F1173069-19C7-B74E-9DA9-0F7A5D365B3B}" type="presParOf" srcId="{671B1618-7F8A-6547-972A-0A087335EEBB}" destId="{A0C1EEC0-537E-A446-AA80-814E39CEC52B}" srcOrd="4" destOrd="0" presId="urn:microsoft.com/office/officeart/2005/8/layout/cycle2"/>
    <dgm:cxn modelId="{2F3F079E-850D-504E-B91E-91E80B939DB0}" type="presParOf" srcId="{671B1618-7F8A-6547-972A-0A087335EEBB}" destId="{66B25234-CD19-D348-9BC2-15B31DAE86A6}" srcOrd="5" destOrd="0" presId="urn:microsoft.com/office/officeart/2005/8/layout/cycle2"/>
    <dgm:cxn modelId="{D2BDBD9D-86A1-404D-8397-E1F7B28F704E}" type="presParOf" srcId="{66B25234-CD19-D348-9BC2-15B31DAE86A6}" destId="{15BDAE3F-1E24-C740-A528-9A9D37E6C11C}" srcOrd="0" destOrd="0" presId="urn:microsoft.com/office/officeart/2005/8/layout/cycle2"/>
    <dgm:cxn modelId="{D9F6C40C-B64F-DB4C-A30A-E832DEEECDCB}" type="presParOf" srcId="{671B1618-7F8A-6547-972A-0A087335EEBB}" destId="{B856F9C2-0E4F-2B41-836F-BAE92145D04B}" srcOrd="6" destOrd="0" presId="urn:microsoft.com/office/officeart/2005/8/layout/cycle2"/>
    <dgm:cxn modelId="{7D321656-6AF1-734E-80CC-D3C41BA7AFB6}" type="presParOf" srcId="{671B1618-7F8A-6547-972A-0A087335EEBB}" destId="{D9B5BD7D-80DC-F442-8573-3DDCB2CD6003}" srcOrd="7" destOrd="0" presId="urn:microsoft.com/office/officeart/2005/8/layout/cycle2"/>
    <dgm:cxn modelId="{AFA8C936-B301-B245-A44B-572B184131C6}" type="presParOf" srcId="{D9B5BD7D-80DC-F442-8573-3DDCB2CD6003}" destId="{F10E6A8F-73CF-4A43-AC8E-DD884B586723}" srcOrd="0" destOrd="0" presId="urn:microsoft.com/office/officeart/2005/8/layout/cycle2"/>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65A1C-9FA5-3B4A-B197-EAA013ADA684}">
      <dsp:nvSpPr>
        <dsp:cNvPr id="0" name=""/>
        <dsp:cNvSpPr/>
      </dsp:nvSpPr>
      <dsp:spPr>
        <a:xfrm>
          <a:off x="6587"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Technological prototype</a:t>
          </a:r>
          <a:endParaRPr lang="en-US" sz="1800" kern="1200" dirty="0"/>
        </a:p>
      </dsp:txBody>
      <dsp:txXfrm>
        <a:off x="41188" y="289695"/>
        <a:ext cx="1899753" cy="1112171"/>
      </dsp:txXfrm>
    </dsp:sp>
    <dsp:sp modelId="{2E616FE1-1C24-2E4F-93B4-EC769ED9FBF8}">
      <dsp:nvSpPr>
        <dsp:cNvPr id="0" name=""/>
        <dsp:cNvSpPr/>
      </dsp:nvSpPr>
      <dsp:spPr>
        <a:xfrm>
          <a:off x="2172438" y="601630"/>
          <a:ext cx="417418" cy="488300"/>
        </a:xfrm>
        <a:prstGeom prst="rightArrow">
          <a:avLst>
            <a:gd name="adj1" fmla="val 60000"/>
            <a:gd name="adj2" fmla="val 50000"/>
          </a:avLst>
        </a:prstGeom>
        <a:gradFill rotWithShape="0">
          <a:gsLst>
            <a:gs pos="0">
              <a:schemeClr val="accent4">
                <a:shade val="90000"/>
                <a:hueOff val="0"/>
                <a:satOff val="0"/>
                <a:lumOff val="0"/>
                <a:alphaOff val="0"/>
                <a:tint val="100000"/>
                <a:shade val="100000"/>
                <a:satMod val="130000"/>
              </a:schemeClr>
            </a:gs>
            <a:gs pos="100000">
              <a:schemeClr val="accent4">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172438" y="699290"/>
        <a:ext cx="292193" cy="292980"/>
      </dsp:txXfrm>
    </dsp:sp>
    <dsp:sp modelId="{E67FA97E-5B92-7347-AE0D-921267AB4A25}">
      <dsp:nvSpPr>
        <dsp:cNvPr id="0" name=""/>
        <dsp:cNvSpPr/>
      </dsp:nvSpPr>
      <dsp:spPr>
        <a:xfrm>
          <a:off x="2763124"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Tools for biomedical research</a:t>
          </a:r>
          <a:endParaRPr lang="en-US" sz="1800" kern="1200" dirty="0"/>
        </a:p>
      </dsp:txBody>
      <dsp:txXfrm>
        <a:off x="2797725" y="289695"/>
        <a:ext cx="1899753" cy="1112171"/>
      </dsp:txXfrm>
    </dsp:sp>
    <dsp:sp modelId="{E375D4FB-47D4-3A48-BE4E-37A6C5565BC9}">
      <dsp:nvSpPr>
        <dsp:cNvPr id="0" name=""/>
        <dsp:cNvSpPr/>
      </dsp:nvSpPr>
      <dsp:spPr>
        <a:xfrm>
          <a:off x="4928975" y="601630"/>
          <a:ext cx="417418" cy="488300"/>
        </a:xfrm>
        <a:prstGeom prst="rightArrow">
          <a:avLst>
            <a:gd name="adj1" fmla="val 60000"/>
            <a:gd name="adj2" fmla="val 50000"/>
          </a:avLst>
        </a:prstGeom>
        <a:gradFill rotWithShape="0">
          <a:gsLst>
            <a:gs pos="0">
              <a:schemeClr val="accent4">
                <a:shade val="90000"/>
                <a:hueOff val="0"/>
                <a:satOff val="0"/>
                <a:lumOff val="58383"/>
                <a:alphaOff val="0"/>
                <a:tint val="100000"/>
                <a:shade val="100000"/>
                <a:satMod val="130000"/>
              </a:schemeClr>
            </a:gs>
            <a:gs pos="100000">
              <a:schemeClr val="accent4">
                <a:shade val="90000"/>
                <a:hueOff val="0"/>
                <a:satOff val="0"/>
                <a:lumOff val="5838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928975" y="699290"/>
        <a:ext cx="292193" cy="292980"/>
      </dsp:txXfrm>
    </dsp:sp>
    <dsp:sp modelId="{D37EE33A-C04F-824A-B9FE-24AE70D3B121}">
      <dsp:nvSpPr>
        <dsp:cNvPr id="0" name=""/>
        <dsp:cNvSpPr/>
      </dsp:nvSpPr>
      <dsp:spPr>
        <a:xfrm>
          <a:off x="5519662" y="255094"/>
          <a:ext cx="1968955" cy="1181373"/>
        </a:xfrm>
        <a:prstGeom prst="roundRect">
          <a:avLst>
            <a:gd name="adj" fmla="val 1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Clinical tools</a:t>
          </a:r>
          <a:endParaRPr lang="en-US" sz="1800" kern="1200" dirty="0"/>
        </a:p>
      </dsp:txBody>
      <dsp:txXfrm>
        <a:off x="5554263" y="289695"/>
        <a:ext cx="1899753" cy="1112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8BA71-C26F-9745-91CC-4A710FAE6E75}">
      <dsp:nvSpPr>
        <dsp:cNvPr id="0" name=""/>
        <dsp:cNvSpPr/>
      </dsp:nvSpPr>
      <dsp:spPr>
        <a:xfrm>
          <a:off x="3038199" y="1534"/>
          <a:ext cx="1298098" cy="1298098"/>
        </a:xfrm>
        <a:prstGeom prst="ellipse">
          <a:avLst/>
        </a:prstGeom>
        <a:solidFill>
          <a:srgbClr val="1F497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mn-lt"/>
              <a:ea typeface="ＭＳ Ｐゴシック" charset="0"/>
              <a:sym typeface="Calibri" charset="0"/>
            </a:rPr>
            <a:t>Pre-operative target planning</a:t>
          </a:r>
          <a:endParaRPr lang="fr-FR" sz="1200" kern="1200" dirty="0">
            <a:solidFill>
              <a:srgbClr val="FFFFFF"/>
            </a:solidFill>
            <a:latin typeface="+mn-lt"/>
          </a:endParaRPr>
        </a:p>
      </dsp:txBody>
      <dsp:txXfrm>
        <a:off x="3228301" y="191636"/>
        <a:ext cx="917894" cy="917894"/>
      </dsp:txXfrm>
    </dsp:sp>
    <dsp:sp modelId="{CDC5B4BE-0F53-7440-BD51-B341D8DA3591}">
      <dsp:nvSpPr>
        <dsp:cNvPr id="0" name=""/>
        <dsp:cNvSpPr/>
      </dsp:nvSpPr>
      <dsp:spPr>
        <a:xfrm rot="2700000">
          <a:off x="4196833" y="1113269"/>
          <a:ext cx="344310" cy="438108"/>
        </a:xfrm>
        <a:prstGeom prst="rightArrow">
          <a:avLst>
            <a:gd name="adj1" fmla="val 60000"/>
            <a:gd name="adj2" fmla="val 50000"/>
          </a:avLst>
        </a:prstGeom>
        <a:solidFill>
          <a:srgbClr val="1F497C"/>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solidFill>
              <a:srgbClr val="FFFFFF"/>
            </a:solidFill>
          </a:endParaRPr>
        </a:p>
      </dsp:txBody>
      <dsp:txXfrm>
        <a:off x="4211960" y="1164371"/>
        <a:ext cx="241017" cy="262864"/>
      </dsp:txXfrm>
    </dsp:sp>
    <dsp:sp modelId="{021199F2-599A-224C-9EC3-3B72FFBACAB7}">
      <dsp:nvSpPr>
        <dsp:cNvPr id="0" name=""/>
        <dsp:cNvSpPr/>
      </dsp:nvSpPr>
      <dsp:spPr>
        <a:xfrm>
          <a:off x="4415460" y="1378795"/>
          <a:ext cx="1298098" cy="1298098"/>
        </a:xfrm>
        <a:prstGeom prst="ellipse">
          <a:avLst/>
        </a:prstGeom>
        <a:solidFill>
          <a:srgbClr val="1F497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mn-lt"/>
              <a:ea typeface="ＭＳ Ｐゴシック" charset="0"/>
              <a:sym typeface="Calibri" charset="0"/>
            </a:rPr>
            <a:t>Intra operative target optimization</a:t>
          </a:r>
          <a:endParaRPr lang="fr-FR" sz="1200" kern="1200" dirty="0">
            <a:solidFill>
              <a:srgbClr val="FFFFFF"/>
            </a:solidFill>
            <a:latin typeface="+mn-lt"/>
          </a:endParaRPr>
        </a:p>
      </dsp:txBody>
      <dsp:txXfrm>
        <a:off x="4605562" y="1568897"/>
        <a:ext cx="917894" cy="917894"/>
      </dsp:txXfrm>
    </dsp:sp>
    <dsp:sp modelId="{3BBBB048-C259-1D46-B5C5-498A69368209}">
      <dsp:nvSpPr>
        <dsp:cNvPr id="0" name=""/>
        <dsp:cNvSpPr/>
      </dsp:nvSpPr>
      <dsp:spPr>
        <a:xfrm rot="8100000">
          <a:off x="4210614" y="2490530"/>
          <a:ext cx="344310" cy="438108"/>
        </a:xfrm>
        <a:prstGeom prst="rightArrow">
          <a:avLst>
            <a:gd name="adj1" fmla="val 60000"/>
            <a:gd name="adj2" fmla="val 50000"/>
          </a:avLst>
        </a:prstGeom>
        <a:solidFill>
          <a:srgbClr val="1F497C"/>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solidFill>
              <a:srgbClr val="FFFFFF"/>
            </a:solidFill>
          </a:endParaRPr>
        </a:p>
      </dsp:txBody>
      <dsp:txXfrm rot="10800000">
        <a:off x="4298780" y="2541632"/>
        <a:ext cx="241017" cy="262864"/>
      </dsp:txXfrm>
    </dsp:sp>
    <dsp:sp modelId="{A0C1EEC0-537E-A446-AA80-814E39CEC52B}">
      <dsp:nvSpPr>
        <dsp:cNvPr id="0" name=""/>
        <dsp:cNvSpPr/>
      </dsp:nvSpPr>
      <dsp:spPr>
        <a:xfrm>
          <a:off x="3038199" y="2756056"/>
          <a:ext cx="1298098" cy="1298098"/>
        </a:xfrm>
        <a:prstGeom prst="ellipse">
          <a:avLst/>
        </a:prstGeom>
        <a:solidFill>
          <a:srgbClr val="1F497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mn-lt"/>
              <a:ea typeface="ＭＳ Ｐゴシック" charset="0"/>
              <a:sym typeface="Calibri" charset="0"/>
            </a:rPr>
            <a:t>Post operative assessment</a:t>
          </a:r>
          <a:endParaRPr lang="fr-FR" sz="1200" kern="1200" dirty="0">
            <a:solidFill>
              <a:srgbClr val="FFFFFF"/>
            </a:solidFill>
            <a:latin typeface="+mn-lt"/>
          </a:endParaRPr>
        </a:p>
      </dsp:txBody>
      <dsp:txXfrm>
        <a:off x="3228301" y="2946158"/>
        <a:ext cx="917894" cy="917894"/>
      </dsp:txXfrm>
    </dsp:sp>
    <dsp:sp modelId="{66B25234-CD19-D348-9BC2-15B31DAE86A6}">
      <dsp:nvSpPr>
        <dsp:cNvPr id="0" name=""/>
        <dsp:cNvSpPr/>
      </dsp:nvSpPr>
      <dsp:spPr>
        <a:xfrm rot="13500000">
          <a:off x="2833353" y="2504311"/>
          <a:ext cx="344310" cy="438108"/>
        </a:xfrm>
        <a:prstGeom prst="rightArrow">
          <a:avLst>
            <a:gd name="adj1" fmla="val 60000"/>
            <a:gd name="adj2" fmla="val 50000"/>
          </a:avLst>
        </a:prstGeom>
        <a:solidFill>
          <a:srgbClr val="1F497C"/>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solidFill>
              <a:srgbClr val="FFFFFF"/>
            </a:solidFill>
          </a:endParaRPr>
        </a:p>
      </dsp:txBody>
      <dsp:txXfrm rot="10800000">
        <a:off x="2921519" y="2628453"/>
        <a:ext cx="241017" cy="262864"/>
      </dsp:txXfrm>
    </dsp:sp>
    <dsp:sp modelId="{B856F9C2-0E4F-2B41-836F-BAE92145D04B}">
      <dsp:nvSpPr>
        <dsp:cNvPr id="0" name=""/>
        <dsp:cNvSpPr/>
      </dsp:nvSpPr>
      <dsp:spPr>
        <a:xfrm>
          <a:off x="1660938" y="1378795"/>
          <a:ext cx="1298098" cy="1298098"/>
        </a:xfrm>
        <a:prstGeom prst="ellipse">
          <a:avLst/>
        </a:prstGeom>
        <a:solidFill>
          <a:srgbClr val="1F497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dirty="0" smtClean="0">
              <a:solidFill>
                <a:srgbClr val="FFFFFF"/>
              </a:solidFill>
            </a:rPr>
            <a:t>Population </a:t>
          </a:r>
          <a:r>
            <a:rPr lang="fr-FR" sz="1200" kern="1200" dirty="0" err="1" smtClean="0">
              <a:solidFill>
                <a:srgbClr val="FFFFFF"/>
              </a:solidFill>
            </a:rPr>
            <a:t>analysis</a:t>
          </a:r>
          <a:endParaRPr lang="fr-FR" sz="1200" kern="1200" dirty="0">
            <a:solidFill>
              <a:srgbClr val="FFFFFF"/>
            </a:solidFill>
          </a:endParaRPr>
        </a:p>
      </dsp:txBody>
      <dsp:txXfrm>
        <a:off x="1851040" y="1568897"/>
        <a:ext cx="917894" cy="917894"/>
      </dsp:txXfrm>
    </dsp:sp>
    <dsp:sp modelId="{D9B5BD7D-80DC-F442-8573-3DDCB2CD6003}">
      <dsp:nvSpPr>
        <dsp:cNvPr id="0" name=""/>
        <dsp:cNvSpPr/>
      </dsp:nvSpPr>
      <dsp:spPr>
        <a:xfrm rot="18900000">
          <a:off x="2819572" y="1127050"/>
          <a:ext cx="344310" cy="438108"/>
        </a:xfrm>
        <a:prstGeom prst="rightArrow">
          <a:avLst>
            <a:gd name="adj1" fmla="val 60000"/>
            <a:gd name="adj2" fmla="val 50000"/>
          </a:avLst>
        </a:prstGeom>
        <a:solidFill>
          <a:srgbClr val="1F497C"/>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solidFill>
              <a:srgbClr val="FFFFFF"/>
            </a:solidFill>
          </a:endParaRPr>
        </a:p>
      </dsp:txBody>
      <dsp:txXfrm>
        <a:off x="2834699" y="1251192"/>
        <a:ext cx="241017" cy="2628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13C6DA-0360-BC46-B62E-DD3C68AD4BC9}" type="datetimeFigureOut">
              <a:rPr lang="en-US" smtClean="0"/>
              <a:t>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5C788-9EB3-B14E-852A-4A3F598395D2}" type="slidenum">
              <a:rPr lang="en-US" smtClean="0"/>
              <a:t>‹#›</a:t>
            </a:fld>
            <a:endParaRPr lang="en-US"/>
          </a:p>
        </p:txBody>
      </p:sp>
    </p:spTree>
    <p:extLst>
      <p:ext uri="{BB962C8B-B14F-4D97-AF65-F5344CB8AC3E}">
        <p14:creationId xmlns:p14="http://schemas.microsoft.com/office/powerpoint/2010/main" val="1645817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6B2E05C-24AB-42E3-B86D-752BB272000B}" type="slidenum">
              <a:rPr lang="en-US" smtClean="0">
                <a:solidFill>
                  <a:prstClr val="black"/>
                </a:solidFill>
                <a:latin typeface="Calibri"/>
              </a:rPr>
              <a:pPr>
                <a:defRPr/>
              </a:pPr>
              <a:t>67</a:t>
            </a:fld>
            <a:endParaRPr lang="en-US" dirty="0">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CA" dirty="0"/>
          </a:p>
        </p:txBody>
      </p:sp>
      <p:sp>
        <p:nvSpPr>
          <p:cNvPr id="4" name="Slide Number Placeholder 3"/>
          <p:cNvSpPr>
            <a:spLocks noGrp="1"/>
          </p:cNvSpPr>
          <p:nvPr>
            <p:ph type="sldNum" sz="quarter" idx="10"/>
          </p:nvPr>
        </p:nvSpPr>
        <p:spPr/>
        <p:txBody>
          <a:bodyPr/>
          <a:lstStyle/>
          <a:p>
            <a:pPr>
              <a:defRPr/>
            </a:pPr>
            <a:fld id="{C63D8FC0-51EA-4D6F-B405-956C050B3D4C}" type="slidenum">
              <a:rPr lang="en-US" smtClean="0">
                <a:solidFill>
                  <a:prstClr val="black"/>
                </a:solidFill>
                <a:latin typeface="Calibri"/>
              </a:rPr>
              <a:pPr>
                <a:defRPr/>
              </a:pPr>
              <a:t>71</a:t>
            </a:fld>
            <a:endParaRPr lang="en-US">
              <a:solidFill>
                <a:prstClr val="black"/>
              </a:solidFill>
              <a:latin typeface="Calibri"/>
            </a:endParaRPr>
          </a:p>
        </p:txBody>
      </p:sp>
    </p:spTree>
    <p:extLst>
      <p:ext uri="{BB962C8B-B14F-4D97-AF65-F5344CB8AC3E}">
        <p14:creationId xmlns:p14="http://schemas.microsoft.com/office/powerpoint/2010/main" val="1885420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C63D8FC0-51EA-4D6F-B405-956C050B3D4C}" type="slidenum">
              <a:rPr lang="en-US" smtClean="0">
                <a:solidFill>
                  <a:prstClr val="black"/>
                </a:solidFill>
                <a:latin typeface="Calibri"/>
              </a:rPr>
              <a:pPr>
                <a:defRPr/>
              </a:pPr>
              <a:t>73</a:t>
            </a:fld>
            <a:endParaRPr lang="en-US">
              <a:solidFill>
                <a:prstClr val="black"/>
              </a:solidFill>
              <a:latin typeface="Calibri"/>
            </a:endParaRPr>
          </a:p>
        </p:txBody>
      </p:sp>
    </p:spTree>
    <p:extLst>
      <p:ext uri="{BB962C8B-B14F-4D97-AF65-F5344CB8AC3E}">
        <p14:creationId xmlns:p14="http://schemas.microsoft.com/office/powerpoint/2010/main" val="270677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given our clinical applications and the routine workflow that we want to fine-tune or improve, such as to automate our image-guided RT protocol or put an adaptive RT idea into practice.</a:t>
            </a:r>
          </a:p>
          <a:p>
            <a:r>
              <a:rPr lang="en-CA" dirty="0"/>
              <a:t>On the other side of the story we have our more radical research goals and software dedicated to research. We might want to use them to implement a completely new protocol nobody else has tried, apply knowledge-based RT components, or make a 3D dosimetry technique part of the daily QA. But tying these components together to a seamless workflow is extremely difficult. A common RT research platform can make our job a lot easier!</a:t>
            </a:r>
          </a:p>
          <a:p>
            <a:r>
              <a:rPr lang="en-CA" dirty="0"/>
              <a:t>We propose SlicerRT to be this common research platform, which can act as a hub for our RT research. It provides a link between these tools to orchestrate the desired research process, besides having powerful features itself.</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74</a:t>
            </a:fld>
            <a:endParaRPr lang="en-US">
              <a:solidFill>
                <a:prstClr val="black"/>
              </a:solidFill>
              <a:latin typeface="Calibri"/>
            </a:endParaRPr>
          </a:p>
        </p:txBody>
      </p:sp>
    </p:spTree>
    <p:extLst>
      <p:ext uri="{BB962C8B-B14F-4D97-AF65-F5344CB8AC3E}">
        <p14:creationId xmlns:p14="http://schemas.microsoft.com/office/powerpoint/2010/main" val="2833580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SlicerRT is not just one tool, it is an ecosystem, containing several components. We build on 3D Slicer, into which we have integrated back some highly useful features.</a:t>
            </a:r>
          </a:p>
          <a:p>
            <a:r>
              <a:rPr lang="en-CA" dirty="0"/>
              <a:t>SlicerRT core provides the common RT software tools, and acts as a platform for higher level developments.</a:t>
            </a:r>
          </a:p>
          <a:p>
            <a:r>
              <a:rPr lang="en-CA" dirty="0"/>
              <a:t>Matlab Bridge gives us the link between Matlab and 3D Slicer, while Sequences offers general support for sequential data management.</a:t>
            </a:r>
          </a:p>
          <a:p>
            <a:r>
              <a:rPr lang="en-CA" dirty="0"/>
              <a:t>Finally, we can build streamlined, workflow-based applications on top of these tools, the first example of which is Gel Dosimetry.</a:t>
            </a:r>
            <a:endParaRPr lang="en-US" dirty="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75</a:t>
            </a:fld>
            <a:endParaRPr lang="en-US">
              <a:solidFill>
                <a:prstClr val="black"/>
              </a:solidFill>
              <a:latin typeface="Calibri"/>
            </a:endParaRPr>
          </a:p>
        </p:txBody>
      </p:sp>
    </p:spTree>
    <p:extLst>
      <p:ext uri="{BB962C8B-B14F-4D97-AF65-F5344CB8AC3E}">
        <p14:creationId xmlns:p14="http://schemas.microsoft.com/office/powerpoint/2010/main" val="451934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CA" dirty="0"/>
              <a:t>I'd like to demonstrate the potential of SlicerRT through a few example projects that we conducted on request of various research groups. In a collaboration with Princess Margaret Hospital here in Toronto, they asked us to help automate an image-guided RT protocol, in order to determine the displacement between the original plan and the daily setup, to correct for geometric uncertainty and ultimately improve dosimetric accuracy. SlicerRT supplied the whole workflow: registering the images, calculating the displacement, evaluating the improvement, and exporting the correction to the TPS.</a:t>
            </a:r>
          </a:p>
          <a:p>
            <a:pPr defTabSz="897301" eaLnBrk="0" fontAlgn="base" hangingPunct="0">
              <a:spcBef>
                <a:spcPct val="30000"/>
              </a:spcBef>
              <a:spcAft>
                <a:spcPct val="0"/>
              </a:spcAft>
              <a:defRPr/>
            </a:pP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76</a:t>
            </a:fld>
            <a:endParaRPr lang="en-US">
              <a:solidFill>
                <a:prstClr val="black"/>
              </a:solidFill>
              <a:latin typeface="Calibri"/>
            </a:endParaRPr>
          </a:p>
        </p:txBody>
      </p:sp>
    </p:spTree>
    <p:extLst>
      <p:ext uri="{BB962C8B-B14F-4D97-AF65-F5344CB8AC3E}">
        <p14:creationId xmlns:p14="http://schemas.microsoft.com/office/powerpoint/2010/main" val="1829314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CA" dirty="0"/>
              <a:t>In another project with Massachusetts General Hospital, Boston, and CRO in </a:t>
            </a:r>
            <a:r>
              <a:rPr lang="en-CA" dirty="0" err="1"/>
              <a:t>Aviano</a:t>
            </a:r>
            <a:r>
              <a:rPr lang="en-CA" dirty="0"/>
              <a:t>, Italy, a proton dose calculation engine was implemented within SlicerRT. In terms of this work, the external beam planning module was created that potentially integrates arbitrary dose computation engines to a common planning interface. These engines may be implemented in a wide range of programming languages, including Matlab, and have the potential to even replace commercial TPSs in low-budget scenarios, such as for Cobalt-60 machines in developing countries. </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77</a:t>
            </a:fld>
            <a:endParaRPr lang="en-US">
              <a:solidFill>
                <a:prstClr val="black"/>
              </a:solidFill>
              <a:latin typeface="Calibri"/>
            </a:endParaRPr>
          </a:p>
        </p:txBody>
      </p:sp>
    </p:spTree>
    <p:extLst>
      <p:ext uri="{BB962C8B-B14F-4D97-AF65-F5344CB8AC3E}">
        <p14:creationId xmlns:p14="http://schemas.microsoft.com/office/powerpoint/2010/main" val="110812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I mentioned SlicerRT facilitates rapid prototyping of clinically usable tools. Gel dosimetry analysis is the first workflow-based application based on our platform, hopefully in a long line of such programs. It can be run separately </a:t>
            </a:r>
            <a:r>
              <a:rPr lang="en-CA" dirty="0" smtClean="0"/>
              <a:t>fan </a:t>
            </a:r>
            <a:r>
              <a:rPr lang="en-CA" dirty="0"/>
              <a:t>the main Slicer window, thus allowing a simplified, streamlined interface, so that the user can focus on the task at hand. This application supports the full 3D gel dosimetry workflow, making it easier to use this technique routinely in the clinic. At KGH it reduced processing time from 3-4 hours to around 10 minutes.</a:t>
            </a:r>
            <a:endParaRPr lang="en-US" dirty="0" smtClean="0"/>
          </a:p>
        </p:txBody>
      </p:sp>
      <p:sp>
        <p:nvSpPr>
          <p:cNvPr id="4" name="Slide Number Placeholder 3"/>
          <p:cNvSpPr>
            <a:spLocks noGrp="1"/>
          </p:cNvSpPr>
          <p:nvPr>
            <p:ph type="sldNum" sz="quarter" idx="10"/>
          </p:nvPr>
        </p:nvSpPr>
        <p:spPr/>
        <p:txBody>
          <a:bodyPr/>
          <a:lstStyle/>
          <a:p>
            <a:pPr>
              <a:defRPr/>
            </a:pPr>
            <a:fld id="{7D5EC535-FC31-4244-9C64-EE05A8ED5E60}" type="slidenum">
              <a:rPr lang="en-US" smtClean="0">
                <a:solidFill>
                  <a:prstClr val="black"/>
                </a:solidFill>
                <a:latin typeface="Calibri"/>
              </a:rPr>
              <a:pPr>
                <a:defRPr/>
              </a:pPr>
              <a:t>78</a:t>
            </a:fld>
            <a:endParaRPr lang="en-US">
              <a:solidFill>
                <a:prstClr val="black"/>
              </a:solidFill>
              <a:latin typeface="Calibri"/>
            </a:endParaRPr>
          </a:p>
        </p:txBody>
      </p:sp>
    </p:spTree>
    <p:extLst>
      <p:ext uri="{BB962C8B-B14F-4D97-AF65-F5344CB8AC3E}">
        <p14:creationId xmlns:p14="http://schemas.microsoft.com/office/powerpoint/2010/main" val="42833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a:solidFill>
            <a:srgbClr val="FFFFFF"/>
          </a:solidFill>
          <a:ln/>
        </p:spPr>
      </p:sp>
      <p:sp>
        <p:nvSpPr>
          <p:cNvPr id="53250" name="Rectangle 2"/>
          <p:cNvSpPr>
            <a:spLocks noGrp="1" noChangeArrowheads="1"/>
          </p:cNvSpPr>
          <p:nvPr>
            <p:ph type="body" idx="1"/>
          </p:nvPr>
        </p:nvSpPr>
        <p:spPr>
          <a:ln/>
        </p:spPr>
        <p:txBody>
          <a:bodyPr/>
          <a:lstStyle/>
          <a:p>
            <a:pPr marL="42863" eaLnBrk="1" hangingPunct="1">
              <a:spcBef>
                <a:spcPts val="538"/>
              </a:spcBef>
              <a:defRPr/>
            </a:pPr>
            <a:r>
              <a:rPr lang="en-US" sz="1600" smtClean="0">
                <a:solidFill>
                  <a:srgbClr val="000000"/>
                </a:solidFill>
                <a:cs typeface="Times New Roman" charset="0"/>
                <a:sym typeface="Times New Roman" charset="0"/>
              </a:rPr>
              <a:t>USE CASE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measures of user interest </a:t>
            </a:r>
            <a:r>
              <a:rPr lang="en-US" sz="1200" kern="1200" dirty="0" err="1" smtClean="0">
                <a:solidFill>
                  <a:schemeClr val="tx1"/>
                </a:solidFill>
                <a:latin typeface="+mn-lt"/>
                <a:ea typeface="+mn-ea"/>
                <a:cs typeface="+mn-cs"/>
              </a:rPr>
              <a:t>isy</a:t>
            </a:r>
            <a:r>
              <a:rPr lang="en-US" sz="1200" kern="1200" dirty="0" smtClean="0">
                <a:solidFill>
                  <a:schemeClr val="tx1"/>
                </a:solidFill>
                <a:latin typeface="+mn-lt"/>
                <a:ea typeface="+mn-ea"/>
                <a:cs typeface="+mn-cs"/>
              </a:rPr>
              <a:t> the number of downloads.  </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18</a:t>
            </a:fld>
            <a:endParaRPr lang="en-US"/>
          </a:p>
        </p:txBody>
      </p:sp>
    </p:spTree>
    <p:extLst>
      <p:ext uri="{BB962C8B-B14F-4D97-AF65-F5344CB8AC3E}">
        <p14:creationId xmlns:p14="http://schemas.microsoft.com/office/powerpoint/2010/main" val="412785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28</a:t>
            </a:fld>
            <a:endParaRPr lang="en-US"/>
          </a:p>
        </p:txBody>
      </p:sp>
    </p:spTree>
    <p:extLst>
      <p:ext uri="{BB962C8B-B14F-4D97-AF65-F5344CB8AC3E}">
        <p14:creationId xmlns:p14="http://schemas.microsoft.com/office/powerpoint/2010/main" val="124575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Fragmentation of community = if</a:t>
            </a:r>
            <a:r>
              <a:rPr lang="en-US" baseline="0" dirty="0" smtClean="0"/>
              <a:t> regular updates don’t occur, then need for new technologies, individuals will create their own “updated” version.</a:t>
            </a:r>
          </a:p>
          <a:p>
            <a:r>
              <a:rPr lang="en-US" baseline="0" dirty="0" smtClean="0"/>
              <a:t>As the community fragments, efforts go more and more to specialized versions, and resource sharing is weakened and efforts are diluted</a:t>
            </a:r>
          </a:p>
          <a:p>
            <a:r>
              <a:rPr lang="en-US" baseline="0" dirty="0" smtClean="0"/>
              <a:t>Quickly, the value of previous investments are lost.   This happens abruptly, when software is not shared.</a:t>
            </a:r>
          </a:p>
          <a:p>
            <a:r>
              <a:rPr lang="en-US" baseline="0" dirty="0" smtClean="0"/>
              <a:t>All of the above leads to duplication of effort, reduced sharing, reduced ability to replicate and build on prior results, and therefore slower pace of research.</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32</a:t>
            </a:fld>
            <a:endParaRPr lang="en-US"/>
          </a:p>
        </p:txBody>
      </p:sp>
    </p:spTree>
    <p:extLst>
      <p:ext uri="{BB962C8B-B14F-4D97-AF65-F5344CB8AC3E}">
        <p14:creationId xmlns:p14="http://schemas.microsoft.com/office/powerpoint/2010/main" val="21888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Goldilock</a:t>
            </a:r>
            <a:r>
              <a:rPr lang="en-US" baseline="0" dirty="0" smtClean="0"/>
              <a:t> principle: not too hot, not too cold</a:t>
            </a:r>
            <a:endParaRPr lang="en-US" dirty="0"/>
          </a:p>
        </p:txBody>
      </p:sp>
      <p:sp>
        <p:nvSpPr>
          <p:cNvPr id="4" name="Slide Number Placeholder 3"/>
          <p:cNvSpPr>
            <a:spLocks noGrp="1"/>
          </p:cNvSpPr>
          <p:nvPr>
            <p:ph type="sldNum" sz="quarter" idx="10"/>
          </p:nvPr>
        </p:nvSpPr>
        <p:spPr/>
        <p:txBody>
          <a:bodyPr/>
          <a:lstStyle/>
          <a:p>
            <a:fld id="{3F35C788-9EB3-B14E-852A-4A3F598395D2}" type="slidenum">
              <a:rPr lang="en-US" smtClean="0"/>
              <a:t>45</a:t>
            </a:fld>
            <a:endParaRPr lang="en-US"/>
          </a:p>
        </p:txBody>
      </p:sp>
    </p:spTree>
    <p:extLst>
      <p:ext uri="{BB962C8B-B14F-4D97-AF65-F5344CB8AC3E}">
        <p14:creationId xmlns:p14="http://schemas.microsoft.com/office/powerpoint/2010/main" val="194242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 Quantify</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59F52239-0F16-4448-A68C-944F8F2DA78E}"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58877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03567E-EC1C-3241-A316-22D0AA09E168}" type="slidenum">
              <a:rPr lang="nl-NL" smtClean="0">
                <a:solidFill>
                  <a:srgbClr val="000000"/>
                </a:solidFill>
              </a:rPr>
              <a:pPr>
                <a:defRPr/>
              </a:pPr>
              <a:t>53</a:t>
            </a:fld>
            <a:endParaRPr lang="nl-NL">
              <a:solidFill>
                <a:srgbClr val="000000"/>
              </a:solidFill>
            </a:endParaRPr>
          </a:p>
        </p:txBody>
      </p:sp>
    </p:spTree>
    <p:extLst>
      <p:ext uri="{BB962C8B-B14F-4D97-AF65-F5344CB8AC3E}">
        <p14:creationId xmlns:p14="http://schemas.microsoft.com/office/powerpoint/2010/main" val="355367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4DEE0-2B67-0D4B-897E-71F9A8C5D940}"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422688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Master" Target="../slideMasters/slideMaster7.xml"/><Relationship Id="rId2"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4AB35F80-8944-0046-9A36-2F67083B37E0}" type="datetime2">
              <a:rPr lang="en-US" smtClean="0"/>
              <a:t>Thursday, August 20, 15</a:t>
            </a:fld>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AB6F8C8B-ECA4-F245-9426-D1478F1D1055}"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object 4"/>
          <p:cNvSpPr/>
          <p:nvPr userDrawn="1"/>
        </p:nvSpPr>
        <p:spPr>
          <a:xfrm>
            <a:off x="183212" y="382904"/>
            <a:ext cx="1005175" cy="9886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EC4549AC-EB31-477F-92A9-B1988E232878}" type="datetime2">
              <a:rPr lang="en-US" smtClean="0"/>
              <a:t>Thursday, August 20, 15</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7_NA-MIC-template-2004-08">
    <p:spTree>
      <p:nvGrpSpPr>
        <p:cNvPr id="1" name=""/>
        <p:cNvGrpSpPr/>
        <p:nvPr/>
      </p:nvGrpSpPr>
      <p:grpSpPr>
        <a:xfrm>
          <a:off x="0" y="0"/>
          <a:ext cx="0" cy="0"/>
          <a:chOff x="0" y="0"/>
          <a:chExt cx="0" cy="0"/>
        </a:xfrm>
      </p:grpSpPr>
      <p:sp>
        <p:nvSpPr>
          <p:cNvPr id="57" name="Shape 57"/>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59" name="Shape 59"/>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60" name="Shape 60"/>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8_NA-MIC-template-2004-08">
    <p:spTree>
      <p:nvGrpSpPr>
        <p:cNvPr id="1" name=""/>
        <p:cNvGrpSpPr/>
        <p:nvPr/>
      </p:nvGrpSpPr>
      <p:grpSpPr>
        <a:xfrm>
          <a:off x="0" y="0"/>
          <a:ext cx="0" cy="0"/>
          <a:chOff x="0" y="0"/>
          <a:chExt cx="0" cy="0"/>
        </a:xfrm>
      </p:grpSpPr>
      <p:sp>
        <p:nvSpPr>
          <p:cNvPr id="64" name="Shape 64"/>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66" name="Shape 66"/>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67" name="Shape 67"/>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9_NA-MIC-template-2004-08">
    <p:spTree>
      <p:nvGrpSpPr>
        <p:cNvPr id="1" name=""/>
        <p:cNvGrpSpPr/>
        <p:nvPr/>
      </p:nvGrpSpPr>
      <p:grpSpPr>
        <a:xfrm>
          <a:off x="0" y="0"/>
          <a:ext cx="0" cy="0"/>
          <a:chOff x="0" y="0"/>
          <a:chExt cx="0" cy="0"/>
        </a:xfrm>
      </p:grpSpPr>
      <p:sp>
        <p:nvSpPr>
          <p:cNvPr id="71" name="Shape 71"/>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73" name="Shape 73"/>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74" name="Shape 74"/>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0_NA-MIC-template-2004-08">
    <p:spTree>
      <p:nvGrpSpPr>
        <p:cNvPr id="1" name=""/>
        <p:cNvGrpSpPr/>
        <p:nvPr/>
      </p:nvGrpSpPr>
      <p:grpSpPr>
        <a:xfrm>
          <a:off x="0" y="0"/>
          <a:ext cx="0" cy="0"/>
          <a:chOff x="0" y="0"/>
          <a:chExt cx="0" cy="0"/>
        </a:xfrm>
      </p:grpSpPr>
      <p:sp>
        <p:nvSpPr>
          <p:cNvPr id="78" name="Shape 78"/>
          <p:cNvSpPr/>
          <p:nvPr userDrawn="1"/>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80" name="Shape 80"/>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81" name="Shape 81"/>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1_NA-MIC-template-2004-08">
    <p:spTree>
      <p:nvGrpSpPr>
        <p:cNvPr id="1" name=""/>
        <p:cNvGrpSpPr/>
        <p:nvPr/>
      </p:nvGrpSpPr>
      <p:grpSpPr>
        <a:xfrm>
          <a:off x="0" y="0"/>
          <a:ext cx="0" cy="0"/>
          <a:chOff x="0" y="0"/>
          <a:chExt cx="0" cy="0"/>
        </a:xfrm>
      </p:grpSpPr>
      <p:sp>
        <p:nvSpPr>
          <p:cNvPr id="85" name="Shape 85"/>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87" name="Shape 87"/>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88" name="Shape 88"/>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2_NA-MIC-template-2004-08">
    <p:spTree>
      <p:nvGrpSpPr>
        <p:cNvPr id="1" name=""/>
        <p:cNvGrpSpPr/>
        <p:nvPr/>
      </p:nvGrpSpPr>
      <p:grpSpPr>
        <a:xfrm>
          <a:off x="0" y="0"/>
          <a:ext cx="0" cy="0"/>
          <a:chOff x="0" y="0"/>
          <a:chExt cx="0" cy="0"/>
        </a:xfrm>
      </p:grpSpPr>
      <p:sp>
        <p:nvSpPr>
          <p:cNvPr id="92" name="Shape 92"/>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94" name="Shape 94"/>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95" name="Shape 95"/>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NA-MIC_Kit">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p:spPr>
        <p:txBody>
          <a:bodyPr/>
          <a:lstStyle/>
          <a:p>
            <a:pPr lvl="0">
              <a:defRPr sz="1800" b="0">
                <a:uFillTx/>
              </a:defRPr>
            </a:pPr>
            <a:r>
              <a:rPr sz="4400" b="1">
                <a:uFill>
                  <a:solidFill/>
                </a:uFill>
              </a:rPr>
              <a:t>Title Text</a:t>
            </a:r>
          </a:p>
        </p:txBody>
      </p:sp>
      <p:sp>
        <p:nvSpPr>
          <p:cNvPr id="98" name="Shape 98"/>
          <p:cNvSpPr>
            <a:spLocks noGrp="1"/>
          </p:cNvSpPr>
          <p:nvPr>
            <p:ph type="body" idx="1"/>
          </p:nvPr>
        </p:nvSpPr>
        <p:spPr>
          <a:prstGeom prst="rect">
            <a:avLst/>
          </a:prstGeom>
        </p:spPr>
        <p:txBody>
          <a:bodyPr/>
          <a:lstStyle>
            <a:lvl2pPr>
              <a:buChar char="–"/>
            </a:lvl2pPr>
            <a:lvl4pPr>
              <a:buChar char="–"/>
            </a:lvl4pPr>
            <a:lvl5pPr>
              <a:buChar char="»"/>
            </a:lvl5pPr>
          </a:lstStyle>
          <a:p>
            <a:pPr lvl="0">
              <a:defRPr sz="1800">
                <a:uFillTx/>
              </a:defRPr>
            </a:pPr>
            <a:r>
              <a:rPr sz="2000">
                <a:uFill>
                  <a:solidFill/>
                </a:uFill>
              </a:rPr>
              <a:t>Body Level One</a:t>
            </a:r>
          </a:p>
          <a:p>
            <a:pPr lvl="1">
              <a:defRPr sz="1800">
                <a:uFillTx/>
              </a:defRPr>
            </a:pPr>
            <a:r>
              <a:rPr sz="2000">
                <a:uFill>
                  <a:solidFill/>
                </a:uFill>
              </a:rPr>
              <a:t>Body Level Two</a:t>
            </a:r>
          </a:p>
          <a:p>
            <a:pPr lvl="2">
              <a:defRPr sz="1800">
                <a:uFillTx/>
              </a:defRPr>
            </a:pPr>
            <a:r>
              <a:rPr sz="20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99" name="Shape 99"/>
          <p:cNvSpPr>
            <a:spLocks noGrp="1"/>
          </p:cNvSpPr>
          <p:nvPr>
            <p:ph type="sldNum" sz="quarter" idx="2"/>
          </p:nvPr>
        </p:nvSpPr>
        <p:spPr>
          <a:xfrm>
            <a:off x="571500" y="6248400"/>
            <a:ext cx="0" cy="184666"/>
          </a:xfrm>
          <a:prstGeom prst="rect">
            <a:avLst/>
          </a:prstGeom>
        </p:spPr>
        <p:txBody>
          <a:bodyPr/>
          <a:lstStyle/>
          <a:p>
            <a:pPr algn="ctr" defTabSz="406400"/>
            <a:fld id="{86CB4B4D-7CA3-9044-876B-883B54F8677D}" type="slidenum">
              <a:rPr sz="2800" kern="0">
                <a:solidFill>
                  <a:sysClr val="windowText" lastClr="000000"/>
                </a:solidFill>
                <a:latin typeface="Gill Sans"/>
                <a:ea typeface="Gill Sans"/>
                <a:cs typeface="Gill Sans"/>
                <a:sym typeface="Gill Sans"/>
              </a:rPr>
              <a:pPr algn="ctr" defTabSz="406400"/>
              <a:t>‹#›</a:t>
            </a:fld>
            <a:endParaRPr sz="2800" kern="0">
              <a:solidFill>
                <a:sysClr val="windowText" lastClr="000000"/>
              </a:solidFill>
              <a:latin typeface="Gill Sans"/>
              <a:ea typeface="Gill Sans"/>
              <a:cs typeface="Gill Sans"/>
              <a:sym typeface="Gill Sans"/>
            </a:endParaRP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slide-template copy 1">
    <p:spTree>
      <p:nvGrpSpPr>
        <p:cNvPr id="1" name=""/>
        <p:cNvGrpSpPr/>
        <p:nvPr/>
      </p:nvGrpSpPr>
      <p:grpSpPr>
        <a:xfrm>
          <a:off x="0" y="0"/>
          <a:ext cx="0" cy="0"/>
          <a:chOff x="0" y="0"/>
          <a:chExt cx="0" cy="0"/>
        </a:xfrm>
      </p:grpSpPr>
      <p:pic>
        <p:nvPicPr>
          <p:cNvPr id="119" name="image.png"/>
          <p:cNvPicPr/>
          <p:nvPr/>
        </p:nvPicPr>
        <p:blipFill>
          <a:blip r:embed="rId2">
            <a:extLst/>
          </a:blip>
          <a:stretch>
            <a:fillRect/>
          </a:stretch>
        </p:blipFill>
        <p:spPr>
          <a:xfrm>
            <a:off x="0" y="76200"/>
            <a:ext cx="1371600" cy="1828800"/>
          </a:xfrm>
          <a:prstGeom prst="rect">
            <a:avLst/>
          </a:prstGeom>
          <a:ln w="12700">
            <a:miter lim="400000"/>
          </a:ln>
        </p:spPr>
      </p:pic>
      <p:sp>
        <p:nvSpPr>
          <p:cNvPr id="120" name="Shape 120"/>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1" name="Shape 121"/>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22" name="Shape 122"/>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3" name="Shape 123"/>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24" name="Shape 124"/>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25" name="Shape 125"/>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26" name="Shape 126"/>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slide-template copy 2">
    <p:spTree>
      <p:nvGrpSpPr>
        <p:cNvPr id="1" name=""/>
        <p:cNvGrpSpPr/>
        <p:nvPr/>
      </p:nvGrpSpPr>
      <p:grpSpPr>
        <a:xfrm>
          <a:off x="0" y="0"/>
          <a:ext cx="0" cy="0"/>
          <a:chOff x="0" y="0"/>
          <a:chExt cx="0" cy="0"/>
        </a:xfrm>
      </p:grpSpPr>
      <p:pic>
        <p:nvPicPr>
          <p:cNvPr id="128" name="image.png"/>
          <p:cNvPicPr/>
          <p:nvPr/>
        </p:nvPicPr>
        <p:blipFill>
          <a:blip r:embed="rId2">
            <a:extLst/>
          </a:blip>
          <a:stretch>
            <a:fillRect/>
          </a:stretch>
        </p:blipFill>
        <p:spPr>
          <a:xfrm>
            <a:off x="0" y="76200"/>
            <a:ext cx="1371600" cy="1828800"/>
          </a:xfrm>
          <a:prstGeom prst="rect">
            <a:avLst/>
          </a:prstGeom>
          <a:ln w="12700">
            <a:miter lim="400000"/>
          </a:ln>
        </p:spPr>
      </p:pic>
      <p:sp>
        <p:nvSpPr>
          <p:cNvPr id="129" name="Shape 129"/>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0" name="Shape 130"/>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31" name="Shape 131"/>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2" name="Shape 132"/>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3" name="Shape 133"/>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34" name="Shape 134"/>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35" name="Shape 135"/>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slide-template copy 8">
    <p:spTree>
      <p:nvGrpSpPr>
        <p:cNvPr id="1" name=""/>
        <p:cNvGrpSpPr/>
        <p:nvPr/>
      </p:nvGrpSpPr>
      <p:grpSpPr>
        <a:xfrm>
          <a:off x="0" y="0"/>
          <a:ext cx="0" cy="0"/>
          <a:chOff x="0" y="0"/>
          <a:chExt cx="0" cy="0"/>
        </a:xfrm>
      </p:grpSpPr>
      <p:pic>
        <p:nvPicPr>
          <p:cNvPr id="182" name="image.png"/>
          <p:cNvPicPr/>
          <p:nvPr/>
        </p:nvPicPr>
        <p:blipFill>
          <a:blip r:embed="rId2">
            <a:extLst/>
          </a:blip>
          <a:stretch>
            <a:fillRect/>
          </a:stretch>
        </p:blipFill>
        <p:spPr>
          <a:xfrm>
            <a:off x="0" y="76200"/>
            <a:ext cx="1371600" cy="1828800"/>
          </a:xfrm>
          <a:prstGeom prst="rect">
            <a:avLst/>
          </a:prstGeom>
          <a:ln w="12700">
            <a:miter lim="400000"/>
          </a:ln>
        </p:spPr>
      </p:pic>
      <p:sp>
        <p:nvSpPr>
          <p:cNvPr id="183" name="Shape 183"/>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4" name="Shape 184"/>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85" name="Shape 185"/>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6" name="Shape 186"/>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87" name="Shape 187"/>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88" name="Shape 188"/>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89" name="Shape 189"/>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3211873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slide-template copy 9">
    <p:spTree>
      <p:nvGrpSpPr>
        <p:cNvPr id="1" name=""/>
        <p:cNvGrpSpPr/>
        <p:nvPr/>
      </p:nvGrpSpPr>
      <p:grpSpPr>
        <a:xfrm>
          <a:off x="0" y="0"/>
          <a:ext cx="0" cy="0"/>
          <a:chOff x="0" y="0"/>
          <a:chExt cx="0" cy="0"/>
        </a:xfrm>
      </p:grpSpPr>
      <p:pic>
        <p:nvPicPr>
          <p:cNvPr id="191" name="image.png"/>
          <p:cNvPicPr/>
          <p:nvPr/>
        </p:nvPicPr>
        <p:blipFill>
          <a:blip r:embed="rId2">
            <a:extLst/>
          </a:blip>
          <a:stretch>
            <a:fillRect/>
          </a:stretch>
        </p:blipFill>
        <p:spPr>
          <a:xfrm>
            <a:off x="0" y="76200"/>
            <a:ext cx="1371600" cy="1828800"/>
          </a:xfrm>
          <a:prstGeom prst="rect">
            <a:avLst/>
          </a:prstGeom>
          <a:ln w="12700">
            <a:miter lim="400000"/>
          </a:ln>
        </p:spPr>
      </p:pic>
      <p:sp>
        <p:nvSpPr>
          <p:cNvPr id="192" name="Shape 192"/>
          <p:cNvSpPr/>
          <p:nvPr/>
        </p:nvSpPr>
        <p:spPr>
          <a:xfrm>
            <a:off x="1206500" y="10287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3" name="Shape 193"/>
          <p:cNvSpPr/>
          <p:nvPr/>
        </p:nvSpPr>
        <p:spPr>
          <a:xfrm>
            <a:off x="1295400" y="6172200"/>
            <a:ext cx="31369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40" marR="40640">
              <a:spcBef>
                <a:spcPts val="800"/>
              </a:spcBef>
              <a:buClr>
                <a:srgbClr val="000000"/>
              </a:buClr>
              <a:buFont typeface="Arial"/>
              <a:buNone/>
              <a:defRPr sz="1800"/>
            </a:pPr>
            <a:r>
              <a:rPr sz="1200" b="1" kern="0">
                <a:solidFill>
                  <a:sysClr val="windowText" lastClr="000000"/>
                </a:solidFill>
                <a:uFill>
                  <a:solidFill/>
                </a:uFill>
                <a:latin typeface="Arial"/>
                <a:ea typeface="Arial"/>
                <a:cs typeface="Arial"/>
                <a:sym typeface="Arial"/>
              </a:rPr>
              <a:t>Neuroimage Analysis Center</a:t>
            </a:r>
          </a:p>
          <a:p>
            <a:pPr marL="40640" marR="40640">
              <a:lnSpc>
                <a:spcPct val="40000"/>
              </a:lnSpc>
              <a:spcBef>
                <a:spcPts val="700"/>
              </a:spcBef>
              <a:buClr>
                <a:srgbClr val="000000"/>
              </a:buClr>
              <a:buFont typeface="Arial"/>
              <a:buNone/>
              <a:defRPr sz="1800"/>
            </a:pPr>
            <a:r>
              <a:rPr sz="1100" kern="0">
                <a:solidFill>
                  <a:sysClr val="windowText" lastClr="000000"/>
                </a:solidFill>
                <a:uFill>
                  <a:solidFill/>
                </a:uFill>
                <a:latin typeface="Arial"/>
                <a:ea typeface="Arial"/>
                <a:cs typeface="Arial"/>
                <a:sym typeface="Arial"/>
              </a:rPr>
              <a:t>http://www.spl.harvard.edu/nac</a:t>
            </a:r>
          </a:p>
        </p:txBody>
      </p:sp>
      <p:sp>
        <p:nvSpPr>
          <p:cNvPr id="194" name="Shape 194"/>
          <p:cNvSpPr/>
          <p:nvPr/>
        </p:nvSpPr>
        <p:spPr>
          <a:xfrm>
            <a:off x="1219200" y="2286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5" name="Shape 195"/>
          <p:cNvSpPr/>
          <p:nvPr/>
        </p:nvSpPr>
        <p:spPr>
          <a:xfrm>
            <a:off x="1219200" y="6096000"/>
            <a:ext cx="7315200" cy="1588"/>
          </a:xfrm>
          <a:prstGeom prst="line">
            <a:avLst/>
          </a:prstGeom>
          <a:ln w="28575">
            <a:solidFill>
              <a:srgbClr val="25B275"/>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6" name="Shape 196"/>
          <p:cNvSpPr/>
          <p:nvPr/>
        </p:nvSpPr>
        <p:spPr>
          <a:xfrm>
            <a:off x="6144434" y="6273800"/>
            <a:ext cx="2375680"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lgn="r" defTabSz="914400">
              <a:lnSpc>
                <a:spcPct val="40000"/>
              </a:lnSpc>
              <a:spcBef>
                <a:spcPts val="700"/>
              </a:spcBef>
              <a:buClr>
                <a:srgbClr val="000000"/>
              </a:buClr>
              <a:buFont typeface="Arial"/>
              <a:defRPr sz="1100" i="1">
                <a:uFill>
                  <a:solidFill/>
                </a:uFill>
                <a:latin typeface="+mn-lt"/>
                <a:ea typeface="+mn-ea"/>
                <a:cs typeface="+mn-cs"/>
                <a:sym typeface="Arial"/>
              </a:defRPr>
            </a:lvl1pPr>
          </a:lstStyle>
          <a:p>
            <a:pPr>
              <a:defRPr sz="1800" i="0">
                <a:uFillTx/>
              </a:defRPr>
            </a:pPr>
            <a:r>
              <a:rPr kern="0">
                <a:solidFill>
                  <a:sysClr val="windowText" lastClr="000000"/>
                </a:solidFill>
                <a:latin typeface="Arial"/>
                <a:ea typeface="Arial"/>
                <a:cs typeface="Arial"/>
              </a:rPr>
              <a:t>An NIBIB National Resource Center</a:t>
            </a:r>
          </a:p>
        </p:txBody>
      </p:sp>
      <p:sp>
        <p:nvSpPr>
          <p:cNvPr id="197" name="Shape 197"/>
          <p:cNvSpPr>
            <a:spLocks noGrp="1"/>
          </p:cNvSpPr>
          <p:nvPr>
            <p:ph type="title"/>
          </p:nvPr>
        </p:nvSpPr>
        <p:spPr>
          <a:xfrm>
            <a:off x="1295400" y="228600"/>
            <a:ext cx="7239000" cy="812800"/>
          </a:xfrm>
          <a:prstGeom prst="rect">
            <a:avLst/>
          </a:prstGeom>
        </p:spPr>
        <p:txBody>
          <a:bodyPr lIns="0" tIns="0" rIns="0" bIns="0">
            <a:normAutofit/>
          </a:bodyPr>
          <a:lstStyle>
            <a:lvl1pPr marL="40640" marR="40640">
              <a:defRPr sz="2600"/>
            </a:lvl1pPr>
          </a:lstStyle>
          <a:p>
            <a:pPr lvl="0">
              <a:defRPr sz="1800" b="0">
                <a:uFillTx/>
              </a:defRPr>
            </a:pPr>
            <a:r>
              <a:rPr sz="2600" b="1">
                <a:uFill>
                  <a:solidFill/>
                </a:uFill>
              </a:rPr>
              <a:t>Title Text</a:t>
            </a:r>
          </a:p>
        </p:txBody>
      </p:sp>
      <p:sp>
        <p:nvSpPr>
          <p:cNvPr id="198" name="Shape 198"/>
          <p:cNvSpPr>
            <a:spLocks noGrp="1"/>
          </p:cNvSpPr>
          <p:nvPr>
            <p:ph type="body" idx="1"/>
          </p:nvPr>
        </p:nvSpPr>
        <p:spPr>
          <a:xfrm>
            <a:off x="1295400" y="1371600"/>
            <a:ext cx="7162800" cy="4737100"/>
          </a:xfrm>
          <a:prstGeom prst="rect">
            <a:avLst/>
          </a:prstGeom>
        </p:spPr>
        <p:txBody>
          <a:bodyPr>
            <a:normAutofit/>
          </a:bodyPr>
          <a:lstStyle>
            <a:lvl1pPr marL="421640" marR="40640" indent="-381000">
              <a:spcBef>
                <a:spcPts val="1000"/>
              </a:spcBef>
              <a:buFont typeface="Wingdings"/>
              <a:buChar char=""/>
              <a:defRPr sz="2200" spc="-44">
                <a:solidFill>
                  <a:srgbClr val="004F0F"/>
                </a:solidFill>
                <a:uFill>
                  <a:solidFill>
                    <a:srgbClr val="004F0F"/>
                  </a:solidFill>
                </a:uFill>
              </a:defRPr>
            </a:lvl1pPr>
            <a:lvl2pPr marL="631190" marR="40640" indent="-317500">
              <a:spcBef>
                <a:spcPts val="600"/>
              </a:spcBef>
              <a:defRPr spc="-39">
                <a:solidFill>
                  <a:srgbClr val="004B0F"/>
                </a:solidFill>
                <a:uFill>
                  <a:solidFill>
                    <a:srgbClr val="004B0F"/>
                  </a:solidFill>
                </a:uFill>
              </a:defRPr>
            </a:lvl2pPr>
            <a:lvl3pPr marL="842327" marR="40640" indent="-253999">
              <a:spcBef>
                <a:spcPts val="600"/>
              </a:spcBef>
              <a:buSzPct val="75000"/>
              <a:buFont typeface="Courier New"/>
              <a:buChar char="o"/>
              <a:defRPr sz="1800" i="1" spc="-36">
                <a:solidFill>
                  <a:srgbClr val="005E12"/>
                </a:solidFill>
                <a:uFill>
                  <a:solidFill>
                    <a:srgbClr val="005E12"/>
                  </a:solidFill>
                </a:uFill>
              </a:defRPr>
            </a:lvl3pPr>
            <a:lvl4pPr marL="1116964" marR="40640" indent="-254000">
              <a:spcBef>
                <a:spcPts val="600"/>
              </a:spcBef>
              <a:buSzPct val="60000"/>
              <a:buFont typeface="Wingdings"/>
              <a:buChar char=""/>
              <a:defRPr sz="1400" spc="-28">
                <a:solidFill>
                  <a:srgbClr val="006B13"/>
                </a:solidFill>
                <a:uFill>
                  <a:solidFill>
                    <a:srgbClr val="006B13"/>
                  </a:solidFill>
                </a:uFill>
              </a:defRPr>
            </a:lvl4pPr>
            <a:lvl5pPr marL="1299527" marR="40640" indent="-254000">
              <a:spcBef>
                <a:spcPts val="600"/>
              </a:spcBef>
              <a:buChar char="»"/>
              <a:defRPr sz="1400" i="1" spc="-28">
                <a:solidFill>
                  <a:srgbClr val="007B14"/>
                </a:solidFill>
                <a:uFill>
                  <a:solidFill>
                    <a:srgbClr val="007B14"/>
                  </a:solidFill>
                </a:uFill>
              </a:defRPr>
            </a:lvl5pPr>
          </a:lstStyle>
          <a:p>
            <a:pPr lvl="0">
              <a:defRPr sz="1800" spc="0">
                <a:solidFill>
                  <a:srgbClr val="000000"/>
                </a:solidFill>
                <a:uFillTx/>
              </a:defRPr>
            </a:pPr>
            <a:r>
              <a:rPr sz="2200" spc="-44">
                <a:solidFill>
                  <a:srgbClr val="004F0F"/>
                </a:solidFill>
                <a:uFill>
                  <a:solidFill>
                    <a:srgbClr val="004F0F"/>
                  </a:solidFill>
                </a:uFill>
              </a:rPr>
              <a:t>Body Level One</a:t>
            </a:r>
          </a:p>
          <a:p>
            <a:pPr lvl="1">
              <a:defRPr sz="1800" spc="0">
                <a:solidFill>
                  <a:srgbClr val="000000"/>
                </a:solidFill>
                <a:uFillTx/>
              </a:defRPr>
            </a:pPr>
            <a:r>
              <a:rPr sz="2000" spc="-39">
                <a:solidFill>
                  <a:srgbClr val="004B0F"/>
                </a:solidFill>
                <a:uFill>
                  <a:solidFill>
                    <a:srgbClr val="004B0F"/>
                  </a:solidFill>
                </a:uFill>
              </a:rPr>
              <a:t>Body Level Two</a:t>
            </a:r>
          </a:p>
          <a:p>
            <a:pPr lvl="2">
              <a:defRPr i="0" spc="0">
                <a:solidFill>
                  <a:srgbClr val="000000"/>
                </a:solidFill>
                <a:uFillTx/>
              </a:defRPr>
            </a:pPr>
            <a:r>
              <a:rPr i="1" spc="-36">
                <a:solidFill>
                  <a:srgbClr val="005E12"/>
                </a:solidFill>
                <a:uFill>
                  <a:solidFill>
                    <a:srgbClr val="005E12"/>
                  </a:solidFill>
                </a:uFill>
              </a:rPr>
              <a:t>Body Level Three</a:t>
            </a:r>
          </a:p>
          <a:p>
            <a:pPr lvl="3">
              <a:defRPr sz="1800" spc="0">
                <a:solidFill>
                  <a:srgbClr val="000000"/>
                </a:solidFill>
                <a:uFillTx/>
              </a:defRPr>
            </a:pPr>
            <a:r>
              <a:rPr sz="1400" spc="-28">
                <a:solidFill>
                  <a:srgbClr val="006B13"/>
                </a:solidFill>
                <a:uFill>
                  <a:solidFill>
                    <a:srgbClr val="006B13"/>
                  </a:solidFill>
                </a:uFill>
              </a:rPr>
              <a:t>Body Level Four</a:t>
            </a:r>
          </a:p>
          <a:p>
            <a:pPr lvl="4">
              <a:defRPr sz="1800" i="0" spc="0">
                <a:solidFill>
                  <a:srgbClr val="000000"/>
                </a:solidFill>
                <a:uFillTx/>
              </a:defRPr>
            </a:pPr>
            <a:r>
              <a:rPr sz="1400" i="1" spc="-28">
                <a:solidFill>
                  <a:srgbClr val="007B14"/>
                </a:solidFill>
                <a:uFill>
                  <a:solidFill>
                    <a:srgbClr val="007B14"/>
                  </a:solidFill>
                </a:uFill>
              </a:rPr>
              <a:t>Body Level Five</a:t>
            </a:r>
          </a:p>
        </p:txBody>
      </p:sp>
    </p:spTree>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lgn="ctr" defTabSz="406400"/>
            <a:fld id="{99145D5F-ABC3-7E4B-BBD5-B2EABF97B7D6}" type="datetime1">
              <a:rPr lang="en-US" sz="2800" kern="0" smtClean="0">
                <a:solidFill>
                  <a:prstClr val="black">
                    <a:tint val="75000"/>
                  </a:prstClr>
                </a:solidFill>
                <a:latin typeface="Gill Sans"/>
                <a:ea typeface="Gill Sans"/>
                <a:cs typeface="Gill Sans"/>
                <a:sym typeface="Gill Sans"/>
              </a:rPr>
              <a:pPr algn="ctr" defTabSz="406400"/>
              <a:t>8/20/15</a:t>
            </a:fld>
            <a:endParaRPr lang="en-US" sz="2800" kern="0">
              <a:solidFill>
                <a:prstClr val="black">
                  <a:tint val="75000"/>
                </a:prstClr>
              </a:solidFill>
              <a:latin typeface="Gill Sans"/>
              <a:ea typeface="Gill Sans"/>
              <a:cs typeface="Gill Sans"/>
              <a:sym typeface="Gill San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lgn="ctr" defTabSz="406400"/>
            <a:endParaRPr lang="en-US" sz="2800" kern="0">
              <a:solidFill>
                <a:prstClr val="black">
                  <a:tint val="75000"/>
                </a:prstClr>
              </a:solidFill>
              <a:latin typeface="Gill Sans"/>
              <a:ea typeface="Gill Sans"/>
              <a:cs typeface="Gill Sans"/>
              <a:sym typeface="Gill Sans"/>
            </a:endParaRPr>
          </a:p>
        </p:txBody>
      </p:sp>
      <p:sp>
        <p:nvSpPr>
          <p:cNvPr id="5" name="Slide Number Placeholder 4"/>
          <p:cNvSpPr>
            <a:spLocks noGrp="1"/>
          </p:cNvSpPr>
          <p:nvPr>
            <p:ph type="sldNum" sz="quarter" idx="12"/>
          </p:nvPr>
        </p:nvSpPr>
        <p:spPr>
          <a:xfrm>
            <a:off x="571500" y="6248400"/>
            <a:ext cx="0" cy="184666"/>
          </a:xfrm>
          <a:prstGeom prst="rect">
            <a:avLst/>
          </a:prstGeom>
        </p:spPr>
        <p:txBody>
          <a:bodyPr/>
          <a:lstStyle/>
          <a:p>
            <a:pPr algn="ctr" defTabSz="406400"/>
            <a:fld id="{4D6040BE-4408-4163-A055-949A5081B042}" type="slidenum">
              <a:rPr lang="en-US" sz="2800" kern="0" smtClean="0">
                <a:solidFill>
                  <a:prstClr val="black">
                    <a:tint val="75000"/>
                  </a:prstClr>
                </a:solidFill>
                <a:latin typeface="Gill Sans"/>
                <a:ea typeface="Gill Sans"/>
                <a:cs typeface="Gill Sans"/>
                <a:sym typeface="Gill Sans"/>
              </a:rPr>
              <a:pPr algn="ctr" defTabSz="406400"/>
              <a:t>‹#›</a:t>
            </a:fld>
            <a:endParaRPr lang="en-US" sz="2800" kern="0">
              <a:solidFill>
                <a:prstClr val="black">
                  <a:tint val="75000"/>
                </a:prstClr>
              </a:solidFill>
              <a:latin typeface="Gill Sans"/>
              <a:ea typeface="Gill Sans"/>
              <a:cs typeface="Gill Sans"/>
              <a:sym typeface="Gill Sans"/>
            </a:endParaRPr>
          </a:p>
        </p:txBody>
      </p:sp>
    </p:spTree>
    <p:extLst>
      <p:ext uri="{BB962C8B-B14F-4D97-AF65-F5344CB8AC3E}">
        <p14:creationId xmlns:p14="http://schemas.microsoft.com/office/powerpoint/2010/main" val="2733944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lgn="ctr" defTabSz="406400"/>
            <a:fld id="{F0ECAA48-B6F5-4B98-A8E3-703F4DC2E206}" type="datetimeFigureOut">
              <a:rPr lang="en-US" sz="2800" kern="0" smtClean="0">
                <a:solidFill>
                  <a:sysClr val="windowText" lastClr="000000"/>
                </a:solidFill>
                <a:latin typeface="Gill Sans"/>
                <a:ea typeface="Gill Sans"/>
                <a:cs typeface="Gill Sans"/>
                <a:sym typeface="Gill Sans"/>
              </a:rPr>
              <a:pPr algn="ctr" defTabSz="406400"/>
              <a:t>8/20/15</a:t>
            </a:fld>
            <a:endParaRPr lang="en-US" sz="2800" kern="0">
              <a:solidFill>
                <a:sysClr val="windowText" lastClr="000000"/>
              </a:solidFill>
              <a:latin typeface="Gill Sans"/>
              <a:ea typeface="Gill Sans"/>
              <a:cs typeface="Gill Sans"/>
              <a:sym typeface="Gill San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lgn="ctr" defTabSz="406400"/>
            <a:endParaRPr lang="en-US" sz="2800" kern="0">
              <a:solidFill>
                <a:sysClr val="windowText" lastClr="000000"/>
              </a:solidFill>
              <a:latin typeface="Gill Sans"/>
              <a:ea typeface="Gill Sans"/>
              <a:cs typeface="Gill Sans"/>
              <a:sym typeface="Gill San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ctr" defTabSz="406400"/>
            <a:fld id="{66760CED-E7DC-4E54-8BE2-5BCE732EB6EA}" type="slidenum">
              <a:rPr lang="en-US" sz="2800" kern="0" smtClean="0">
                <a:solidFill>
                  <a:sysClr val="windowText" lastClr="000000"/>
                </a:solidFill>
                <a:latin typeface="Gill Sans"/>
                <a:ea typeface="Gill Sans"/>
                <a:cs typeface="Gill Sans"/>
                <a:sym typeface="Gill Sans"/>
              </a:rPr>
              <a:pPr algn="ctr" defTabSz="406400"/>
              <a:t>‹#›</a:t>
            </a:fld>
            <a:endParaRPr lang="en-US" sz="2800" kern="0">
              <a:solidFill>
                <a:sysClr val="windowText" lastClr="000000"/>
              </a:solidFill>
              <a:latin typeface="Gill Sans"/>
              <a:ea typeface="Gill Sans"/>
              <a:cs typeface="Gill Sans"/>
              <a:sym typeface="Gill Sans"/>
            </a:endParaRPr>
          </a:p>
        </p:txBody>
      </p:sp>
    </p:spTree>
    <p:extLst>
      <p:ext uri="{BB962C8B-B14F-4D97-AF65-F5344CB8AC3E}">
        <p14:creationId xmlns:p14="http://schemas.microsoft.com/office/powerpoint/2010/main" val="6622807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ctr" defTabSz="406400"/>
            <a:fld id="{5C0A68F5-6B0A-4FDE-9F93-0BA370B5CB51}" type="datetimeFigureOut">
              <a:rPr lang="en-GB" sz="2800" kern="0" smtClean="0">
                <a:solidFill>
                  <a:sysClr val="windowText" lastClr="000000"/>
                </a:solidFill>
                <a:latin typeface="Gill Sans"/>
                <a:ea typeface="Gill Sans"/>
                <a:cs typeface="Gill Sans"/>
                <a:sym typeface="Gill Sans"/>
              </a:rPr>
              <a:pPr algn="ctr" defTabSz="406400"/>
              <a:t>8/20/15</a:t>
            </a:fld>
            <a:endParaRPr lang="en-GB" sz="2800" kern="0">
              <a:solidFill>
                <a:sysClr val="windowText" lastClr="000000"/>
              </a:solidFill>
              <a:latin typeface="Gill Sans"/>
              <a:ea typeface="Gill Sans"/>
              <a:cs typeface="Gill Sans"/>
              <a:sym typeface="Gill San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ctr" defTabSz="406400"/>
            <a:endParaRPr lang="en-GB" sz="2800" kern="0">
              <a:solidFill>
                <a:sysClr val="windowText" lastClr="000000"/>
              </a:solidFill>
              <a:latin typeface="Gill Sans"/>
              <a:ea typeface="Gill Sans"/>
              <a:cs typeface="Gill Sans"/>
              <a:sym typeface="Gill San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ctr" defTabSz="406400"/>
            <a:fld id="{34012D74-554E-45BE-8EF9-04B9310F8878}" type="slidenum">
              <a:rPr lang="en-GB" sz="2800" kern="0" smtClean="0">
                <a:solidFill>
                  <a:sysClr val="windowText" lastClr="000000"/>
                </a:solidFill>
                <a:latin typeface="Gill Sans"/>
                <a:ea typeface="Gill Sans"/>
                <a:cs typeface="Gill Sans"/>
                <a:sym typeface="Gill Sans"/>
              </a:rPr>
              <a:pPr algn="ctr" defTabSz="406400"/>
              <a:t>‹#›</a:t>
            </a:fld>
            <a:endParaRPr lang="en-GB" sz="2800" kern="0">
              <a:solidFill>
                <a:sysClr val="windowText" lastClr="000000"/>
              </a:solidFill>
              <a:latin typeface="Gill Sans"/>
              <a:ea typeface="Gill Sans"/>
              <a:cs typeface="Gill Sans"/>
              <a:sym typeface="Gill Sans"/>
            </a:endParaRPr>
          </a:p>
        </p:txBody>
      </p:sp>
    </p:spTree>
    <p:extLst>
      <p:ext uri="{BB962C8B-B14F-4D97-AF65-F5344CB8AC3E}">
        <p14:creationId xmlns:p14="http://schemas.microsoft.com/office/powerpoint/2010/main" val="4916633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304800" y="24867"/>
            <a:ext cx="8534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5" name="Line 4"/>
          <p:cNvSpPr>
            <a:spLocks noChangeShapeType="1"/>
          </p:cNvSpPr>
          <p:nvPr userDrawn="1"/>
        </p:nvSpPr>
        <p:spPr bwMode="auto">
          <a:xfrm>
            <a:off x="304800" y="908720"/>
            <a:ext cx="8534400" cy="0"/>
          </a:xfrm>
          <a:prstGeom prst="line">
            <a:avLst/>
          </a:prstGeom>
          <a:noFill/>
          <a:ln w="12700">
            <a:solidFill>
              <a:srgbClr val="91695F"/>
            </a:solidFill>
            <a:round/>
            <a:headEnd/>
            <a:tailEnd/>
          </a:ln>
          <a:extLst>
            <a:ext uri="{909E8E84-426E-40dd-AFC4-6F175D3DCCD1}">
              <a14:hiddenFill xmlns:a14="http://schemas.microsoft.com/office/drawing/2010/main">
                <a:noFill/>
              </a14:hiddenFill>
            </a:ext>
          </a:extLst>
        </p:spPr>
        <p:txBody>
          <a:bodyPr wrap="none" anchor="ctr"/>
          <a:lstStyle/>
          <a:p>
            <a:pPr algn="ctr" defTabSz="406400" eaLnBrk="0" fontAlgn="base" hangingPunct="0">
              <a:spcBef>
                <a:spcPct val="0"/>
              </a:spcBef>
              <a:spcAft>
                <a:spcPct val="0"/>
              </a:spcAft>
            </a:pPr>
            <a:endParaRPr lang="en-GB" sz="2400" kern="0">
              <a:solidFill>
                <a:prstClr val="black"/>
              </a:solidFill>
              <a:latin typeface="Gill Sans"/>
              <a:ea typeface="MS PGothic" pitchFamily="34" charset="-128"/>
              <a:cs typeface="Gill Sans"/>
              <a:sym typeface="Gill Sans"/>
            </a:endParaRPr>
          </a:p>
        </p:txBody>
      </p:sp>
      <p:sp>
        <p:nvSpPr>
          <p:cNvPr id="6" name="Content Placeholder 2"/>
          <p:cNvSpPr>
            <a:spLocks noGrp="1"/>
          </p:cNvSpPr>
          <p:nvPr>
            <p:ph idx="1"/>
          </p:nvPr>
        </p:nvSpPr>
        <p:spPr>
          <a:xfrm>
            <a:off x="304800" y="1219200"/>
            <a:ext cx="8534400" cy="4351338"/>
          </a:xfrm>
        </p:spPr>
        <p:txBody>
          <a:bodyPr/>
          <a:lstStyle>
            <a:lvl2pPr>
              <a:buClr>
                <a:schemeClr val="accent3"/>
              </a:buClr>
              <a:defRPr/>
            </a:lvl2pPr>
            <a:lvl3pPr>
              <a:buClr>
                <a:schemeClr val="accent1"/>
              </a:buClr>
              <a:defRPr/>
            </a:lvl3pPr>
            <a:lvl4pPr>
              <a:buClr>
                <a:schemeClr val="accent3"/>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573847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56841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2444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2957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256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483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533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02586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889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34135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8862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47840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34217AB-191A-7A49-9675-5EBE02AA82FD}"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3B1D11-2286-4246-A3E1-E9945B4D39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07064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81549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75006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01975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2434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495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0203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6119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4640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5572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47229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7034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4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443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0174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2728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204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934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78963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5633"/>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330800"/>
            <a:ext cx="8229600" cy="4146200"/>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
        <p:nvSpPr>
          <p:cNvPr id="9" name="object 2"/>
          <p:cNvSpPr txBox="1"/>
          <p:nvPr userDrawn="1"/>
        </p:nvSpPr>
        <p:spPr>
          <a:xfrm>
            <a:off x="4465" y="6704112"/>
            <a:ext cx="9139535" cy="153888"/>
          </a:xfrm>
          <a:prstGeom prst="rect">
            <a:avLst/>
          </a:prstGeom>
        </p:spPr>
        <p:txBody>
          <a:bodyPr vert="horz" wrap="square" lIns="0" tIns="0" rIns="0" bIns="0" rtlCol="0">
            <a:spAutoFit/>
          </a:bodyPr>
          <a:lstStyle/>
          <a:p>
            <a:pPr marL="365760" indent="0"/>
            <a:r>
              <a:rPr sz="1000" i="1" spc="-11" dirty="0">
                <a:latin typeface="Arial"/>
                <a:cs typeface="Arial"/>
              </a:rPr>
              <a:t>©</a:t>
            </a:r>
            <a:r>
              <a:rPr sz="1000" i="1" spc="-11" dirty="0" smtClean="0">
                <a:latin typeface="Arial"/>
                <a:cs typeface="Arial"/>
              </a:rPr>
              <a:t>201</a:t>
            </a:r>
            <a:r>
              <a:rPr lang="en-US" sz="1000" i="1" spc="-11" dirty="0" smtClean="0">
                <a:latin typeface="Arial"/>
                <a:cs typeface="Arial"/>
              </a:rPr>
              <a:t>5</a:t>
            </a:r>
            <a:r>
              <a:rPr sz="1000" i="1" spc="-4" dirty="0" smtClean="0">
                <a:latin typeface="Arial"/>
                <a:cs typeface="Arial"/>
              </a:rPr>
              <a:t> </a:t>
            </a:r>
            <a:r>
              <a:rPr sz="1000" i="1" dirty="0">
                <a:latin typeface="Arial"/>
                <a:cs typeface="Arial"/>
              </a:rPr>
              <a:t>Ron</a:t>
            </a:r>
            <a:r>
              <a:rPr sz="1000" i="1" spc="-4" dirty="0">
                <a:latin typeface="Arial"/>
                <a:cs typeface="Arial"/>
              </a:rPr>
              <a:t> </a:t>
            </a:r>
            <a:r>
              <a:rPr sz="1000" i="1" dirty="0">
                <a:latin typeface="Arial"/>
                <a:cs typeface="Arial"/>
              </a:rPr>
              <a:t>Kikini</a:t>
            </a:r>
            <a:r>
              <a:rPr sz="1000" i="1" spc="-7" dirty="0">
                <a:latin typeface="Arial"/>
                <a:cs typeface="Arial"/>
              </a:rPr>
              <a:t>s,</a:t>
            </a:r>
            <a:r>
              <a:rPr sz="1000" i="1" spc="-4" dirty="0">
                <a:latin typeface="Arial"/>
                <a:cs typeface="Arial"/>
              </a:rPr>
              <a:t> </a:t>
            </a:r>
            <a:r>
              <a:rPr sz="1000" i="1" dirty="0">
                <a:latin typeface="Arial"/>
                <a:cs typeface="Arial"/>
              </a:rPr>
              <a:t>ARR</a:t>
            </a:r>
            <a:endParaRPr sz="1000" dirty="0">
              <a:latin typeface="Arial"/>
              <a:cs typeface="Arial"/>
            </a:endParaRPr>
          </a:p>
        </p:txBody>
      </p:sp>
      <p:sp>
        <p:nvSpPr>
          <p:cNvPr id="10" name="object 4"/>
          <p:cNvSpPr>
            <a:spLocks noChangeAspect="1"/>
          </p:cNvSpPr>
          <p:nvPr userDrawn="1"/>
        </p:nvSpPr>
        <p:spPr>
          <a:xfrm>
            <a:off x="457200" y="414011"/>
            <a:ext cx="774315" cy="76162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618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795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822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854882822"/>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417920607"/>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C:\lasso\My Dropbox\PerkWeb\PerkLogo2010-base-with-text-300d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38862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3600"/>
            <a:ext cx="7772400" cy="1470025"/>
          </a:xfrm>
        </p:spPr>
        <p:txBody>
          <a:bodyPr/>
          <a:lstStyle>
            <a:lvl1pPr>
              <a:defRPr>
                <a:solidFill>
                  <a:srgbClr val="80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56795066"/>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5353491"/>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lasso\My Dropbox\PerkWeb\PerkLogo2010-base-with-text-300d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38862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ctr">
              <a:defRPr sz="3600" b="1" cap="a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97717173"/>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 descr="C:\lasso\PerkFacilities\PerkWeb\images\logo-Queens.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01000" y="6248400"/>
            <a:ext cx="6889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lasso\My Dropbox\PerkWeb\PerkLogo2010-base-white-round-45dpi.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994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93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CCEBA98F-560C-4997-81C4-81D4D9187EAB}" type="datetime2">
              <a:rPr lang="en-US" smtClean="0"/>
              <a:t>Thursday, August 20,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079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049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5244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8826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000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3654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2761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70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7799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07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150972B2-CA5C-437D-87D0-8081271A9E4B}" type="datetime2">
              <a:rPr lang="en-US" smtClean="0"/>
              <a:t>Thursday, August 20, 15</a:t>
            </a:fld>
            <a:endParaRPr lang="en-US"/>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9349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6893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32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8182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5089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206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8B75B-47E6-6947-A318-F8EE812B2D6B}"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11AAB48-601F-C54C-9BD3-4A4D7A8213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0359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_1">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sp>
        <p:nvSpPr>
          <p:cNvPr id="68" name="Shape 68"/>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rtl="0">
              <a:spcBef>
                <a:spcPts val="0"/>
              </a:spcBef>
              <a:buClr>
                <a:schemeClr val="dk2"/>
              </a:buClr>
              <a:buNone/>
              <a:defRPr>
                <a:solidFill>
                  <a:schemeClr val="dk2"/>
                </a:solidFill>
              </a:defRPr>
            </a:lvl1pPr>
            <a:lvl2pPr algn="ctr" rtl="0">
              <a:spcBef>
                <a:spcPts val="0"/>
              </a:spcBef>
              <a:buClr>
                <a:schemeClr val="dk2"/>
              </a:buClr>
              <a:buSzPct val="100000"/>
              <a:buNone/>
              <a:defRPr sz="3000">
                <a:solidFill>
                  <a:schemeClr val="dk2"/>
                </a:solidFill>
              </a:defRPr>
            </a:lvl2pPr>
            <a:lvl3pPr algn="ctr" rtl="0">
              <a:spcBef>
                <a:spcPts val="0"/>
              </a:spcBef>
              <a:buClr>
                <a:schemeClr val="dk2"/>
              </a:buClr>
              <a:buSzPct val="100000"/>
              <a:buNone/>
              <a:defRPr sz="3000">
                <a:solidFill>
                  <a:schemeClr val="dk2"/>
                </a:solidFill>
              </a:defRPr>
            </a:lvl3pPr>
            <a:lvl4pPr algn="ctr" rtl="0">
              <a:spcBef>
                <a:spcPts val="0"/>
              </a:spcBef>
              <a:buClr>
                <a:schemeClr val="dk2"/>
              </a:buClr>
              <a:buSzPct val="100000"/>
              <a:buNone/>
              <a:defRPr sz="3000">
                <a:solidFill>
                  <a:schemeClr val="dk2"/>
                </a:solidFill>
              </a:defRPr>
            </a:lvl4pPr>
            <a:lvl5pPr algn="ctr" rtl="0">
              <a:spcBef>
                <a:spcPts val="0"/>
              </a:spcBef>
              <a:buClr>
                <a:schemeClr val="dk2"/>
              </a:buClr>
              <a:buSzPct val="100000"/>
              <a:buNone/>
              <a:defRPr sz="3000">
                <a:solidFill>
                  <a:schemeClr val="dk2"/>
                </a:solidFill>
              </a:defRPr>
            </a:lvl5pPr>
            <a:lvl6pPr algn="ctr" rtl="0">
              <a:spcBef>
                <a:spcPts val="0"/>
              </a:spcBef>
              <a:buClr>
                <a:schemeClr val="dk2"/>
              </a:buClr>
              <a:buSzPct val="100000"/>
              <a:buNone/>
              <a:defRPr sz="3000">
                <a:solidFill>
                  <a:schemeClr val="dk2"/>
                </a:solidFill>
              </a:defRPr>
            </a:lvl6pPr>
            <a:lvl7pPr algn="ctr" rtl="0">
              <a:spcBef>
                <a:spcPts val="0"/>
              </a:spcBef>
              <a:buClr>
                <a:schemeClr val="dk2"/>
              </a:buClr>
              <a:buSzPct val="100000"/>
              <a:buNone/>
              <a:defRPr sz="3000">
                <a:solidFill>
                  <a:schemeClr val="dk2"/>
                </a:solidFill>
              </a:defRPr>
            </a:lvl7pPr>
            <a:lvl8pPr algn="ctr" rtl="0">
              <a:spcBef>
                <a:spcPts val="0"/>
              </a:spcBef>
              <a:buClr>
                <a:schemeClr val="dk2"/>
              </a:buClr>
              <a:buSzPct val="100000"/>
              <a:buNone/>
              <a:defRPr sz="3000">
                <a:solidFill>
                  <a:schemeClr val="dk2"/>
                </a:solidFill>
              </a:defRPr>
            </a:lvl8pPr>
            <a:lvl9pPr algn="ctr" rtl="0">
              <a:spcBef>
                <a:spcPts val="0"/>
              </a:spcBef>
              <a:buClr>
                <a:schemeClr val="dk2"/>
              </a:buClr>
              <a:buSzPct val="100000"/>
              <a:buNone/>
              <a:defRPr sz="3000">
                <a:solidFill>
                  <a:schemeClr val="dk2"/>
                </a:solidFill>
              </a:defRPr>
            </a:lvl9pPr>
          </a:lstStyle>
          <a:p>
            <a:endParaRPr/>
          </a:p>
        </p:txBody>
      </p:sp>
      <p:sp>
        <p:nvSpPr>
          <p:cNvPr id="69" name="Shape 69"/>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76200" y="-23766"/>
            <a:ext cx="6565800" cy="780900"/>
          </a:xfrm>
          <a:prstGeom prst="rect">
            <a:avLst/>
          </a:prstGeom>
        </p:spPr>
        <p:txBody>
          <a:bodyPr lIns="91425" tIns="91425" rIns="91425" bIns="91425" anchor="b" anchorCtr="0"/>
          <a:lstStyle>
            <a:lvl1pPr rtl="0">
              <a:spcBef>
                <a:spcPts val="0"/>
              </a:spcBef>
              <a:buSzPct val="100000"/>
              <a:defRPr sz="32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534800"/>
            <a:ext cx="8229600" cy="4967700"/>
          </a:xfrm>
          <a:prstGeom prst="rect">
            <a:avLst/>
          </a:prstGeom>
        </p:spPr>
        <p:txBody>
          <a:bodyPr lIns="91425" tIns="91425" rIns="91425" bIns="91425" anchor="t" anchorCtr="0"/>
          <a:lstStyle>
            <a:lvl1pPr rtl="0">
              <a:spcBef>
                <a:spcPts val="0"/>
              </a:spcBef>
              <a:buSzPct val="100000"/>
              <a:defRPr sz="26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11190" y="1619254"/>
            <a:ext cx="5616575" cy="1470025"/>
          </a:xfrm>
        </p:spPr>
        <p:txBody>
          <a:bodyPr anchor="t"/>
          <a:lstStyle>
            <a:lvl1pPr>
              <a:defRPr/>
            </a:lvl1pPr>
          </a:lstStyle>
          <a:p>
            <a:r>
              <a:rPr lang="nl-NL"/>
              <a:t>Click to edit Master title style</a:t>
            </a:r>
          </a:p>
        </p:txBody>
      </p:sp>
      <p:sp>
        <p:nvSpPr>
          <p:cNvPr id="24579" name="Rectangle 3"/>
          <p:cNvSpPr>
            <a:spLocks noGrp="1" noChangeArrowheads="1"/>
          </p:cNvSpPr>
          <p:nvPr>
            <p:ph type="subTitle" idx="1"/>
          </p:nvPr>
        </p:nvSpPr>
        <p:spPr>
          <a:xfrm>
            <a:off x="611190" y="3238503"/>
            <a:ext cx="5113337" cy="550864"/>
          </a:xfrm>
        </p:spPr>
        <p:txBody>
          <a:bodyPr/>
          <a:lstStyle>
            <a:lvl1pPr marL="0" indent="0">
              <a:buFontTx/>
              <a:buNone/>
              <a:defRPr sz="1800">
                <a:solidFill>
                  <a:schemeClr val="tx2"/>
                </a:solidFill>
              </a:defRPr>
            </a:lvl1pPr>
          </a:lstStyle>
          <a:p>
            <a:r>
              <a:rPr lang="nl-NL"/>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79CD4847-11EF-4466-A8AD-85CDB7B49118}" type="datetime2">
              <a:rPr lang="en-US" smtClean="0"/>
              <a:t>Thursday, August 20, 15</a:t>
            </a:fld>
            <a:endParaRPr lang="en-US"/>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xfrm>
            <a:off x="109538" y="6524626"/>
            <a:ext cx="3598862" cy="217488"/>
          </a:xfrm>
          <a:prstGeom prst="rect">
            <a:avLst/>
          </a:prstGeom>
          <a:ln/>
        </p:spPr>
        <p:txBody>
          <a:bodyPr/>
          <a:lstStyle>
            <a:lvl1pPr>
              <a:defRPr/>
            </a:lvl1pPr>
          </a:lstStyle>
          <a:p>
            <a:pPr fontAlgn="base">
              <a:spcBef>
                <a:spcPct val="0"/>
              </a:spcBef>
              <a:spcAft>
                <a:spcPct val="0"/>
              </a:spcAft>
            </a:pPr>
            <a:r>
              <a:rPr lang="nl-NL">
                <a:solidFill>
                  <a:srgbClr val="101073"/>
                </a:solidFill>
                <a:latin typeface="Arial"/>
                <a:ea typeface="Arial" charset="0"/>
                <a:cs typeface="Arial" charset="0"/>
              </a:rPr>
              <a:t>/ Department of Biomedical Engineering </a:t>
            </a:r>
            <a:endParaRPr lang="en-US">
              <a:solidFill>
                <a:srgbClr val="101073"/>
              </a:solidFill>
              <a:latin typeface="Arial"/>
              <a:ea typeface="Arial" charset="0"/>
              <a:cs typeface="Arial" charset="0"/>
            </a:endParaRPr>
          </a:p>
        </p:txBody>
      </p:sp>
      <p:sp>
        <p:nvSpPr>
          <p:cNvPr id="3" name="Rectangle 7"/>
          <p:cNvSpPr>
            <a:spLocks noGrp="1" noChangeArrowheads="1"/>
          </p:cNvSpPr>
          <p:nvPr>
            <p:ph type="sldNum" sz="quarter" idx="11"/>
          </p:nvPr>
        </p:nvSpPr>
        <p:spPr>
          <a:xfrm>
            <a:off x="8243888" y="6548442"/>
            <a:ext cx="609600" cy="187325"/>
          </a:xfrm>
          <a:prstGeom prst="rect">
            <a:avLst/>
          </a:prstGeom>
          <a:ln/>
        </p:spPr>
        <p:txBody>
          <a:bodyPr/>
          <a:lstStyle>
            <a:lvl1pPr>
              <a:defRPr/>
            </a:lvl1pPr>
          </a:lstStyle>
          <a:p>
            <a:pPr fontAlgn="base">
              <a:spcBef>
                <a:spcPct val="0"/>
              </a:spcBef>
              <a:spcAft>
                <a:spcPct val="0"/>
              </a:spcAft>
            </a:pPr>
            <a:r>
              <a:rPr lang="nl-NL">
                <a:solidFill>
                  <a:srgbClr val="FFFFFF"/>
                </a:solidFill>
                <a:latin typeface="Arial"/>
                <a:ea typeface="Arial" charset="0"/>
                <a:cs typeface="Arial" charset="0"/>
              </a:rPr>
              <a:t>PAGE </a:t>
            </a:r>
            <a:fld id="{7F16D21F-3ABA-344D-B0FA-EAECC0FC5F2D}" type="slidenum">
              <a:rPr lang="nl-NL">
                <a:solidFill>
                  <a:srgbClr val="FFFFFF"/>
                </a:solidFill>
                <a:latin typeface="Arial"/>
                <a:ea typeface="Arial" charset="0"/>
                <a:cs typeface="Arial" charset="0"/>
              </a:rPr>
              <a:pPr fontAlgn="base">
                <a:spcBef>
                  <a:spcPct val="0"/>
                </a:spcBef>
                <a:spcAft>
                  <a:spcPct val="0"/>
                </a:spcAft>
              </a:pPr>
              <a:t>‹#›</a:t>
            </a:fld>
            <a:endParaRPr lang="nl-NL">
              <a:solidFill>
                <a:srgbClr val="FFFFFF"/>
              </a:solidFill>
              <a:latin typeface="Arial"/>
              <a:ea typeface="Arial" charset="0"/>
              <a:cs typeface="Arial" charset="0"/>
            </a:endParaRPr>
          </a:p>
        </p:txBody>
      </p:sp>
      <p:sp>
        <p:nvSpPr>
          <p:cNvPr id="4" name="Rectangle 13"/>
          <p:cNvSpPr>
            <a:spLocks noGrp="1" noChangeArrowheads="1"/>
          </p:cNvSpPr>
          <p:nvPr>
            <p:ph type="dt" sz="half" idx="12"/>
          </p:nvPr>
        </p:nvSpPr>
        <p:spPr>
          <a:xfrm>
            <a:off x="7527925" y="6548442"/>
            <a:ext cx="647700" cy="187325"/>
          </a:xfrm>
          <a:prstGeom prst="rect">
            <a:avLst/>
          </a:prstGeom>
          <a:ln/>
        </p:spPr>
        <p:txBody>
          <a:bodyPr/>
          <a:lstStyle>
            <a:lvl1pPr>
              <a:defRPr/>
            </a:lvl1pPr>
          </a:lstStyle>
          <a:p>
            <a:pPr fontAlgn="base">
              <a:spcBef>
                <a:spcPct val="0"/>
              </a:spcBef>
              <a:spcAft>
                <a:spcPct val="0"/>
              </a:spcAft>
            </a:pPr>
            <a:fld id="{7AAC8C68-EDC5-7144-A81F-C99D6CACA305}" type="datetime1">
              <a:rPr lang="en-GB">
                <a:solidFill>
                  <a:srgbClr val="FFFFFF"/>
                </a:solidFill>
                <a:latin typeface="Arial"/>
                <a:ea typeface="Arial" charset="0"/>
                <a:cs typeface="Arial" charset="0"/>
              </a:rPr>
              <a:pPr fontAlgn="base">
                <a:spcBef>
                  <a:spcPct val="0"/>
                </a:spcBef>
                <a:spcAft>
                  <a:spcPct val="0"/>
                </a:spcAft>
              </a:pPr>
              <a:t>8/20/15</a:t>
            </a:fld>
            <a:endParaRPr lang="nl-NL">
              <a:solidFill>
                <a:srgbClr val="FFFFFF"/>
              </a:solidFill>
              <a:latin typeface="Arial"/>
              <a:ea typeface="Arial" charset="0"/>
              <a:cs typeface="Arial" charset="0"/>
            </a:endParaRPr>
          </a:p>
        </p:txBody>
      </p:sp>
    </p:spTree>
    <p:extLst>
      <p:ext uri="{BB962C8B-B14F-4D97-AF65-F5344CB8AC3E}">
        <p14:creationId xmlns:p14="http://schemas.microsoft.com/office/powerpoint/2010/main" val="284526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4" name="Subtitle 2"/>
          <p:cNvSpPr>
            <a:spLocks noGrp="1"/>
          </p:cNvSpPr>
          <p:nvPr>
            <p:ph type="subTitle" idx="1"/>
          </p:nvPr>
        </p:nvSpPr>
        <p:spPr>
          <a:xfrm>
            <a:off x="1642036" y="3810014"/>
            <a:ext cx="6390727" cy="2638426"/>
          </a:xfrm>
        </p:spPr>
        <p:txBody>
          <a:bodyPr>
            <a:normAutofit/>
          </a:bodyPr>
          <a:lstStyle>
            <a:lvl1pPr marL="0" indent="0" algn="l">
              <a:buNone/>
              <a:defRPr sz="2000">
                <a:solidFill>
                  <a:schemeClr val="tx1"/>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Title 6"/>
          <p:cNvSpPr>
            <a:spLocks noGrp="1"/>
          </p:cNvSpPr>
          <p:nvPr>
            <p:ph type="title"/>
          </p:nvPr>
        </p:nvSpPr>
        <p:spPr>
          <a:xfrm>
            <a:off x="1642024" y="2276482"/>
            <a:ext cx="6390728" cy="1295399"/>
          </a:xfrm>
        </p:spPr>
        <p:txBody>
          <a:bodyPr>
            <a:normAutofit/>
          </a:bodyPr>
          <a:lstStyle>
            <a:lvl1pPr algn="l">
              <a:defRPr sz="3600" b="1">
                <a:solidFill>
                  <a:schemeClr val="tx1">
                    <a:lumMod val="75000"/>
                    <a:lumOff val="25000"/>
                  </a:schemeClr>
                </a:solidFill>
                <a:latin typeface="Helvetica Neue"/>
                <a:cs typeface="Helvetica Neue"/>
              </a:defRPr>
            </a:lvl1pPr>
          </a:lstStyle>
          <a:p>
            <a:r>
              <a:rPr lang="en-US" dirty="0" smtClean="0"/>
              <a:t>Click to edit Master title style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707" y="136922"/>
            <a:ext cx="1041511" cy="132086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3948" y="1547382"/>
            <a:ext cx="1140945" cy="185018"/>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20915" y="587204"/>
            <a:ext cx="5299722" cy="467386"/>
          </a:xfrm>
          <a:prstGeom prst="rect">
            <a:avLst/>
          </a:prstGeom>
        </p:spPr>
      </p:pic>
      <p:cxnSp>
        <p:nvCxnSpPr>
          <p:cNvPr id="19" name="Straight Connector 18"/>
          <p:cNvCxnSpPr/>
          <p:nvPr userDrawn="1"/>
        </p:nvCxnSpPr>
        <p:spPr>
          <a:xfrm>
            <a:off x="1622530" y="3664135"/>
            <a:ext cx="6386408"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300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9949" y="255105"/>
            <a:ext cx="7905751"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9948" y="1465386"/>
            <a:ext cx="7516811" cy="4582990"/>
          </a:xfrm>
        </p:spPr>
        <p:txBody>
          <a:bodyPr>
            <a:normAutofit/>
          </a:bodyPr>
          <a:lstStyle>
            <a:lvl1pPr marL="548640" indent="-457200">
              <a:spcAft>
                <a:spcPts val="500"/>
              </a:spcAft>
              <a:buFont typeface="Arial"/>
              <a:buChar char="•"/>
              <a:defRPr sz="2800">
                <a:solidFill>
                  <a:schemeClr val="tx1"/>
                </a:solidFill>
                <a:latin typeface="Helvetica Neue"/>
                <a:cs typeface="Helvetica Neue"/>
              </a:defRPr>
            </a:lvl1pPr>
            <a:lvl2pPr marL="640080" indent="-274320">
              <a:spcAft>
                <a:spcPts val="250"/>
              </a:spcAft>
              <a:buClrTx/>
              <a:buSzPct val="75000"/>
              <a:buFont typeface="Wingdings" charset="2"/>
              <a:buChar char="²"/>
              <a:defRPr sz="2400">
                <a:solidFill>
                  <a:schemeClr val="tx1"/>
                </a:solidFill>
                <a:latin typeface="Helvetica Neue"/>
                <a:cs typeface="Helvetica Neue"/>
              </a:defRPr>
            </a:lvl2pPr>
            <a:lvl3pPr marL="822960" indent="-137160">
              <a:buSzPct val="75000"/>
              <a:buFont typeface="Wingdings" charset="2"/>
              <a:buChar char="§"/>
              <a:defRPr sz="2000" cap="none" normalizeH="0">
                <a:solidFill>
                  <a:schemeClr val="tx1"/>
                </a:solidFill>
                <a:latin typeface="Helvetica Neue"/>
                <a:cs typeface="Helvetica Neue"/>
              </a:defRPr>
            </a:lvl3pPr>
            <a:lvl4pPr marL="1060704" indent="-182880">
              <a:spcBef>
                <a:spcPts val="432"/>
              </a:spcBef>
              <a:buSzPct val="50000"/>
              <a:buFont typeface="Wingdings" charset="2"/>
              <a:buChar char="q"/>
              <a:defRPr sz="2000" b="0" i="0" baseline="0">
                <a:solidFill>
                  <a:schemeClr val="tx1"/>
                </a:solidFill>
                <a:latin typeface="Helvetica Neue"/>
                <a:cs typeface="Helvetica Neue"/>
              </a:defRPr>
            </a:lvl4pPr>
            <a:lvl5pPr marL="1280160" indent="-182880">
              <a:buSzPct val="85000"/>
              <a:buFont typeface="Arial"/>
              <a:buChar char="•"/>
              <a:defRPr sz="18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769949" y="1162728"/>
            <a:ext cx="7905751"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054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3825" y="3195546"/>
            <a:ext cx="7947828" cy="1362074"/>
          </a:xfrm>
        </p:spPr>
        <p:txBody>
          <a:bodyPr anchor="t"/>
          <a:lstStyle>
            <a:lvl1pPr algn="l">
              <a:defRPr sz="4000" b="1" cap="none">
                <a:solidFill>
                  <a:schemeClr val="tx1">
                    <a:lumMod val="75000"/>
                    <a:lumOff val="25000"/>
                  </a:schemeClr>
                </a:solidFill>
              </a:defRPr>
            </a:lvl1pPr>
          </a:lstStyle>
          <a:p>
            <a:endParaRPr lang="en-US" dirty="0"/>
          </a:p>
        </p:txBody>
      </p:sp>
      <p:sp>
        <p:nvSpPr>
          <p:cNvPr id="3" name="Text Placeholder 2"/>
          <p:cNvSpPr>
            <a:spLocks noGrp="1"/>
          </p:cNvSpPr>
          <p:nvPr>
            <p:ph type="body" idx="1"/>
          </p:nvPr>
        </p:nvSpPr>
        <p:spPr>
          <a:xfrm>
            <a:off x="883825" y="1646514"/>
            <a:ext cx="7947828"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76413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4" name="Straight Connector 23"/>
          <p:cNvCxnSpPr/>
          <p:nvPr userDrawn="1"/>
        </p:nvCxnSpPr>
        <p:spPr>
          <a:xfrm>
            <a:off x="777880" y="1162728"/>
            <a:ext cx="7908925"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777880" y="255105"/>
            <a:ext cx="7908925" cy="829285"/>
          </a:xfrm>
        </p:spPr>
        <p:txBody>
          <a:bodyPr>
            <a:normAutofit/>
          </a:bodyPr>
          <a:lstStyle>
            <a:lvl1pPr algn="l">
              <a:defRPr sz="3600" b="1" i="0">
                <a:solidFill>
                  <a:schemeClr val="tx1">
                    <a:lumMod val="75000"/>
                    <a:lumOff val="25000"/>
                  </a:schemeClr>
                </a:solidFill>
              </a:defRPr>
            </a:lvl1pPr>
          </a:lstStyle>
          <a:p>
            <a:r>
              <a:rPr lang="en-US" dirty="0" smtClean="0"/>
              <a:t>Click to edit Master title style</a:t>
            </a:r>
            <a:endParaRPr lang="en-US" dirty="0"/>
          </a:p>
        </p:txBody>
      </p:sp>
      <p:sp>
        <p:nvSpPr>
          <p:cNvPr id="14" name="Content Placeholder 2"/>
          <p:cNvSpPr>
            <a:spLocks noGrp="1"/>
          </p:cNvSpPr>
          <p:nvPr>
            <p:ph idx="1"/>
          </p:nvPr>
        </p:nvSpPr>
        <p:spPr>
          <a:xfrm>
            <a:off x="777886" y="1300234"/>
            <a:ext cx="3889375" cy="4660778"/>
          </a:xfrm>
        </p:spPr>
        <p:txBody>
          <a:bodyPr>
            <a:normAutofit/>
          </a:bodyPr>
          <a:lstStyle>
            <a:lvl1pPr marL="365760" indent="-274320">
              <a:defRPr sz="2000">
                <a:solidFill>
                  <a:schemeClr val="tx1"/>
                </a:solidFill>
                <a:latin typeface="Helvetica Neue"/>
                <a:cs typeface="Helvetica Neue"/>
              </a:defRPr>
            </a:lvl1pPr>
            <a:lvl2pPr marL="640080" indent="-274320">
              <a:buClrTx/>
              <a:buSzPct val="75000"/>
              <a:buFont typeface="Wingdings" charset="2"/>
              <a:buChar char="²"/>
              <a:defRPr sz="1800">
                <a:solidFill>
                  <a:schemeClr val="tx1"/>
                </a:solidFill>
                <a:latin typeface="Helvetica Neue"/>
                <a:cs typeface="Helvetica Neue"/>
              </a:defRPr>
            </a:lvl2pPr>
            <a:lvl3pPr marL="822960" indent="-137160">
              <a:buSzPct val="75000"/>
              <a:buFont typeface="Wingdings" charset="2"/>
              <a:buChar char="§"/>
              <a:defRPr sz="1600" cap="none" normalizeH="0">
                <a:solidFill>
                  <a:schemeClr val="tx1"/>
                </a:solidFill>
                <a:latin typeface="Helvetica Neue"/>
                <a:cs typeface="Helvetica Neue"/>
              </a:defRPr>
            </a:lvl3pPr>
            <a:lvl4pPr marL="1060704" indent="-182880">
              <a:spcBef>
                <a:spcPts val="432"/>
              </a:spcBef>
              <a:buSzPct val="50000"/>
              <a:buFont typeface="Wingdings" charset="2"/>
              <a:buChar char="q"/>
              <a:defRPr sz="1600" b="0" i="0" baseline="0">
                <a:solidFill>
                  <a:schemeClr val="tx1"/>
                </a:solidFill>
                <a:latin typeface="Helvetica Neue"/>
                <a:cs typeface="Helvetica Neue"/>
              </a:defRPr>
            </a:lvl4pPr>
            <a:lvl5pPr marL="1280160" indent="-182880">
              <a:buSzPct val="85000"/>
              <a:buFont typeface="Arial"/>
              <a:buChar char="•"/>
              <a:defRPr sz="14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sp>
        <p:nvSpPr>
          <p:cNvPr id="15" name="Content Placeholder 2"/>
          <p:cNvSpPr>
            <a:spLocks noGrp="1"/>
          </p:cNvSpPr>
          <p:nvPr>
            <p:ph idx="10"/>
          </p:nvPr>
        </p:nvSpPr>
        <p:spPr>
          <a:xfrm>
            <a:off x="4897449" y="1300234"/>
            <a:ext cx="3789363" cy="4660778"/>
          </a:xfrm>
        </p:spPr>
        <p:txBody>
          <a:bodyPr>
            <a:normAutofit/>
          </a:bodyPr>
          <a:lstStyle>
            <a:lvl1pPr marL="365760" indent="-274320">
              <a:defRPr sz="2000">
                <a:solidFill>
                  <a:schemeClr val="tx1"/>
                </a:solidFill>
                <a:latin typeface="Helvetica Neue"/>
                <a:cs typeface="Helvetica Neue"/>
              </a:defRPr>
            </a:lvl1pPr>
            <a:lvl2pPr marL="640080" indent="-274320">
              <a:buClrTx/>
              <a:buSzPct val="75000"/>
              <a:buFont typeface="Wingdings" charset="2"/>
              <a:buChar char="²"/>
              <a:defRPr sz="1800">
                <a:solidFill>
                  <a:schemeClr val="tx1"/>
                </a:solidFill>
                <a:latin typeface="Helvetica Neue"/>
                <a:cs typeface="Helvetica Neue"/>
              </a:defRPr>
            </a:lvl2pPr>
            <a:lvl3pPr marL="822960" indent="-137160">
              <a:buSzPct val="75000"/>
              <a:buFont typeface="Wingdings" charset="2"/>
              <a:buChar char="§"/>
              <a:defRPr sz="1600" cap="none" normalizeH="0">
                <a:solidFill>
                  <a:schemeClr val="tx1"/>
                </a:solidFill>
                <a:latin typeface="Helvetica Neue"/>
                <a:cs typeface="Helvetica Neue"/>
              </a:defRPr>
            </a:lvl3pPr>
            <a:lvl4pPr marL="1060704" indent="-182880">
              <a:spcBef>
                <a:spcPts val="432"/>
              </a:spcBef>
              <a:buSzPct val="50000"/>
              <a:buFont typeface="Wingdings" charset="2"/>
              <a:buChar char="q"/>
              <a:defRPr sz="1600" b="0" i="0" baseline="0">
                <a:solidFill>
                  <a:schemeClr val="tx1"/>
                </a:solidFill>
                <a:latin typeface="Helvetica Neue"/>
                <a:cs typeface="Helvetica Neue"/>
              </a:defRPr>
            </a:lvl4pPr>
            <a:lvl5pPr marL="1280160" indent="-182880">
              <a:buSzPct val="85000"/>
              <a:buFont typeface="Arial"/>
              <a:buChar char="•"/>
              <a:defRPr sz="1400">
                <a:solidFill>
                  <a:schemeClr val="tx1"/>
                </a:solidFill>
                <a:latin typeface="Helvetica Neue"/>
                <a:cs typeface="Helvetica Neue"/>
              </a:defRPr>
            </a:lvl5pPr>
          </a:lstStyle>
          <a:p>
            <a:pPr lvl="0"/>
            <a:r>
              <a:rPr lang="en-US" dirty="0" smtClean="0"/>
              <a:t>Click to edit Master text styles</a:t>
            </a:r>
          </a:p>
          <a:p>
            <a:pPr lvl="1"/>
            <a:r>
              <a:rPr lang="en-US" dirty="0" smtClean="0"/>
              <a:t>Second level</a:t>
            </a:r>
          </a:p>
          <a:p>
            <a:pPr lvl="2"/>
            <a:r>
              <a:rPr lang="en-US" dirty="0" smtClean="0"/>
              <a:t>Third level</a:t>
            </a:r>
          </a:p>
          <a:p>
            <a:pPr marL="1060704" marR="0" lvl="3" indent="-182880" algn="l" defTabSz="457200" rtl="0" eaLnBrk="1" fontAlgn="auto" latinLnBrk="0" hangingPunct="1">
              <a:lnSpc>
                <a:spcPct val="100000"/>
              </a:lnSpc>
              <a:spcBef>
                <a:spcPct val="20000"/>
              </a:spcBef>
              <a:spcAft>
                <a:spcPts val="0"/>
              </a:spcAft>
              <a:buClrTx/>
              <a:buSzPct val="50000"/>
              <a:buFont typeface="Wingdings" charset="2"/>
              <a:buChar char="q"/>
              <a:tabLst/>
              <a:defRPr/>
            </a:pPr>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384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01688" y="255105"/>
            <a:ext cx="7885112"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cxnSp>
        <p:nvCxnSpPr>
          <p:cNvPr id="13" name="Straight Connector 12"/>
          <p:cNvCxnSpPr/>
          <p:nvPr userDrawn="1"/>
        </p:nvCxnSpPr>
        <p:spPr>
          <a:xfrm>
            <a:off x="801696" y="1162728"/>
            <a:ext cx="8029967"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043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491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11" y="273049"/>
            <a:ext cx="2977931" cy="1162051"/>
          </a:xfrm>
        </p:spPr>
        <p:txBody>
          <a:bodyPr anchor="b"/>
          <a:lstStyle>
            <a:lvl1pPr algn="l">
              <a:defRPr sz="2000" b="1">
                <a:solidFill>
                  <a:schemeClr val="tx1">
                    <a:lumMod val="75000"/>
                    <a:lumOff val="2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9" y="273055"/>
            <a:ext cx="4691063"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62011" y="1435104"/>
            <a:ext cx="297793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userDrawn="1"/>
        </p:nvCxnSpPr>
        <p:spPr>
          <a:xfrm>
            <a:off x="883825" y="1435100"/>
            <a:ext cx="2870120"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0511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2704" y="4714870"/>
            <a:ext cx="7831557"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772704" y="527045"/>
            <a:ext cx="783155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72704" y="5357815"/>
            <a:ext cx="7831557" cy="7286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userDrawn="1"/>
        </p:nvCxnSpPr>
        <p:spPr>
          <a:xfrm>
            <a:off x="772704" y="5310185"/>
            <a:ext cx="7934745"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42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F168457A-3AB9-4880-8A0C-9F8524491207}" type="datetime2">
              <a:rPr lang="en-US" smtClean="0"/>
              <a:t>Thursday, August 20, 15</a:t>
            </a:fld>
            <a:endParaRPr lang="en-US"/>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77972" y="1362079"/>
            <a:ext cx="7808839" cy="47640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877960" y="255105"/>
            <a:ext cx="7808840" cy="829285"/>
          </a:xfrm>
        </p:spPr>
        <p:txBody>
          <a:bodyPr>
            <a:normAutofit/>
          </a:bodyPr>
          <a:lstStyle>
            <a:lvl1pPr algn="l">
              <a:defRPr sz="3400" b="1" i="0">
                <a:solidFill>
                  <a:schemeClr val="tx1">
                    <a:lumMod val="75000"/>
                    <a:lumOff val="25000"/>
                  </a:schemeClr>
                </a:solidFill>
              </a:defRPr>
            </a:lvl1pPr>
          </a:lstStyle>
          <a:p>
            <a:r>
              <a:rPr lang="en-US" dirty="0" smtClean="0"/>
              <a:t>Click to edit Master title style</a:t>
            </a:r>
            <a:endParaRPr lang="en-US" dirty="0"/>
          </a:p>
        </p:txBody>
      </p:sp>
      <p:cxnSp>
        <p:nvCxnSpPr>
          <p:cNvPr id="14" name="Straight Connector 13"/>
          <p:cNvCxnSpPr/>
          <p:nvPr userDrawn="1"/>
        </p:nvCxnSpPr>
        <p:spPr>
          <a:xfrm>
            <a:off x="877962" y="1162728"/>
            <a:ext cx="7808838"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003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8014" y="274646"/>
            <a:ext cx="1523998" cy="5851525"/>
          </a:xfrm>
        </p:spPr>
        <p:txBody>
          <a:bodyPr vert="eaVert">
            <a:normAutofit/>
          </a:bodyPr>
          <a:lstStyle>
            <a:lvl1pPr>
              <a:defRPr sz="30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776770" y="274646"/>
            <a:ext cx="61573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9858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pPr defTabSz="457200"/>
            <a:fld id="{A47DCCEC-BF54-E64F-9E2A-D5D776021BB6}" type="datetimeFigureOut">
              <a:rPr lang="en-US" smtClean="0">
                <a:solidFill>
                  <a:prstClr val="black"/>
                </a:solidFill>
                <a:latin typeface="Arial"/>
                <a:ea typeface="Arial" charset="0"/>
                <a:cs typeface="Arial" charset="0"/>
              </a:rPr>
              <a:pPr defTabSz="457200"/>
              <a:t>8/20/15</a:t>
            </a:fld>
            <a:endParaRPr lang="en-US">
              <a:solidFill>
                <a:prstClr val="black"/>
              </a:solidFill>
              <a:latin typeface="Arial"/>
              <a:ea typeface="Arial" charset="0"/>
              <a:cs typeface="Arial" charset="0"/>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pPr defTabSz="457200"/>
            <a:endParaRPr lang="en-US">
              <a:solidFill>
                <a:prstClr val="black"/>
              </a:solidFill>
              <a:latin typeface="Arial"/>
              <a:ea typeface="Arial" charset="0"/>
              <a:cs typeface="Arial" charset="0"/>
            </a:endParaRPr>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defTabSz="457200"/>
            <a:fld id="{F1C26E92-A838-524F-9012-9EBA79CFA59C}" type="slidenum">
              <a:rPr lang="en-US" smtClean="0">
                <a:solidFill>
                  <a:prstClr val="black"/>
                </a:solidFill>
                <a:latin typeface="Arial"/>
                <a:ea typeface="Arial" charset="0"/>
                <a:cs typeface="Arial" charset="0"/>
              </a:rPr>
              <a:pPr defTabSz="457200"/>
              <a:t>‹#›</a:t>
            </a:fld>
            <a:endParaRPr lang="en-US">
              <a:solidFill>
                <a:prstClr val="black"/>
              </a:solidFill>
              <a:latin typeface="Arial"/>
              <a:ea typeface="Arial" charset="0"/>
              <a:cs typeface="Arial" charset="0"/>
            </a:endParaRPr>
          </a:p>
        </p:txBody>
      </p:sp>
    </p:spTree>
    <p:extLst>
      <p:ext uri="{BB962C8B-B14F-4D97-AF65-F5344CB8AC3E}">
        <p14:creationId xmlns:p14="http://schemas.microsoft.com/office/powerpoint/2010/main" val="4105270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descr="C:\lasso\PerkFacilities\PerkWeb\images\logo-Queens.gif"/>
          <p:cNvPicPr>
            <a:picLocks noChangeAspect="1" noChangeArrowheads="1"/>
          </p:cNvPicPr>
          <p:nvPr userDrawn="1"/>
        </p:nvPicPr>
        <p:blipFill>
          <a:blip r:embed="rId2" cstate="print"/>
          <a:srcRect/>
          <a:stretch>
            <a:fillRect/>
          </a:stretch>
        </p:blipFill>
        <p:spPr bwMode="auto">
          <a:xfrm>
            <a:off x="4419600" y="5568294"/>
            <a:ext cx="1447800" cy="983305"/>
          </a:xfrm>
          <a:prstGeom prst="rect">
            <a:avLst/>
          </a:prstGeom>
          <a:noFill/>
          <a:ln w="9525">
            <a:noFill/>
            <a:miter lim="800000"/>
            <a:headEnd/>
            <a:tailEnd/>
          </a:ln>
        </p:spPr>
      </p:pic>
      <p:pic>
        <p:nvPicPr>
          <p:cNvPr id="5" name="Picture 3" descr="C:\lasso\My Dropbox\PerkWeb\PerkLogo2010-base-with-text-300dpi.png"/>
          <p:cNvPicPr>
            <a:picLocks noChangeAspect="1" noChangeArrowheads="1"/>
          </p:cNvPicPr>
          <p:nvPr userDrawn="1"/>
        </p:nvPicPr>
        <p:blipFill>
          <a:blip r:embed="rId3" cstate="print"/>
          <a:srcRect/>
          <a:stretch>
            <a:fillRect/>
          </a:stretch>
        </p:blipFill>
        <p:spPr bwMode="auto">
          <a:xfrm>
            <a:off x="228600" y="5718175"/>
            <a:ext cx="3886200" cy="682625"/>
          </a:xfrm>
          <a:prstGeom prst="rect">
            <a:avLst/>
          </a:prstGeom>
          <a:noFill/>
          <a:ln w="9525">
            <a:noFill/>
            <a:miter lim="800000"/>
            <a:headEnd/>
            <a:tailEnd/>
          </a:ln>
        </p:spPr>
      </p:pic>
      <p:sp>
        <p:nvSpPr>
          <p:cNvPr id="2" name="Title 1"/>
          <p:cNvSpPr>
            <a:spLocks noGrp="1"/>
          </p:cNvSpPr>
          <p:nvPr>
            <p:ph type="ctrTitle"/>
          </p:nvPr>
        </p:nvSpPr>
        <p:spPr>
          <a:xfrm>
            <a:off x="685800" y="15240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797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8" name="Picture 7"/>
          <p:cNvPicPr>
            <a:picLocks noChangeAspect="1"/>
          </p:cNvPicPr>
          <p:nvPr userDrawn="1"/>
        </p:nvPicPr>
        <p:blipFill>
          <a:blip r:embed="rId4"/>
          <a:stretch>
            <a:fillRect/>
          </a:stretch>
        </p:blipFill>
        <p:spPr>
          <a:xfrm>
            <a:off x="6172200" y="5713862"/>
            <a:ext cx="2818919" cy="721083"/>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5"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6"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7"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2" name="Picture 1"/>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8"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9"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10"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12" name="Picture 11"/>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1" descr="C:\lasso\PerkFacilities\PerkWeb\images\logo-Queens.gif"/>
          <p:cNvPicPr>
            <a:picLocks noChangeAspect="1" noChangeArrowheads="1"/>
          </p:cNvPicPr>
          <p:nvPr userDrawn="1"/>
        </p:nvPicPr>
        <p:blipFill>
          <a:blip r:embed="rId2" cstate="print"/>
          <a:srcRect/>
          <a:stretch>
            <a:fillRect/>
          </a:stretch>
        </p:blipFill>
        <p:spPr bwMode="auto">
          <a:xfrm>
            <a:off x="1063625" y="6270170"/>
            <a:ext cx="688975" cy="468313"/>
          </a:xfrm>
          <a:prstGeom prst="rect">
            <a:avLst/>
          </a:prstGeom>
          <a:noFill/>
          <a:ln w="9525">
            <a:noFill/>
            <a:miter lim="800000"/>
            <a:headEnd/>
            <a:tailEnd/>
          </a:ln>
        </p:spPr>
      </p:pic>
      <p:pic>
        <p:nvPicPr>
          <p:cNvPr id="7" name="Picture 5" descr="C:\lasso\My Dropbox\PerkWeb\PerkLogo2010-base-white-round-45dpi.png"/>
          <p:cNvPicPr>
            <a:picLocks noChangeAspect="1" noChangeArrowheads="1"/>
          </p:cNvPicPr>
          <p:nvPr userDrawn="1"/>
        </p:nvPicPr>
        <p:blipFill>
          <a:blip r:embed="rId3" cstate="print"/>
          <a:srcRect/>
          <a:stretch>
            <a:fillRect/>
          </a:stretch>
        </p:blipFill>
        <p:spPr bwMode="auto">
          <a:xfrm>
            <a:off x="457200" y="6248400"/>
            <a:ext cx="457200" cy="457200"/>
          </a:xfrm>
          <a:prstGeom prst="rect">
            <a:avLst/>
          </a:prstGeom>
          <a:noFill/>
          <a:ln w="9525">
            <a:noFill/>
            <a:miter lim="800000"/>
            <a:headEnd/>
            <a:tailEnd/>
          </a:ln>
        </p:spPr>
      </p:pic>
      <p:sp>
        <p:nvSpPr>
          <p:cNvPr id="8" name="Slide Number Placeholder 9"/>
          <p:cNvSpPr>
            <a:spLocks noGrp="1"/>
          </p:cNvSpPr>
          <p:nvPr>
            <p:ph type="sldNum" sz="quarter" idx="10"/>
          </p:nvPr>
        </p:nvSpPr>
        <p:spPr>
          <a:xfrm>
            <a:off x="7162800" y="6356350"/>
            <a:ext cx="533400" cy="365125"/>
          </a:xfrm>
        </p:spPr>
        <p:txBody>
          <a:bodyPr/>
          <a:lstStyle>
            <a:lvl1pPr>
              <a:defRPr/>
            </a:lvl1pPr>
          </a:lstStyle>
          <a:p>
            <a:pPr algn="ctr">
              <a:defRPr/>
            </a:pPr>
            <a:r>
              <a:rPr lang="en-US" dirty="0" smtClean="0">
                <a:solidFill>
                  <a:prstClr val="black">
                    <a:tint val="75000"/>
                  </a:prstClr>
                </a:solidFill>
                <a:latin typeface="Calibri"/>
              </a:rPr>
              <a:t>- </a:t>
            </a:r>
            <a:fld id="{CF70E430-998E-4908-836F-E9BC2B613AC2}" type="slidenum">
              <a:rPr lang="en-US" smtClean="0">
                <a:solidFill>
                  <a:prstClr val="black">
                    <a:tint val="75000"/>
                  </a:prstClr>
                </a:solidFill>
                <a:latin typeface="Calibri"/>
              </a:rPr>
              <a:pPr algn="ctr">
                <a:defRPr/>
              </a:pPr>
              <a:t>‹#›</a:t>
            </a:fld>
            <a:r>
              <a:rPr lang="en-US" dirty="0" smtClean="0">
                <a:solidFill>
                  <a:prstClr val="black">
                    <a:tint val="75000"/>
                  </a:prstClr>
                </a:solidFill>
                <a:latin typeface="Calibri"/>
              </a:rPr>
              <a:t> -</a:t>
            </a:r>
            <a:endParaRPr lang="en-US" dirty="0">
              <a:solidFill>
                <a:prstClr val="black">
                  <a:tint val="75000"/>
                </a:prstClr>
              </a:solidFill>
              <a:latin typeface="Calibri"/>
            </a:endParaRPr>
          </a:p>
        </p:txBody>
      </p:sp>
      <p:sp>
        <p:nvSpPr>
          <p:cNvPr id="9" name="Footer Placeholder 10"/>
          <p:cNvSpPr>
            <a:spLocks noGrp="1"/>
          </p:cNvSpPr>
          <p:nvPr>
            <p:ph type="ftr" sz="quarter" idx="11"/>
          </p:nvPr>
        </p:nvSpPr>
        <p:spPr>
          <a:xfrm>
            <a:off x="1905000" y="6356350"/>
            <a:ext cx="5257800" cy="365125"/>
          </a:xfrm>
        </p:spPr>
        <p:txBody>
          <a:bodyPr/>
          <a:lstStyle>
            <a:lvl1pPr>
              <a:defRPr/>
            </a:lvl1pPr>
          </a:lstStyle>
          <a:p>
            <a:pPr>
              <a:defRPr/>
            </a:pPr>
            <a:r>
              <a:rPr lang="en-US" dirty="0" smtClean="0">
                <a:solidFill>
                  <a:prstClr val="black">
                    <a:tint val="75000"/>
                  </a:prstClr>
                </a:solidFill>
                <a:latin typeface="Calibri"/>
              </a:rPr>
              <a:t>Laboratory for Percutaneous Surgery – Copyright © Queen’s University, 2015</a:t>
            </a:r>
            <a:endParaRPr lang="en-US" dirty="0">
              <a:solidFill>
                <a:prstClr val="black">
                  <a:tint val="75000"/>
                </a:prstClr>
              </a:solidFill>
              <a:latin typeface="Calibri"/>
            </a:endParaRPr>
          </a:p>
        </p:txBody>
      </p:sp>
      <p:pic>
        <p:nvPicPr>
          <p:cNvPr id="11" name="Picture 10"/>
          <p:cNvPicPr>
            <a:picLocks noChangeAspect="1"/>
          </p:cNvPicPr>
          <p:nvPr userDrawn="1"/>
        </p:nvPicPr>
        <p:blipFill>
          <a:blip r:embed="rId4"/>
          <a:stretch>
            <a:fillRect/>
          </a:stretch>
        </p:blipFill>
        <p:spPr>
          <a:xfrm>
            <a:off x="7772400" y="6367730"/>
            <a:ext cx="1315045" cy="33639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b-NO" smtClean="0"/>
              <a:t>Cliquez et modifiez le titre</a:t>
            </a:r>
            <a:endParaRPr lang="fr-FR"/>
          </a:p>
        </p:txBody>
      </p:sp>
      <p:sp>
        <p:nvSpPr>
          <p:cNvPr id="3" name="Espace réservé du contenu 2"/>
          <p:cNvSpPr>
            <a:spLocks noGrp="1"/>
          </p:cNvSpPr>
          <p:nvPr>
            <p:ph idx="1"/>
          </p:nvPr>
        </p:nvSpPr>
        <p:spPr/>
        <p:txBody>
          <a:bodyPr/>
          <a:lstStyle/>
          <a:p>
            <a:pPr lvl="0"/>
            <a:r>
              <a:rPr lang="nb-NO" smtClean="0"/>
              <a:t>Cliquez pour modifier les styles du texte du masque</a:t>
            </a:r>
          </a:p>
          <a:p>
            <a:pPr lvl="1"/>
            <a:r>
              <a:rPr lang="nb-NO" smtClean="0"/>
              <a:t>Deuxième niveau</a:t>
            </a:r>
          </a:p>
          <a:p>
            <a:pPr lvl="2"/>
            <a:r>
              <a:rPr lang="nb-NO" smtClean="0"/>
              <a:t>Troisième niveau</a:t>
            </a:r>
          </a:p>
          <a:p>
            <a:pPr lvl="3"/>
            <a:r>
              <a:rPr lang="nb-NO" smtClean="0"/>
              <a:t>Quatrième niveau</a:t>
            </a:r>
          </a:p>
          <a:p>
            <a:pPr lvl="4"/>
            <a:r>
              <a:rPr lang="nb-NO"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A27B575-1DDB-A142-B9BA-3E09FC1C8575}" type="datetimeFigureOut">
              <a:rPr lang="fr-FR" smtClean="0"/>
              <a:t>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556558-E01E-DA4E-8566-D71B6B3447DF}" type="slidenum">
              <a:rPr lang="fr-FR" smtClean="0"/>
              <a:t>‹#›</a:t>
            </a:fld>
            <a:endParaRPr lang="fr-FR"/>
          </a:p>
        </p:txBody>
      </p:sp>
    </p:spTree>
    <p:extLst>
      <p:ext uri="{BB962C8B-B14F-4D97-AF65-F5344CB8AC3E}">
        <p14:creationId xmlns:p14="http://schemas.microsoft.com/office/powerpoint/2010/main" val="1779233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36989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96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3FE976D3-5B7F-4300-ABED-C91F1B2AE209}" type="datetime2">
              <a:rPr lang="en-US" smtClean="0"/>
              <a:t>Thursday, August 20,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3471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2873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2882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7140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5270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5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3575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950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825804-DCDF-43E6-8D5B-9C3FCC2B8A78}"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EC3D45-6204-4450-8EDD-9E673AD200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5589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2034" y="3810014"/>
            <a:ext cx="6390727" cy="2638426"/>
          </a:xfrm>
        </p:spPr>
        <p:txBody>
          <a:bodyPr>
            <a:normAutofit/>
          </a:bodyPr>
          <a:lstStyle>
            <a:lvl1pPr marL="0" indent="0" algn="l">
              <a:buNone/>
              <a:defRPr sz="2000">
                <a:solidFill>
                  <a:schemeClr val="tx1"/>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itle 6"/>
          <p:cNvSpPr>
            <a:spLocks noGrp="1"/>
          </p:cNvSpPr>
          <p:nvPr>
            <p:ph type="title"/>
          </p:nvPr>
        </p:nvSpPr>
        <p:spPr>
          <a:xfrm>
            <a:off x="1642024" y="2276481"/>
            <a:ext cx="6390728" cy="1295399"/>
          </a:xfrm>
        </p:spPr>
        <p:txBody>
          <a:bodyPr>
            <a:normAutofit/>
          </a:bodyPr>
          <a:lstStyle>
            <a:lvl1pPr algn="l">
              <a:defRPr sz="3600" b="1">
                <a:solidFill>
                  <a:schemeClr val="tx1">
                    <a:lumMod val="75000"/>
                    <a:lumOff val="25000"/>
                  </a:schemeClr>
                </a:solidFill>
                <a:latin typeface="Helvetica Neue"/>
                <a:cs typeface="Helvetica Neue"/>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624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EBDC1E59-17DD-41CE-97CA-624A472382D4}" type="datetime2">
              <a:rPr lang="en-US" smtClean="0"/>
              <a:t>Thursday, August 20, 15</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flipV="1">
            <a:off x="1676400" y="1219200"/>
            <a:ext cx="67818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Line 7"/>
          <p:cNvSpPr>
            <a:spLocks noChangeShapeType="1"/>
          </p:cNvSpPr>
          <p:nvPr/>
        </p:nvSpPr>
        <p:spPr bwMode="auto">
          <a:xfrm>
            <a:off x="762000" y="5638800"/>
            <a:ext cx="7696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Text Box 9"/>
          <p:cNvSpPr txBox="1">
            <a:spLocks noChangeArrowheads="1"/>
          </p:cNvSpPr>
          <p:nvPr/>
        </p:nvSpPr>
        <p:spPr bwMode="auto">
          <a:xfrm>
            <a:off x="1752600" y="336550"/>
            <a:ext cx="3048000" cy="71437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400" smtClean="0">
                <a:solidFill>
                  <a:srgbClr val="000000"/>
                </a:solidFill>
                <a:latin typeface="Arial" charset="0"/>
              </a:rPr>
              <a:t>Surgical Planning Laboratory</a:t>
            </a:r>
            <a:br>
              <a:rPr lang="en-US" sz="1400" smtClean="0">
                <a:solidFill>
                  <a:srgbClr val="000000"/>
                </a:solidFill>
                <a:latin typeface="Arial" charset="0"/>
              </a:rPr>
            </a:br>
            <a:r>
              <a:rPr lang="en-US" sz="1400" smtClean="0">
                <a:solidFill>
                  <a:srgbClr val="000000"/>
                </a:solidFill>
                <a:latin typeface="Arial" charset="0"/>
              </a:rPr>
              <a:t>Brigham and Women</a:t>
            </a:r>
            <a:r>
              <a:rPr lang="ja-JP" altLang="en-US" sz="1400" smtClean="0">
                <a:solidFill>
                  <a:srgbClr val="000000"/>
                </a:solidFill>
                <a:latin typeface="Arial" charset="0"/>
              </a:rPr>
              <a:t>’</a:t>
            </a:r>
            <a:r>
              <a:rPr lang="en-US" sz="1400" smtClean="0">
                <a:solidFill>
                  <a:srgbClr val="000000"/>
                </a:solidFill>
                <a:latin typeface="Arial" charset="0"/>
              </a:rPr>
              <a:t>s Hospital</a:t>
            </a:r>
            <a:br>
              <a:rPr lang="en-US" sz="1400" smtClean="0">
                <a:solidFill>
                  <a:srgbClr val="000000"/>
                </a:solidFill>
                <a:latin typeface="Arial" charset="0"/>
              </a:rPr>
            </a:br>
            <a:r>
              <a:rPr lang="en-US" sz="1400" smtClean="0">
                <a:solidFill>
                  <a:srgbClr val="000000"/>
                </a:solidFill>
                <a:latin typeface="Arial" charset="0"/>
              </a:rPr>
              <a:t>Boston, Massachusetts USA</a:t>
            </a:r>
            <a:endParaRPr lang="en-US" sz="1000" smtClean="0">
              <a:solidFill>
                <a:srgbClr val="000000"/>
              </a:solidFill>
              <a:latin typeface="Arial" charset="0"/>
            </a:endParaRPr>
          </a:p>
        </p:txBody>
      </p:sp>
      <p:sp>
        <p:nvSpPr>
          <p:cNvPr id="7" name="Text Box 10"/>
          <p:cNvSpPr txBox="1">
            <a:spLocks noChangeArrowheads="1"/>
          </p:cNvSpPr>
          <p:nvPr/>
        </p:nvSpPr>
        <p:spPr bwMode="auto">
          <a:xfrm>
            <a:off x="6324600" y="533400"/>
            <a:ext cx="2133600" cy="479425"/>
          </a:xfrm>
          <a:prstGeom prst="rect">
            <a:avLst/>
          </a:prstGeom>
          <a:noFill/>
          <a:ln w="9525">
            <a:noFill/>
            <a:miter lim="800000"/>
            <a:headEnd/>
            <a:tailEnd/>
          </a:ln>
          <a:effectLst/>
        </p:spPr>
        <p:txBody>
          <a:bodyPr lIns="91390" tIns="45697" rIns="91390" bIns="45697">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200" smtClean="0">
                <a:solidFill>
                  <a:srgbClr val="000000"/>
                </a:solidFill>
                <a:latin typeface="Arial" charset="0"/>
              </a:rPr>
              <a:t>a teaching affiliate of</a:t>
            </a:r>
            <a:br>
              <a:rPr lang="en-US" sz="1200" smtClean="0">
                <a:solidFill>
                  <a:srgbClr val="000000"/>
                </a:solidFill>
                <a:latin typeface="Arial" charset="0"/>
              </a:rPr>
            </a:br>
            <a:r>
              <a:rPr lang="en-US" sz="1400" smtClean="0">
                <a:solidFill>
                  <a:srgbClr val="000000"/>
                </a:solidFill>
                <a:latin typeface="Arial" charset="0"/>
              </a:rPr>
              <a:t>Harvard Medical School</a:t>
            </a:r>
            <a:endParaRPr lang="en-US" sz="1000" smtClean="0">
              <a:solidFill>
                <a:srgbClr val="000000"/>
              </a:solidFill>
              <a:latin typeface="Arial" charset="0"/>
            </a:endParaRPr>
          </a:p>
        </p:txBody>
      </p:sp>
      <p:sp>
        <p:nvSpPr>
          <p:cNvPr id="8" name="Rectangle 11"/>
          <p:cNvSpPr>
            <a:spLocks noChangeArrowheads="1"/>
          </p:cNvSpPr>
          <p:nvPr/>
        </p:nvSpPr>
        <p:spPr bwMode="auto">
          <a:xfrm>
            <a:off x="4100513" y="1995488"/>
            <a:ext cx="157003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12"/>
          <p:cNvSpPr>
            <a:spLocks noChangeArrowheads="1"/>
          </p:cNvSpPr>
          <p:nvPr/>
        </p:nvSpPr>
        <p:spPr bwMode="auto">
          <a:xfrm>
            <a:off x="4240213" y="2503488"/>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3539" name="Rectangle 3"/>
          <p:cNvSpPr>
            <a:spLocks noGrp="1" noChangeArrowheads="1"/>
          </p:cNvSpPr>
          <p:nvPr>
            <p:ph type="ctrTitle"/>
          </p:nvPr>
        </p:nvSpPr>
        <p:spPr>
          <a:xfrm>
            <a:off x="1752600" y="1600200"/>
            <a:ext cx="6400800" cy="1600200"/>
          </a:xfrm>
        </p:spPr>
        <p:txBody>
          <a:bodyPr lIns="91390" tIns="45697" rIns="91390" bIns="45697"/>
          <a:lstStyle>
            <a:lvl1pPr>
              <a:defRPr sz="3400"/>
            </a:lvl1pPr>
          </a:lstStyle>
          <a:p>
            <a:r>
              <a:rPr lang="en-US"/>
              <a:t>Click to edit Master title style</a:t>
            </a:r>
          </a:p>
        </p:txBody>
      </p:sp>
      <p:sp>
        <p:nvSpPr>
          <p:cNvPr id="193540" name="Rectangle 4"/>
          <p:cNvSpPr>
            <a:spLocks noGrp="1" noChangeArrowheads="1"/>
          </p:cNvSpPr>
          <p:nvPr>
            <p:ph type="subTitle" idx="1"/>
          </p:nvPr>
        </p:nvSpPr>
        <p:spPr>
          <a:xfrm>
            <a:off x="1752600" y="3276600"/>
            <a:ext cx="6400800" cy="2362200"/>
          </a:xfrm>
        </p:spPr>
        <p:txBody>
          <a:bodyPr lIns="91390" tIns="45697" rIns="91390" bIns="45697"/>
          <a:lstStyle>
            <a:lvl1pPr marL="0" indent="0">
              <a:buFontTx/>
              <a:buNone/>
              <a:defRPr sz="2800"/>
            </a:lvl1pPr>
          </a:lstStyle>
          <a:p>
            <a:r>
              <a:rPr lang="en-US"/>
              <a:t>Click to edit Master subtitle style</a:t>
            </a:r>
          </a:p>
        </p:txBody>
      </p:sp>
      <p:pic>
        <p:nvPicPr>
          <p:cNvPr id="2" name="Picture 1" descr="610px-Spl-circlelogo-1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95400" cy="1274164"/>
          </a:xfrm>
          <a:prstGeom prst="rect">
            <a:avLst/>
          </a:prstGeom>
        </p:spPr>
      </p:pic>
    </p:spTree>
    <p:extLst>
      <p:ext uri="{BB962C8B-B14F-4D97-AF65-F5344CB8AC3E}">
        <p14:creationId xmlns:p14="http://schemas.microsoft.com/office/powerpoint/2010/main" val="909613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9030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8990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9497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472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5165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626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8307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654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0428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8CC057FC-95B6-4D89-AFDA-ABA33EE921E5}" type="datetime2">
              <a:rPr lang="en-US" smtClean="0"/>
              <a:t>Thursday, August 20, 15</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5297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86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09613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439003414"/>
      </p:ext>
    </p:extLst>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628714307"/>
      </p:ext>
    </p:extLst>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NA-MIC-template-2004-08">
    <p:spTree>
      <p:nvGrpSpPr>
        <p:cNvPr id="1" name=""/>
        <p:cNvGrpSpPr/>
        <p:nvPr/>
      </p:nvGrpSpPr>
      <p:grpSpPr>
        <a:xfrm>
          <a:off x="0" y="0"/>
          <a:ext cx="0" cy="0"/>
          <a:chOff x="0" y="0"/>
          <a:chExt cx="0" cy="0"/>
        </a:xfrm>
      </p:grpSpPr>
      <p:sp>
        <p:nvSpPr>
          <p:cNvPr id="11" name="Shape 11"/>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3" name="Shape 13"/>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14" name="Shape 14"/>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NA-MIC-template-2004-08">
    <p:spTree>
      <p:nvGrpSpPr>
        <p:cNvPr id="1" name=""/>
        <p:cNvGrpSpPr/>
        <p:nvPr/>
      </p:nvGrpSpPr>
      <p:grpSpPr>
        <a:xfrm>
          <a:off x="0" y="0"/>
          <a:ext cx="0" cy="0"/>
          <a:chOff x="0" y="0"/>
          <a:chExt cx="0" cy="0"/>
        </a:xfrm>
      </p:grpSpPr>
      <p:sp>
        <p:nvSpPr>
          <p:cNvPr id="17" name="Shape 17"/>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19" name="Shape 19"/>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20" name="Shape 20"/>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2_NA-MIC-template-2004-08">
    <p:spTree>
      <p:nvGrpSpPr>
        <p:cNvPr id="1" name=""/>
        <p:cNvGrpSpPr/>
        <p:nvPr/>
      </p:nvGrpSpPr>
      <p:grpSpPr>
        <a:xfrm>
          <a:off x="0" y="0"/>
          <a:ext cx="0" cy="0"/>
          <a:chOff x="0" y="0"/>
          <a:chExt cx="0" cy="0"/>
        </a:xfrm>
      </p:grpSpPr>
      <p:sp>
        <p:nvSpPr>
          <p:cNvPr id="23" name="Shape 2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25" name="Shape 25"/>
          <p:cNvSpPr>
            <a:spLocks noGrp="1"/>
          </p:cNvSpPr>
          <p:nvPr>
            <p:ph type="title"/>
          </p:nvPr>
        </p:nvSpPr>
        <p:spPr>
          <a:xfrm>
            <a:off x="1219200" y="0"/>
            <a:ext cx="7239000" cy="1752600"/>
          </a:xfrm>
          <a:prstGeom prst="rect">
            <a:avLst/>
          </a:prstGeom>
        </p:spPr>
        <p:txBody>
          <a:bodyPr/>
          <a:lstStyle>
            <a:lvl1pPr>
              <a:defRPr sz="4200"/>
            </a:lvl1pPr>
          </a:lstStyle>
          <a:p>
            <a:pPr lvl="0">
              <a:defRPr sz="1800" b="0">
                <a:uFillTx/>
              </a:defRPr>
            </a:pPr>
            <a:r>
              <a:rPr sz="4200" b="1">
                <a:uFill>
                  <a:solidFill/>
                </a:uFill>
              </a:rPr>
              <a:t>Title Text</a:t>
            </a:r>
          </a:p>
        </p:txBody>
      </p:sp>
      <p:sp>
        <p:nvSpPr>
          <p:cNvPr id="26" name="Shape 26"/>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dirty="0">
                <a:uFill>
                  <a:solidFill/>
                </a:uFill>
              </a:rPr>
              <a:t>Body Level One</a:t>
            </a:r>
          </a:p>
          <a:p>
            <a:pPr lvl="1">
              <a:defRPr sz="1800">
                <a:uFillTx/>
              </a:defRPr>
            </a:pPr>
            <a:r>
              <a:rPr sz="2800" dirty="0">
                <a:uFill>
                  <a:solidFill/>
                </a:uFill>
              </a:rPr>
              <a:t>Body Level Two</a:t>
            </a:r>
          </a:p>
          <a:p>
            <a:pPr lvl="2">
              <a:defRPr sz="1800">
                <a:uFillTx/>
              </a:defRPr>
            </a:pPr>
            <a:r>
              <a:rPr sz="24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NA-MIC-template-2004-08">
    <p:spTree>
      <p:nvGrpSpPr>
        <p:cNvPr id="1" name=""/>
        <p:cNvGrpSpPr/>
        <p:nvPr/>
      </p:nvGrpSpPr>
      <p:grpSpPr>
        <a:xfrm>
          <a:off x="0" y="0"/>
          <a:ext cx="0" cy="0"/>
          <a:chOff x="0" y="0"/>
          <a:chExt cx="0" cy="0"/>
        </a:xfrm>
      </p:grpSpPr>
      <p:sp>
        <p:nvSpPr>
          <p:cNvPr id="29" name="Shape 29"/>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31" name="Shape 31"/>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32" name="Shape 32"/>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5_NA-MIC-template-2004-08">
    <p:spTree>
      <p:nvGrpSpPr>
        <p:cNvPr id="1" name=""/>
        <p:cNvGrpSpPr/>
        <p:nvPr/>
      </p:nvGrpSpPr>
      <p:grpSpPr>
        <a:xfrm>
          <a:off x="0" y="0"/>
          <a:ext cx="0" cy="0"/>
          <a:chOff x="0" y="0"/>
          <a:chExt cx="0" cy="0"/>
        </a:xfrm>
      </p:grpSpPr>
      <p:sp>
        <p:nvSpPr>
          <p:cNvPr id="43" name="Shape 4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45" name="Shape 45"/>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46" name="Shape 46"/>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6_NA-MIC-template-2004-08">
    <p:spTree>
      <p:nvGrpSpPr>
        <p:cNvPr id="1" name=""/>
        <p:cNvGrpSpPr/>
        <p:nvPr/>
      </p:nvGrpSpPr>
      <p:grpSpPr>
        <a:xfrm>
          <a:off x="0" y="0"/>
          <a:ext cx="0" cy="0"/>
          <a:chOff x="0" y="0"/>
          <a:chExt cx="0" cy="0"/>
        </a:xfrm>
      </p:grpSpPr>
      <p:sp>
        <p:nvSpPr>
          <p:cNvPr id="50" name="Shape 50"/>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52" name="Shape 52"/>
          <p:cNvSpPr>
            <a:spLocks noGrp="1"/>
          </p:cNvSpPr>
          <p:nvPr>
            <p:ph type="title"/>
          </p:nvPr>
        </p:nvSpPr>
        <p:spPr>
          <a:prstGeom prst="rect">
            <a:avLst/>
          </a:prstGeom>
        </p:spPr>
        <p:txBody>
          <a:bodyPr/>
          <a:lstStyle>
            <a:lvl1pPr>
              <a:defRPr sz="4200"/>
            </a:lvl1pPr>
          </a:lstStyle>
          <a:p>
            <a:pPr lvl="0">
              <a:defRPr sz="1800" b="0">
                <a:uFillTx/>
              </a:defRPr>
            </a:pPr>
            <a:r>
              <a:rPr sz="4200" b="1">
                <a:uFill>
                  <a:solidFill/>
                </a:uFill>
              </a:rPr>
              <a:t>Title Text</a:t>
            </a:r>
          </a:p>
        </p:txBody>
      </p:sp>
      <p:sp>
        <p:nvSpPr>
          <p:cNvPr id="53" name="Shape 53"/>
          <p:cNvSpPr>
            <a:spLocks noGrp="1"/>
          </p:cNvSpPr>
          <p:nvPr>
            <p:ph type="body" idx="1"/>
          </p:nvPr>
        </p:nvSpPr>
        <p:spPr>
          <a:xfrm>
            <a:off x="1219200" y="1676400"/>
            <a:ext cx="7239000" cy="5181600"/>
          </a:xfrm>
          <a:prstGeom prst="rect">
            <a:avLst/>
          </a:prstGeom>
        </p:spPr>
        <p:txBody>
          <a:bodyPr/>
          <a:lstStyle>
            <a:lvl1pPr>
              <a:spcBef>
                <a:spcPts val="700"/>
              </a:spcBef>
              <a:defRPr sz="3200"/>
            </a:lvl1pPr>
            <a:lvl2pPr>
              <a:spcBef>
                <a:spcPts val="600"/>
              </a:spcBef>
              <a:buChar char="–"/>
              <a:defRPr sz="2800"/>
            </a:lvl2pPr>
            <a:lvl3pPr>
              <a:spcBef>
                <a:spcPts val="500"/>
              </a:spcBef>
              <a:defRPr sz="2400"/>
            </a:lvl3pPr>
            <a:lvl4pPr>
              <a:buChar char="–"/>
            </a:lvl4pPr>
            <a:lvl5pPr>
              <a:buChar char="»"/>
            </a:lvl5pPr>
          </a:lstStyle>
          <a:p>
            <a:pPr lvl="0">
              <a:defRPr sz="1800">
                <a:uFillTx/>
              </a:defRPr>
            </a:pPr>
            <a:r>
              <a:rPr sz="3200" dirty="0">
                <a:uFill>
                  <a:solidFill/>
                </a:uFill>
              </a:rPr>
              <a:t>Body Level One</a:t>
            </a:r>
          </a:p>
          <a:p>
            <a:pPr lvl="1">
              <a:defRPr sz="1800">
                <a:uFillTx/>
              </a:defRPr>
            </a:pPr>
            <a:r>
              <a:rPr sz="2800" dirty="0">
                <a:uFill>
                  <a:solidFill/>
                </a:uFill>
              </a:rPr>
              <a:t>Body Level Two</a:t>
            </a:r>
          </a:p>
          <a:p>
            <a:pPr lvl="2">
              <a:defRPr sz="1800">
                <a:uFillTx/>
              </a:defRPr>
            </a:pPr>
            <a:r>
              <a:rPr sz="24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2.xml"/><Relationship Id="rId20" Type="http://schemas.openxmlformats.org/officeDocument/2006/relationships/slideLayout" Target="../slideLayouts/slideLayout113.xml"/><Relationship Id="rId21" Type="http://schemas.openxmlformats.org/officeDocument/2006/relationships/slideLayout" Target="../slideLayouts/slideLayout114.xml"/><Relationship Id="rId22" Type="http://schemas.openxmlformats.org/officeDocument/2006/relationships/theme" Target="../theme/theme10.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Relationship Id="rId16" Type="http://schemas.openxmlformats.org/officeDocument/2006/relationships/slideLayout" Target="../slideLayouts/slideLayout109.xml"/><Relationship Id="rId17" Type="http://schemas.openxmlformats.org/officeDocument/2006/relationships/slideLayout" Target="../slideLayouts/slideLayout110.xml"/><Relationship Id="rId18" Type="http://schemas.openxmlformats.org/officeDocument/2006/relationships/slideLayout" Target="../slideLayouts/slideLayout111.xml"/><Relationship Id="rId19" Type="http://schemas.openxmlformats.org/officeDocument/2006/relationships/slideLayout" Target="../slideLayouts/slideLayout1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2.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Relationship Id="rId15" Type="http://schemas.openxmlformats.org/officeDocument/2006/relationships/theme" Target="../theme/theme2.xml"/><Relationship Id="rId16" Type="http://schemas.openxmlformats.org/officeDocument/2006/relationships/image" Target="../media/image3.png"/><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theme" Target="../theme/theme5.xml"/><Relationship Id="rId5" Type="http://schemas.openxmlformats.org/officeDocument/2006/relationships/image" Target="../media/image7.jpeg"/><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6.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theme" Target="../theme/theme8.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slideLayout" Target="../slideLayouts/slideLayout93.xml"/><Relationship Id="rId15" Type="http://schemas.openxmlformats.org/officeDocument/2006/relationships/theme" Target="../theme/theme9.xml"/><Relationship Id="rId16" Type="http://schemas.openxmlformats.org/officeDocument/2006/relationships/image" Target="../media/image3.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p:nvPr/>
        </p:nvSpPr>
        <p:spPr>
          <a:xfrm>
            <a:off x="498475" y="6172200"/>
            <a:ext cx="8153400" cy="1588"/>
          </a:xfrm>
          <a:prstGeom prst="line">
            <a:avLst/>
          </a:prstGeom>
          <a:ln w="25400">
            <a:solidFill>
              <a:srgbClr val="0066B7"/>
            </a:solidFill>
            <a:round/>
          </a:ln>
        </p:spPr>
        <p:txBody>
          <a:bodyPr lIns="0" tIns="0" rIns="0" bIns="0" anchor="ctr"/>
          <a:lstStyle/>
          <a:p>
            <a:pPr defTabSz="457200">
              <a:defRPr sz="1200">
                <a:latin typeface="Helvetica"/>
                <a:ea typeface="Helvetica"/>
                <a:cs typeface="Helvetica"/>
                <a:sym typeface="Helvetica"/>
              </a:defRPr>
            </a:pPr>
            <a:endParaRPr sz="1200" kern="0">
              <a:solidFill>
                <a:sysClr val="windowText" lastClr="000000"/>
              </a:solidFill>
              <a:latin typeface="Helvetica"/>
              <a:ea typeface="Helvetica"/>
              <a:cs typeface="Helvetica"/>
              <a:sym typeface="Helvetica"/>
            </a:endParaRPr>
          </a:p>
        </p:txBody>
      </p:sp>
      <p:sp>
        <p:nvSpPr>
          <p:cNvPr id="6" name="Shape 6"/>
          <p:cNvSpPr>
            <a:spLocks noGrp="1"/>
          </p:cNvSpPr>
          <p:nvPr>
            <p:ph type="title"/>
          </p:nvPr>
        </p:nvSpPr>
        <p:spPr>
          <a:xfrm>
            <a:off x="1219200" y="76200"/>
            <a:ext cx="7239000"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b="0">
                <a:uFillTx/>
              </a:defRPr>
            </a:pPr>
            <a:r>
              <a:rPr sz="4400" b="1">
                <a:uFill>
                  <a:solidFill/>
                </a:uFill>
              </a:rPr>
              <a:t>Title Text</a:t>
            </a:r>
          </a:p>
        </p:txBody>
      </p:sp>
      <p:sp>
        <p:nvSpPr>
          <p:cNvPr id="7" name="Shape 7"/>
          <p:cNvSpPr>
            <a:spLocks noGrp="1"/>
          </p:cNvSpPr>
          <p:nvPr>
            <p:ph type="body" idx="1"/>
          </p:nvPr>
        </p:nvSpPr>
        <p:spPr>
          <a:xfrm>
            <a:off x="457200" y="1676400"/>
            <a:ext cx="8229600" cy="5181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a:buChar char="–"/>
            </a:lvl2pPr>
            <a:lvl4pPr>
              <a:buChar char="–"/>
            </a:lvl4pPr>
            <a:lvl5pPr>
              <a:buChar char="»"/>
            </a:lvl5pPr>
          </a:lstStyle>
          <a:p>
            <a:pPr lvl="0">
              <a:defRPr sz="1800">
                <a:uFillTx/>
              </a:defRPr>
            </a:pPr>
            <a:r>
              <a:rPr sz="2000" dirty="0">
                <a:uFill>
                  <a:solidFill/>
                </a:uFill>
              </a:rPr>
              <a:t>Body Level One</a:t>
            </a:r>
          </a:p>
          <a:p>
            <a:pPr lvl="1">
              <a:defRPr sz="1800">
                <a:uFillTx/>
              </a:defRPr>
            </a:pPr>
            <a:r>
              <a:rPr sz="2000" dirty="0">
                <a:uFill>
                  <a:solidFill/>
                </a:uFill>
              </a:rPr>
              <a:t>Body Level Two</a:t>
            </a:r>
          </a:p>
          <a:p>
            <a:pPr lvl="2">
              <a:defRPr sz="1800">
                <a:uFillTx/>
              </a:defRPr>
            </a:pPr>
            <a:r>
              <a:rPr sz="2000" dirty="0">
                <a:uFill>
                  <a:solidFill/>
                </a:uFill>
              </a:rPr>
              <a:t>Body Level Three</a:t>
            </a:r>
          </a:p>
          <a:p>
            <a:pPr lvl="3">
              <a:defRPr sz="1800">
                <a:uFillTx/>
              </a:defRPr>
            </a:pPr>
            <a:r>
              <a:rPr sz="2000" dirty="0">
                <a:uFill>
                  <a:solidFill/>
                </a:uFill>
              </a:rPr>
              <a:t>Body Level Four</a:t>
            </a:r>
          </a:p>
          <a:p>
            <a:pPr lvl="4">
              <a:defRPr sz="1800">
                <a:uFillTx/>
              </a:defRPr>
            </a:pPr>
            <a:r>
              <a:rPr sz="2000" dirty="0">
                <a:uFill>
                  <a:solidFill/>
                </a:uFill>
              </a:rPr>
              <a:t>Body Level Five</a:t>
            </a:r>
          </a:p>
        </p:txBody>
      </p:sp>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 id="2147484164" r:id="rId16"/>
    <p:sldLayoutId id="2147484165" r:id="rId17"/>
    <p:sldLayoutId id="2147484166" r:id="rId18"/>
    <p:sldLayoutId id="2147484167" r:id="rId19"/>
    <p:sldLayoutId id="2147484168" r:id="rId20"/>
    <p:sldLayoutId id="2147484169" r:id="rId21"/>
  </p:sldLayoutIdLst>
  <p:transition xmlns:p14="http://schemas.microsoft.com/office/powerpoint/2010/main" spd="med"/>
  <p:txStyles>
    <p:titleStyle>
      <a:lvl1pPr marL="40639" marR="40639">
        <a:defRPr sz="4400" b="1">
          <a:uFill>
            <a:solidFill/>
          </a:uFill>
          <a:latin typeface="+mn-lt"/>
          <a:ea typeface="+mn-ea"/>
          <a:cs typeface="+mn-cs"/>
          <a:sym typeface="Arial"/>
        </a:defRPr>
      </a:lvl1pPr>
      <a:lvl2pPr marL="40639" marR="40639" indent="228600">
        <a:defRPr sz="4400" b="1">
          <a:uFill>
            <a:solidFill/>
          </a:uFill>
          <a:latin typeface="+mn-lt"/>
          <a:ea typeface="+mn-ea"/>
          <a:cs typeface="+mn-cs"/>
          <a:sym typeface="Arial"/>
        </a:defRPr>
      </a:lvl2pPr>
      <a:lvl3pPr marL="40639" marR="40639" indent="457200">
        <a:defRPr sz="4400" b="1">
          <a:uFill>
            <a:solidFill/>
          </a:uFill>
          <a:latin typeface="+mn-lt"/>
          <a:ea typeface="+mn-ea"/>
          <a:cs typeface="+mn-cs"/>
          <a:sym typeface="Arial"/>
        </a:defRPr>
      </a:lvl3pPr>
      <a:lvl4pPr marL="40639" marR="40639" indent="685800">
        <a:defRPr sz="4400" b="1">
          <a:uFill>
            <a:solidFill/>
          </a:uFill>
          <a:latin typeface="+mn-lt"/>
          <a:ea typeface="+mn-ea"/>
          <a:cs typeface="+mn-cs"/>
          <a:sym typeface="Arial"/>
        </a:defRPr>
      </a:lvl4pPr>
      <a:lvl5pPr marL="40639" marR="40639" indent="914400">
        <a:defRPr sz="4400" b="1">
          <a:uFill>
            <a:solidFill/>
          </a:uFill>
          <a:latin typeface="+mn-lt"/>
          <a:ea typeface="+mn-ea"/>
          <a:cs typeface="+mn-cs"/>
          <a:sym typeface="Arial"/>
        </a:defRPr>
      </a:lvl5pPr>
      <a:lvl6pPr marL="40639" marR="40639" indent="1143000">
        <a:defRPr sz="4400" b="1">
          <a:uFill>
            <a:solidFill/>
          </a:uFill>
          <a:latin typeface="+mn-lt"/>
          <a:ea typeface="+mn-ea"/>
          <a:cs typeface="+mn-cs"/>
          <a:sym typeface="Arial"/>
        </a:defRPr>
      </a:lvl6pPr>
      <a:lvl7pPr marL="40639" marR="40639" indent="1371600">
        <a:defRPr sz="4400" b="1">
          <a:uFill>
            <a:solidFill/>
          </a:uFill>
          <a:latin typeface="+mn-lt"/>
          <a:ea typeface="+mn-ea"/>
          <a:cs typeface="+mn-cs"/>
          <a:sym typeface="Arial"/>
        </a:defRPr>
      </a:lvl7pPr>
      <a:lvl8pPr marL="40639" marR="40639" indent="1600200">
        <a:defRPr sz="4400" b="1">
          <a:uFill>
            <a:solidFill/>
          </a:uFill>
          <a:latin typeface="+mn-lt"/>
          <a:ea typeface="+mn-ea"/>
          <a:cs typeface="+mn-cs"/>
          <a:sym typeface="Arial"/>
        </a:defRPr>
      </a:lvl8pPr>
      <a:lvl9pPr marL="40639" marR="40639" indent="1828800">
        <a:defRPr sz="4400" b="1">
          <a:uFill>
            <a:solidFill/>
          </a:uFill>
          <a:latin typeface="+mn-lt"/>
          <a:ea typeface="+mn-ea"/>
          <a:cs typeface="+mn-cs"/>
          <a:sym typeface="Arial"/>
        </a:defRPr>
      </a:lvl9pPr>
    </p:titleStyle>
    <p:bodyStyle>
      <a:lvl1pPr marL="383540" marR="40639" indent="-342900">
        <a:spcBef>
          <a:spcPts val="400"/>
        </a:spcBef>
        <a:buSzPct val="100000"/>
        <a:buChar char="•"/>
        <a:defRPr sz="2000">
          <a:uFill>
            <a:solidFill/>
          </a:uFill>
          <a:latin typeface="+mn-lt"/>
          <a:ea typeface="+mn-ea"/>
          <a:cs typeface="+mn-cs"/>
          <a:sym typeface="Arial"/>
        </a:defRPr>
      </a:lvl1pPr>
      <a:lvl2pPr marL="783590" marR="40639" indent="-285750">
        <a:spcBef>
          <a:spcPts val="400"/>
        </a:spcBef>
        <a:buSzPct val="100000"/>
        <a:buChar char="•"/>
        <a:defRPr sz="2000">
          <a:uFill>
            <a:solidFill/>
          </a:uFill>
          <a:latin typeface="+mn-lt"/>
          <a:ea typeface="+mn-ea"/>
          <a:cs typeface="+mn-cs"/>
          <a:sym typeface="Arial"/>
        </a:defRPr>
      </a:lvl2pPr>
      <a:lvl3pPr marL="1183639" marR="40639" indent="-228600">
        <a:spcBef>
          <a:spcPts val="400"/>
        </a:spcBef>
        <a:buSzPct val="100000"/>
        <a:buChar char="•"/>
        <a:defRPr sz="2000">
          <a:uFill>
            <a:solidFill/>
          </a:uFill>
          <a:latin typeface="+mn-lt"/>
          <a:ea typeface="+mn-ea"/>
          <a:cs typeface="+mn-cs"/>
          <a:sym typeface="Arial"/>
        </a:defRPr>
      </a:lvl3pPr>
      <a:lvl4pPr marL="1640839" marR="40639" indent="-228600">
        <a:spcBef>
          <a:spcPts val="400"/>
        </a:spcBef>
        <a:buSzPct val="100000"/>
        <a:buChar char="•"/>
        <a:defRPr sz="2000">
          <a:uFill>
            <a:solidFill/>
          </a:uFill>
          <a:latin typeface="+mn-lt"/>
          <a:ea typeface="+mn-ea"/>
          <a:cs typeface="+mn-cs"/>
          <a:sym typeface="Arial"/>
        </a:defRPr>
      </a:lvl4pPr>
      <a:lvl5pPr marL="2098039" marR="40639" indent="-228600">
        <a:spcBef>
          <a:spcPts val="400"/>
        </a:spcBef>
        <a:buSzPct val="100000"/>
        <a:buChar char="•"/>
        <a:defRPr sz="2000">
          <a:uFill>
            <a:solidFill/>
          </a:uFill>
          <a:latin typeface="+mn-lt"/>
          <a:ea typeface="+mn-ea"/>
          <a:cs typeface="+mn-cs"/>
          <a:sym typeface="Arial"/>
        </a:defRPr>
      </a:lvl5pPr>
      <a:lvl6pPr marL="2098039" marR="40639" indent="-228600">
        <a:spcBef>
          <a:spcPts val="400"/>
        </a:spcBef>
        <a:buSzPct val="100000"/>
        <a:buChar char="•"/>
        <a:defRPr sz="2000">
          <a:uFill>
            <a:solidFill/>
          </a:uFill>
          <a:latin typeface="+mn-lt"/>
          <a:ea typeface="+mn-ea"/>
          <a:cs typeface="+mn-cs"/>
          <a:sym typeface="Arial"/>
        </a:defRPr>
      </a:lvl6pPr>
      <a:lvl7pPr marL="2098039" marR="40639" indent="-228600">
        <a:spcBef>
          <a:spcPts val="400"/>
        </a:spcBef>
        <a:buSzPct val="100000"/>
        <a:buChar char="•"/>
        <a:defRPr sz="2000">
          <a:uFill>
            <a:solidFill/>
          </a:uFill>
          <a:latin typeface="+mn-lt"/>
          <a:ea typeface="+mn-ea"/>
          <a:cs typeface="+mn-cs"/>
          <a:sym typeface="Arial"/>
        </a:defRPr>
      </a:lvl7pPr>
      <a:lvl8pPr marL="2098039" marR="40639" indent="-228600">
        <a:spcBef>
          <a:spcPts val="400"/>
        </a:spcBef>
        <a:buSzPct val="100000"/>
        <a:buChar char="•"/>
        <a:defRPr sz="2000">
          <a:uFill>
            <a:solidFill/>
          </a:uFill>
          <a:latin typeface="+mn-lt"/>
          <a:ea typeface="+mn-ea"/>
          <a:cs typeface="+mn-cs"/>
          <a:sym typeface="Arial"/>
        </a:defRPr>
      </a:lvl8pPr>
      <a:lvl9pPr marL="2098039" marR="40639" indent="-228600">
        <a:spcBef>
          <a:spcPts val="400"/>
        </a:spcBef>
        <a:buSzPct val="100000"/>
        <a:buChar char="•"/>
        <a:defRPr sz="2000">
          <a:uFill>
            <a:solidFill/>
          </a:uFill>
          <a:latin typeface="+mn-lt"/>
          <a:ea typeface="+mn-ea"/>
          <a:cs typeface="+mn-cs"/>
          <a:sym typeface="Arial"/>
        </a:defRPr>
      </a:lvl9pPr>
    </p:bodyStyle>
    <p:otherStyle>
      <a:lvl1pPr algn="ctr" defTabSz="584200">
        <a:defRPr sz="1200">
          <a:solidFill>
            <a:schemeClr val="tx1"/>
          </a:solidFill>
          <a:uFill>
            <a:solidFill>
              <a:srgbClr val="CBCBCB"/>
            </a:solidFill>
          </a:uFill>
          <a:latin typeface="+mn-lt"/>
          <a:ea typeface="+mn-ea"/>
          <a:cs typeface="+mn-cs"/>
          <a:sym typeface="Arial"/>
        </a:defRPr>
      </a:lvl1pPr>
      <a:lvl2pPr indent="228600" algn="ctr" defTabSz="584200">
        <a:defRPr sz="1200">
          <a:solidFill>
            <a:schemeClr val="tx1"/>
          </a:solidFill>
          <a:uFill>
            <a:solidFill>
              <a:srgbClr val="CBCBCB"/>
            </a:solidFill>
          </a:uFill>
          <a:latin typeface="+mn-lt"/>
          <a:ea typeface="+mn-ea"/>
          <a:cs typeface="+mn-cs"/>
          <a:sym typeface="Arial"/>
        </a:defRPr>
      </a:lvl2pPr>
      <a:lvl3pPr indent="457200" algn="ctr" defTabSz="584200">
        <a:defRPr sz="1200">
          <a:solidFill>
            <a:schemeClr val="tx1"/>
          </a:solidFill>
          <a:uFill>
            <a:solidFill>
              <a:srgbClr val="CBCBCB"/>
            </a:solidFill>
          </a:uFill>
          <a:latin typeface="+mn-lt"/>
          <a:ea typeface="+mn-ea"/>
          <a:cs typeface="+mn-cs"/>
          <a:sym typeface="Arial"/>
        </a:defRPr>
      </a:lvl3pPr>
      <a:lvl4pPr indent="685800" algn="ctr" defTabSz="584200">
        <a:defRPr sz="1200">
          <a:solidFill>
            <a:schemeClr val="tx1"/>
          </a:solidFill>
          <a:uFill>
            <a:solidFill>
              <a:srgbClr val="CBCBCB"/>
            </a:solidFill>
          </a:uFill>
          <a:latin typeface="+mn-lt"/>
          <a:ea typeface="+mn-ea"/>
          <a:cs typeface="+mn-cs"/>
          <a:sym typeface="Arial"/>
        </a:defRPr>
      </a:lvl4pPr>
      <a:lvl5pPr indent="914400" algn="ctr" defTabSz="584200">
        <a:defRPr sz="1200">
          <a:solidFill>
            <a:schemeClr val="tx1"/>
          </a:solidFill>
          <a:uFill>
            <a:solidFill>
              <a:srgbClr val="CBCBCB"/>
            </a:solidFill>
          </a:uFill>
          <a:latin typeface="+mn-lt"/>
          <a:ea typeface="+mn-ea"/>
          <a:cs typeface="+mn-cs"/>
          <a:sym typeface="Arial"/>
        </a:defRPr>
      </a:lvl5pPr>
      <a:lvl6pPr indent="1143000" algn="ctr" defTabSz="584200">
        <a:defRPr sz="1200">
          <a:solidFill>
            <a:schemeClr val="tx1"/>
          </a:solidFill>
          <a:uFill>
            <a:solidFill>
              <a:srgbClr val="CBCBCB"/>
            </a:solidFill>
          </a:uFill>
          <a:latin typeface="+mn-lt"/>
          <a:ea typeface="+mn-ea"/>
          <a:cs typeface="+mn-cs"/>
          <a:sym typeface="Arial"/>
        </a:defRPr>
      </a:lvl6pPr>
      <a:lvl7pPr indent="1371600" algn="ctr" defTabSz="584200">
        <a:defRPr sz="1200">
          <a:solidFill>
            <a:schemeClr val="tx1"/>
          </a:solidFill>
          <a:uFill>
            <a:solidFill>
              <a:srgbClr val="CBCBCB"/>
            </a:solidFill>
          </a:uFill>
          <a:latin typeface="+mn-lt"/>
          <a:ea typeface="+mn-ea"/>
          <a:cs typeface="+mn-cs"/>
          <a:sym typeface="Arial"/>
        </a:defRPr>
      </a:lvl7pPr>
      <a:lvl8pPr indent="1600200" algn="ctr" defTabSz="584200">
        <a:defRPr sz="1200">
          <a:solidFill>
            <a:schemeClr val="tx1"/>
          </a:solidFill>
          <a:uFill>
            <a:solidFill>
              <a:srgbClr val="CBCBCB"/>
            </a:solidFill>
          </a:uFill>
          <a:latin typeface="+mn-lt"/>
          <a:ea typeface="+mn-ea"/>
          <a:cs typeface="+mn-cs"/>
          <a:sym typeface="Arial"/>
        </a:defRPr>
      </a:lvl8pPr>
      <a:lvl9pPr indent="1828800" algn="ctr" defTabSz="584200">
        <a:defRPr sz="1200">
          <a:solidFill>
            <a:schemeClr val="tx1"/>
          </a:solidFill>
          <a:uFill>
            <a:solidFill>
              <a:srgbClr val="CBCBCB"/>
            </a:solidFill>
          </a:uFill>
          <a:latin typeface="+mn-lt"/>
          <a:ea typeface="+mn-ea"/>
          <a:cs typeface="+mn-cs"/>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34217AB-191A-7A49-9675-5EBE02AA82FD}" type="datetimeFigureOut">
              <a:rPr lang="en-US" smtClean="0">
                <a:solidFill>
                  <a:prstClr val="black">
                    <a:tint val="75000"/>
                  </a:prstClr>
                </a:solidFill>
                <a:latin typeface="Calibri"/>
              </a:rPr>
              <a:pPr defTabSz="457200"/>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43B1D11-2286-4246-A3E1-E9945B4D39D1}"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66685846"/>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2A1FF-EE90-463C-81DB-ECA3C0CA0D62}"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5850-A75A-4B35-BFA3-2E291E504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552144"/>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4475"/>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©2015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0375" y="762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TextBox 1"/>
          <p:cNvSpPr txBox="1">
            <a:spLocks noChangeArrowheads="1"/>
          </p:cNvSpPr>
          <p:nvPr userDrawn="1"/>
        </p:nvSpPr>
        <p:spPr bwMode="auto">
          <a:xfrm>
            <a:off x="990600" y="6343650"/>
            <a:ext cx="71014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200" dirty="0" smtClean="0">
                <a:solidFill>
                  <a:srgbClr val="808080"/>
                </a:solidFill>
              </a:rPr>
              <a:t>Laboratory for Percutaneous Surgery (The Perk Lab) – Copyright © Queen’s University, April 16, 2015</a:t>
            </a:r>
          </a:p>
        </p:txBody>
      </p:sp>
      <p:pic>
        <p:nvPicPr>
          <p:cNvPr id="1029" name="Picture 1" descr="C:\lasso\PerkFacilities\PerkWeb\images\logo-Queens.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001000" y="6248400"/>
            <a:ext cx="6889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descr="C:\lasso\My Dropbox\PerkWeb\PerkLogo2010-base-white-round-45dpi.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b="1" kern="1200">
          <a:solidFill>
            <a:srgbClr val="8000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EF8B75B-47E6-6947-A318-F8EE812B2D6B}" type="datetimeFigureOut">
              <a:rPr lang="en-US" smtClean="0">
                <a:solidFill>
                  <a:prstClr val="black">
                    <a:tint val="75000"/>
                  </a:prstClr>
                </a:solidFill>
                <a:latin typeface="Calibri"/>
              </a:rPr>
              <a:pPr defTabSz="457200"/>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1AAB48-601F-C54C-9BD3-4A4D7A821353}"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81943577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117" r:id="rId12"/>
    <p:sldLayoutId id="214748411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18" descr="blue bar"/>
          <p:cNvPicPr>
            <a:picLocks noChangeAspect="1" noChangeArrowheads="1"/>
          </p:cNvPicPr>
          <p:nvPr/>
        </p:nvPicPr>
        <p:blipFill>
          <a:blip r:embed="rId5"/>
          <a:srcRect/>
          <a:stretch>
            <a:fillRect/>
          </a:stretch>
        </p:blipFill>
        <p:spPr bwMode="auto">
          <a:xfrm>
            <a:off x="5" y="0"/>
            <a:ext cx="8982075" cy="1295400"/>
          </a:xfrm>
          <a:prstGeom prst="rect">
            <a:avLst/>
          </a:prstGeom>
          <a:noFill/>
          <a:ln w="9525">
            <a:noFill/>
            <a:miter lim="800000"/>
            <a:headEnd/>
            <a:tailEnd/>
          </a:ln>
        </p:spPr>
      </p:pic>
      <p:sp>
        <p:nvSpPr>
          <p:cNvPr id="1027" name="Rectangle 4"/>
          <p:cNvSpPr>
            <a:spLocks noGrp="1" noChangeArrowheads="1"/>
          </p:cNvSpPr>
          <p:nvPr>
            <p:ph type="title"/>
          </p:nvPr>
        </p:nvSpPr>
        <p:spPr bwMode="auto">
          <a:xfrm>
            <a:off x="611188" y="215901"/>
            <a:ext cx="8024812" cy="9223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l-NL"/>
              <a:t>Click to edit Master title style</a:t>
            </a:r>
          </a:p>
        </p:txBody>
      </p:sp>
      <p:sp>
        <p:nvSpPr>
          <p:cNvPr id="1033" name="Rectangle 14"/>
          <p:cNvSpPr>
            <a:spLocks noGrp="1" noChangeArrowheads="1"/>
          </p:cNvSpPr>
          <p:nvPr>
            <p:ph type="body" idx="1"/>
          </p:nvPr>
        </p:nvSpPr>
        <p:spPr bwMode="auto">
          <a:xfrm>
            <a:off x="611188" y="1600204"/>
            <a:ext cx="7994650" cy="39592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5pPr>
      <a:lvl6pPr marL="457059" algn="l" rtl="0" fontAlgn="base">
        <a:spcBef>
          <a:spcPct val="0"/>
        </a:spcBef>
        <a:spcAft>
          <a:spcPct val="0"/>
        </a:spcAft>
        <a:defRPr sz="3200" b="1">
          <a:solidFill>
            <a:schemeClr val="tx2"/>
          </a:solidFill>
          <a:latin typeface="Arial" pitchFamily="34" charset="0"/>
        </a:defRPr>
      </a:lvl6pPr>
      <a:lvl7pPr marL="914118" algn="l" rtl="0" fontAlgn="base">
        <a:spcBef>
          <a:spcPct val="0"/>
        </a:spcBef>
        <a:spcAft>
          <a:spcPct val="0"/>
        </a:spcAft>
        <a:defRPr sz="3200" b="1">
          <a:solidFill>
            <a:schemeClr val="tx2"/>
          </a:solidFill>
          <a:latin typeface="Arial" pitchFamily="34" charset="0"/>
        </a:defRPr>
      </a:lvl7pPr>
      <a:lvl8pPr marL="1371177" algn="l" rtl="0" fontAlgn="base">
        <a:spcBef>
          <a:spcPct val="0"/>
        </a:spcBef>
        <a:spcAft>
          <a:spcPct val="0"/>
        </a:spcAft>
        <a:defRPr sz="3200" b="1">
          <a:solidFill>
            <a:schemeClr val="tx2"/>
          </a:solidFill>
          <a:latin typeface="Arial" pitchFamily="34" charset="0"/>
        </a:defRPr>
      </a:lvl8pPr>
      <a:lvl9pPr marL="1828236" algn="l" rtl="0" fontAlgn="base">
        <a:spcBef>
          <a:spcPct val="0"/>
        </a:spcBef>
        <a:spcAft>
          <a:spcPct val="0"/>
        </a:spcAft>
        <a:defRPr sz="3200" b="1">
          <a:solidFill>
            <a:schemeClr val="tx2"/>
          </a:solidFill>
          <a:latin typeface="Arial" pitchFamily="34" charset="0"/>
        </a:defRPr>
      </a:lvl9pPr>
    </p:titleStyle>
    <p:bodyStyle>
      <a:lvl1pPr marL="268206" indent="-268206" algn="l" rtl="0" eaLnBrk="0" fontAlgn="base" hangingPunct="0">
        <a:spcBef>
          <a:spcPct val="20000"/>
        </a:spcBef>
        <a:spcAft>
          <a:spcPct val="0"/>
        </a:spcAft>
        <a:buClr>
          <a:schemeClr val="accent1"/>
        </a:buClr>
        <a:buChar char="•"/>
        <a:defRPr sz="2400" b="1">
          <a:solidFill>
            <a:schemeClr val="tx1"/>
          </a:solidFill>
          <a:latin typeface="+mn-lt"/>
          <a:ea typeface="ＭＳ Ｐゴシック" charset="-128"/>
          <a:cs typeface="ＭＳ Ｐゴシック" charset="-128"/>
        </a:defRPr>
      </a:lvl1pPr>
      <a:lvl2pPr marL="536410" indent="-266619" algn="l" rtl="0" eaLnBrk="0" fontAlgn="base" hangingPunct="0">
        <a:spcBef>
          <a:spcPct val="20000"/>
        </a:spcBef>
        <a:spcAft>
          <a:spcPct val="0"/>
        </a:spcAft>
        <a:buClr>
          <a:schemeClr val="tx1"/>
        </a:buClr>
        <a:buChar char="•"/>
        <a:defRPr sz="2200" b="1">
          <a:solidFill>
            <a:schemeClr val="tx1"/>
          </a:solidFill>
          <a:latin typeface="+mn-lt"/>
          <a:ea typeface="ＭＳ Ｐゴシック" charset="-128"/>
        </a:defRPr>
      </a:lvl2pPr>
      <a:lvl3pPr marL="809376" indent="-265032"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90277" indent="-279315"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8959" indent="-257096"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019"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6pPr>
      <a:lvl7pPr marL="2263078"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7pPr>
      <a:lvl8pPr marL="2720138"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8pPr>
      <a:lvl9pPr marL="3177197" indent="-257096" algn="l" rtl="0" fontAlgn="base">
        <a:spcBef>
          <a:spcPct val="20000"/>
        </a:spcBef>
        <a:spcAft>
          <a:spcPct val="0"/>
        </a:spcAft>
        <a:buClr>
          <a:schemeClr val="tx1"/>
        </a:buClr>
        <a:buFont typeface="Arial" pitchFamily="34" charset="0"/>
        <a:buChar char="−"/>
        <a:defRPr sz="2200" b="1">
          <a:solidFill>
            <a:schemeClr val="tx1"/>
          </a:solidFill>
          <a:latin typeface="+mn-lt"/>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77" algn="l" defTabSz="914118" rtl="0" eaLnBrk="1" latinLnBrk="0" hangingPunct="1">
        <a:defRPr sz="1800" kern="1200">
          <a:solidFill>
            <a:schemeClr val="tx1"/>
          </a:solidFill>
          <a:latin typeface="+mn-lt"/>
          <a:ea typeface="+mn-ea"/>
          <a:cs typeface="+mn-cs"/>
        </a:defRPr>
      </a:lvl4pPr>
      <a:lvl5pPr marL="1828236" algn="l" defTabSz="914118" rtl="0" eaLnBrk="1" latinLnBrk="0" hangingPunct="1">
        <a:defRPr sz="1800" kern="1200">
          <a:solidFill>
            <a:schemeClr val="tx1"/>
          </a:solidFill>
          <a:latin typeface="+mn-lt"/>
          <a:ea typeface="+mn-ea"/>
          <a:cs typeface="+mn-cs"/>
        </a:defRPr>
      </a:lvl5pPr>
      <a:lvl6pPr marL="2285296" algn="l" defTabSz="914118" rtl="0" eaLnBrk="1" latinLnBrk="0" hangingPunct="1">
        <a:defRPr sz="1800" kern="1200">
          <a:solidFill>
            <a:schemeClr val="tx1"/>
          </a:solidFill>
          <a:latin typeface="+mn-lt"/>
          <a:ea typeface="+mn-ea"/>
          <a:cs typeface="+mn-cs"/>
        </a:defRPr>
      </a:lvl6pPr>
      <a:lvl7pPr marL="2742355" algn="l" defTabSz="914118" rtl="0" eaLnBrk="1" latinLnBrk="0" hangingPunct="1">
        <a:defRPr sz="1800" kern="1200">
          <a:solidFill>
            <a:schemeClr val="tx1"/>
          </a:solidFill>
          <a:latin typeface="+mn-lt"/>
          <a:ea typeface="+mn-ea"/>
          <a:cs typeface="+mn-cs"/>
        </a:defRPr>
      </a:lvl7pPr>
      <a:lvl8pPr marL="3199415" algn="l" defTabSz="914118" rtl="0" eaLnBrk="1" latinLnBrk="0" hangingPunct="1">
        <a:defRPr sz="1800" kern="1200">
          <a:solidFill>
            <a:schemeClr val="tx1"/>
          </a:solidFill>
          <a:latin typeface="+mn-lt"/>
          <a:ea typeface="+mn-ea"/>
          <a:cs typeface="+mn-cs"/>
        </a:defRPr>
      </a:lvl8pPr>
      <a:lvl9pPr marL="3656474" algn="l" defTabSz="9141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104" y="274641"/>
            <a:ext cx="7938820" cy="104933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16228" y="1600205"/>
            <a:ext cx="7634022" cy="44578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3681" y="6038980"/>
            <a:ext cx="576155" cy="730691"/>
          </a:xfrm>
          <a:prstGeom prst="rect">
            <a:avLst/>
          </a:prstGeom>
        </p:spPr>
      </p:pic>
      <p:cxnSp>
        <p:nvCxnSpPr>
          <p:cNvPr id="8" name="Straight Connector 7"/>
          <p:cNvCxnSpPr/>
          <p:nvPr userDrawn="1"/>
        </p:nvCxnSpPr>
        <p:spPr>
          <a:xfrm>
            <a:off x="747990" y="6160552"/>
            <a:ext cx="7938821"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47990" y="6325529"/>
            <a:ext cx="3013929" cy="264107"/>
          </a:xfrm>
          <a:prstGeom prst="rect">
            <a:avLst/>
          </a:prstGeom>
        </p:spPr>
      </p:pic>
      <p:pic>
        <p:nvPicPr>
          <p:cNvPr id="11" name="Picture 10"/>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166784" y="6333961"/>
            <a:ext cx="1476340" cy="239407"/>
          </a:xfrm>
          <a:prstGeom prst="rect">
            <a:avLst/>
          </a:prstGeom>
        </p:spPr>
      </p:pic>
      <p:sp>
        <p:nvSpPr>
          <p:cNvPr id="7" name="Rectangle 6"/>
          <p:cNvSpPr/>
          <p:nvPr userDrawn="1"/>
        </p:nvSpPr>
        <p:spPr>
          <a:xfrm>
            <a:off x="8504176" y="6436375"/>
            <a:ext cx="639835" cy="369332"/>
          </a:xfrm>
          <a:prstGeom prst="rect">
            <a:avLst/>
          </a:prstGeom>
        </p:spPr>
        <p:txBody>
          <a:bodyPr wrap="square">
            <a:spAutoFit/>
          </a:bodyPr>
          <a:lstStyle/>
          <a:p>
            <a:pPr algn="r" defTabSz="457200"/>
            <a:fld id="{63BE66DF-22B2-9C44-A6DA-D8D305CD26A5}" type="slidenum">
              <a:rPr lang="en-US" b="1" i="1" smtClean="0">
                <a:solidFill>
                  <a:prstClr val="white">
                    <a:lumMod val="85000"/>
                  </a:prstClr>
                </a:solidFill>
                <a:latin typeface="Arial"/>
                <a:ea typeface="Arial" charset="0"/>
                <a:cs typeface="Arial" charset="0"/>
              </a:rPr>
              <a:pPr algn="r" defTabSz="457200"/>
              <a:t>‹#›</a:t>
            </a:fld>
            <a:endParaRPr lang="en-US" dirty="0">
              <a:solidFill>
                <a:prstClr val="black"/>
              </a:solidFill>
              <a:latin typeface="Arial"/>
              <a:ea typeface="Arial" charset="0"/>
              <a:cs typeface="Arial" charset="0"/>
            </a:endParaRPr>
          </a:p>
        </p:txBody>
      </p:sp>
    </p:spTree>
    <p:extLst>
      <p:ext uri="{BB962C8B-B14F-4D97-AF65-F5344CB8AC3E}">
        <p14:creationId xmlns:p14="http://schemas.microsoft.com/office/powerpoint/2010/main" val="265843364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457200" rtl="0" eaLnBrk="1" latinLnBrk="0" hangingPunct="1">
        <a:spcBef>
          <a:spcPct val="0"/>
        </a:spcBef>
        <a:buNone/>
        <a:defRPr sz="3200" b="1" i="0" strike="noStrike" kern="1200">
          <a:solidFill>
            <a:schemeClr val="tx1">
              <a:lumMod val="75000"/>
              <a:lumOff val="25000"/>
            </a:schemeClr>
          </a:solidFill>
          <a:latin typeface="Helvetica Neue"/>
          <a:ea typeface="+mj-ea"/>
          <a:cs typeface="+mj-cs"/>
        </a:defRPr>
      </a:lvl1pPr>
    </p:titleStyle>
    <p:bodyStyle>
      <a:lvl1pPr marL="274320" marR="0" indent="-182880" algn="l" defTabSz="457200" rtl="0" eaLnBrk="1" fontAlgn="auto" latinLnBrk="0" hangingPunct="1">
        <a:lnSpc>
          <a:spcPct val="100000"/>
        </a:lnSpc>
        <a:spcBef>
          <a:spcPts val="0"/>
        </a:spcBef>
        <a:spcAft>
          <a:spcPts val="700"/>
        </a:spcAft>
        <a:buClrTx/>
        <a:buSzTx/>
        <a:buFont typeface="Arial"/>
        <a:buChar char="•"/>
        <a:tabLst/>
        <a:defRPr sz="2400" kern="1200">
          <a:solidFill>
            <a:schemeClr val="tx1"/>
          </a:solidFill>
          <a:latin typeface="Helvetica Neue"/>
          <a:ea typeface="+mn-ea"/>
          <a:cs typeface="+mn-cs"/>
        </a:defRPr>
      </a:lvl1pPr>
      <a:lvl2pPr marL="594360" marR="0" indent="-228600" algn="l" defTabSz="457200" rtl="0" eaLnBrk="1" fontAlgn="auto" latinLnBrk="0" hangingPunct="1">
        <a:lnSpc>
          <a:spcPct val="100000"/>
        </a:lnSpc>
        <a:spcBef>
          <a:spcPts val="0"/>
        </a:spcBef>
        <a:spcAft>
          <a:spcPts val="400"/>
        </a:spcAft>
        <a:buClrTx/>
        <a:buSzPct val="75000"/>
        <a:buFont typeface="Courier New"/>
        <a:buChar char="o"/>
        <a:tabLst/>
        <a:defRPr sz="2400" kern="1200">
          <a:solidFill>
            <a:schemeClr val="tx1"/>
          </a:solidFill>
          <a:latin typeface="Helvetica Neue"/>
          <a:ea typeface="+mn-ea"/>
          <a:cs typeface="+mn-cs"/>
        </a:defRPr>
      </a:lvl2pPr>
      <a:lvl3pPr marL="822960" marR="0" indent="-182880" algn="l" defTabSz="457200" rtl="0" eaLnBrk="1" fontAlgn="auto" latinLnBrk="0" hangingPunct="1">
        <a:lnSpc>
          <a:spcPct val="100000"/>
        </a:lnSpc>
        <a:spcBef>
          <a:spcPct val="20000"/>
        </a:spcBef>
        <a:spcAft>
          <a:spcPts val="0"/>
        </a:spcAft>
        <a:buClrTx/>
        <a:buSzPct val="75000"/>
        <a:buFont typeface="Wingdings" charset="2"/>
        <a:buChar char="§"/>
        <a:tabLst/>
        <a:defRPr sz="2000" kern="1200">
          <a:solidFill>
            <a:schemeClr val="tx1"/>
          </a:solidFill>
          <a:latin typeface="Helvetica Neue"/>
          <a:ea typeface="+mn-ea"/>
          <a:cs typeface="+mn-cs"/>
        </a:defRPr>
      </a:lvl3pPr>
      <a:lvl4pPr marL="1005840" marR="0" indent="-182880" algn="l" defTabSz="457200" rtl="0" eaLnBrk="1" fontAlgn="auto" latinLnBrk="0" hangingPunct="1">
        <a:lnSpc>
          <a:spcPct val="100000"/>
        </a:lnSpc>
        <a:spcBef>
          <a:spcPts val="300"/>
        </a:spcBef>
        <a:spcAft>
          <a:spcPts val="0"/>
        </a:spcAft>
        <a:buClrTx/>
        <a:buSzPct val="50000"/>
        <a:buFont typeface="Wingdings" charset="2"/>
        <a:buChar char="Ø"/>
        <a:tabLst/>
        <a:defRPr sz="2000" kern="1200">
          <a:solidFill>
            <a:schemeClr val="tx1"/>
          </a:solidFill>
          <a:latin typeface="Helvetica Neue"/>
          <a:ea typeface="+mn-ea"/>
          <a:cs typeface="+mn-cs"/>
        </a:defRPr>
      </a:lvl4pPr>
      <a:lvl5pPr marL="1188720" marR="0" indent="-137160" algn="l" defTabSz="457200" rtl="0" eaLnBrk="1" fontAlgn="auto" latinLnBrk="0" hangingPunct="1">
        <a:lnSpc>
          <a:spcPct val="100000"/>
        </a:lnSpc>
        <a:spcBef>
          <a:spcPct val="20000"/>
        </a:spcBef>
        <a:spcAft>
          <a:spcPts val="0"/>
        </a:spcAft>
        <a:buClrTx/>
        <a:buSzPct val="60000"/>
        <a:buFont typeface="Courier New"/>
        <a:buChar char="o"/>
        <a:tabLst/>
        <a:defRPr sz="1800" kern="1200">
          <a:solidFill>
            <a:schemeClr val="tx1"/>
          </a:solidFill>
          <a:latin typeface="Helvetica Neu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1143000" y="6356350"/>
            <a:ext cx="6019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dirty="0" smtClean="0">
                <a:solidFill>
                  <a:prstClr val="black">
                    <a:tint val="75000"/>
                  </a:prstClr>
                </a:solidFill>
                <a:latin typeface="Calibri"/>
              </a:rPr>
              <a:t>Laboratory for Percutaneous Surgery (The Perk Lab) – Copyright © Queen’s University, 2015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39000" y="6356350"/>
            <a:ext cx="533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r>
              <a:rPr lang="en-US">
                <a:solidFill>
                  <a:prstClr val="black">
                    <a:tint val="75000"/>
                  </a:prstClr>
                </a:solidFill>
                <a:latin typeface="Calibri"/>
              </a:rPr>
              <a:t>- </a:t>
            </a:r>
            <a:fld id="{475D6290-06D0-4868-A6EB-0AF4BB68ED62}" type="slidenum">
              <a:rPr lang="en-US">
                <a:solidFill>
                  <a:prstClr val="black">
                    <a:tint val="75000"/>
                  </a:prstClr>
                </a:solidFill>
                <a:latin typeface="Calibri"/>
              </a:rPr>
              <a:pPr>
                <a:defRPr/>
              </a:pPr>
              <a:t>‹#›</a:t>
            </a:fld>
            <a:r>
              <a:rPr lang="en-US">
                <a:solidFill>
                  <a:prstClr val="black">
                    <a:tint val="75000"/>
                  </a:prstClr>
                </a:solidFill>
                <a:latin typeface="Calibri"/>
              </a:rPr>
              <a:t> -</a:t>
            </a:r>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206" r:id="rId5"/>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25804-DCDF-43E6-8D5B-9C3FCC2B8A78}" type="datetimeFigureOut">
              <a:rPr lang="en-US" smtClean="0">
                <a:solidFill>
                  <a:prstClr val="black">
                    <a:tint val="75000"/>
                  </a:prstClr>
                </a:solidFill>
                <a:latin typeface="Calibri"/>
                <a:ea typeface="ＭＳ Ｐゴシック" charset="0"/>
              </a:rPr>
              <a:pPr/>
              <a:t>8/20/15</a:t>
            </a:fld>
            <a:endParaRPr lang="en-US">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C3D45-6204-4450-8EDD-9E673AD200A2}" type="slidenum">
              <a:rPr lang="en-US" smtClean="0">
                <a:solidFill>
                  <a:prstClr val="black">
                    <a:tint val="75000"/>
                  </a:prstClr>
                </a:solidFill>
                <a:latin typeface="Calibri"/>
                <a:ea typeface="ＭＳ Ｐゴシック" charset="0"/>
              </a:rPr>
              <a:pPr/>
              <a:t>‹#›</a:t>
            </a:fld>
            <a:endParaRPr lang="en-US">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971731397"/>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30480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295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5"/>
          <p:cNvSpPr>
            <a:spLocks noChangeShapeType="1"/>
          </p:cNvSpPr>
          <p:nvPr/>
        </p:nvSpPr>
        <p:spPr bwMode="auto">
          <a:xfrm>
            <a:off x="1219200" y="914400"/>
            <a:ext cx="7315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29" name="Line 6"/>
          <p:cNvSpPr>
            <a:spLocks noChangeShapeType="1"/>
          </p:cNvSpPr>
          <p:nvPr/>
        </p:nvSpPr>
        <p:spPr bwMode="auto">
          <a:xfrm>
            <a:off x="533400" y="6248400"/>
            <a:ext cx="8077200" cy="0"/>
          </a:xfrm>
          <a:prstGeom prst="line">
            <a:avLst/>
          </a:prstGeom>
          <a:noFill/>
          <a:ln w="28575">
            <a:solidFill>
              <a:srgbClr val="24A66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92519" name="Text Box 7"/>
          <p:cNvSpPr txBox="1">
            <a:spLocks noChangeArrowheads="1"/>
          </p:cNvSpPr>
          <p:nvPr/>
        </p:nvSpPr>
        <p:spPr bwMode="auto">
          <a:xfrm>
            <a:off x="1219200" y="6308725"/>
            <a:ext cx="3429000" cy="244475"/>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fontAlgn="base" hangingPunct="0">
              <a:spcBef>
                <a:spcPct val="50000"/>
              </a:spcBef>
              <a:spcAft>
                <a:spcPct val="0"/>
              </a:spcAft>
              <a:defRPr/>
            </a:pPr>
            <a:r>
              <a:rPr lang="en-US" sz="1000" i="1" dirty="0" smtClean="0">
                <a:solidFill>
                  <a:srgbClr val="000000"/>
                </a:solidFill>
                <a:latin typeface="Arial" charset="0"/>
              </a:rPr>
              <a:t>©2015 Surgical Planning Laboratory, </a:t>
            </a:r>
            <a:r>
              <a:rPr lang="en-US" sz="900" i="1" dirty="0" smtClean="0">
                <a:solidFill>
                  <a:srgbClr val="000000"/>
                </a:solidFill>
                <a:latin typeface="Arial" charset="0"/>
              </a:rPr>
              <a:t>ARR</a:t>
            </a:r>
            <a:endParaRPr lang="en-US" sz="1000" i="1" dirty="0" smtClean="0">
              <a:solidFill>
                <a:srgbClr val="000000"/>
              </a:solidFill>
              <a:latin typeface="Arial" charset="0"/>
            </a:endParaRPr>
          </a:p>
        </p:txBody>
      </p:sp>
      <p:sp>
        <p:nvSpPr>
          <p:cNvPr id="192520" name="Text Box 8"/>
          <p:cNvSpPr txBox="1">
            <a:spLocks noChangeArrowheads="1"/>
          </p:cNvSpPr>
          <p:nvPr/>
        </p:nvSpPr>
        <p:spPr bwMode="auto">
          <a:xfrm>
            <a:off x="7467600" y="6278563"/>
            <a:ext cx="1143000" cy="274637"/>
          </a:xfrm>
          <a:prstGeom prst="rect">
            <a:avLst/>
          </a:prstGeom>
          <a:noFill/>
          <a:ln w="9525">
            <a:noFill/>
            <a:miter lim="800000"/>
            <a:headEnd/>
            <a:tailEnd/>
          </a:ln>
          <a:effectLst/>
        </p:spPr>
        <p:txBody>
          <a:bodyPr lIns="91410" tIns="45706" rIns="91410" bIns="45706">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fontAlgn="base" hangingPunct="0">
              <a:spcBef>
                <a:spcPct val="50000"/>
              </a:spcBef>
              <a:spcAft>
                <a:spcPct val="0"/>
              </a:spcAft>
              <a:defRPr/>
            </a:pPr>
            <a:r>
              <a:rPr lang="en-US" sz="1200" i="1" smtClean="0">
                <a:solidFill>
                  <a:srgbClr val="000000"/>
                </a:solidFill>
                <a:latin typeface="Arial" charset="0"/>
              </a:rPr>
              <a:t>Slide </a:t>
            </a:r>
            <a:fld id="{FC198B6F-B170-F54D-8B5A-13B509030642}" type="slidenum">
              <a:rPr lang="en-US" sz="1200" i="1" smtClean="0">
                <a:solidFill>
                  <a:srgbClr val="000000"/>
                </a:solidFill>
                <a:latin typeface="Arial" charset="0"/>
              </a:rPr>
              <a:pPr algn="r" eaLnBrk="0" fontAlgn="base" hangingPunct="0">
                <a:spcBef>
                  <a:spcPct val="50000"/>
                </a:spcBef>
                <a:spcAft>
                  <a:spcPct val="0"/>
                </a:spcAft>
                <a:defRPr/>
              </a:pPr>
              <a:t>‹#›</a:t>
            </a:fld>
            <a:endParaRPr lang="en-US" sz="1200" smtClean="0">
              <a:solidFill>
                <a:srgbClr val="000000"/>
              </a:solidFill>
            </a:endParaRPr>
          </a:p>
        </p:txBody>
      </p:sp>
      <p:pic>
        <p:nvPicPr>
          <p:cNvPr id="2" name="Picture 1" descr="610px-Spl-circlelogo-1k.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400" y="76200"/>
            <a:ext cx="990600" cy="974361"/>
          </a:xfrm>
          <a:prstGeom prst="rect">
            <a:avLst/>
          </a:prstGeom>
        </p:spPr>
      </p:pic>
    </p:spTree>
    <p:extLst>
      <p:ext uri="{BB962C8B-B14F-4D97-AF65-F5344CB8AC3E}">
        <p14:creationId xmlns:p14="http://schemas.microsoft.com/office/powerpoint/2010/main" val="2052218718"/>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www.slicer.org/" TargetMode="External"/><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jpg"/><Relationship Id="rId7"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49.jp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image" Target="../media/image6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1" Type="http://schemas.openxmlformats.org/officeDocument/2006/relationships/image" Target="../media/image75.emf"/><Relationship Id="rId12" Type="http://schemas.openxmlformats.org/officeDocument/2006/relationships/image" Target="../media/image76.gif"/><Relationship Id="rId1" Type="http://schemas.openxmlformats.org/officeDocument/2006/relationships/slideLayout" Target="../slideLayouts/slideLayout23.xml"/><Relationship Id="rId2" Type="http://schemas.openxmlformats.org/officeDocument/2006/relationships/image" Target="../media/image67.jpeg"/><Relationship Id="rId3" Type="http://schemas.openxmlformats.org/officeDocument/2006/relationships/image" Target="../media/image68.png"/><Relationship Id="rId4" Type="http://schemas.openxmlformats.org/officeDocument/2006/relationships/image" Target="../media/image69.jpeg"/><Relationship Id="rId5" Type="http://schemas.microsoft.com/office/2007/relationships/hdphoto" Target="../media/hdphoto1.wdp"/><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gif"/><Relationship Id="rId10"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 Type="http://schemas.openxmlformats.org/officeDocument/2006/relationships/slideLayout" Target="../slideLayouts/slideLayout12.xml"/><Relationship Id="rId2" Type="http://schemas.openxmlformats.org/officeDocument/2006/relationships/image" Target="../media/image77.png"/></Relationships>
</file>

<file path=ppt/slides/_rels/slide28.xml.rels><?xml version="1.0" encoding="UTF-8" standalone="yes"?>
<Relationships xmlns="http://schemas.openxmlformats.org/package/2006/relationships"><Relationship Id="rId11" Type="http://schemas.openxmlformats.org/officeDocument/2006/relationships/image" Target="../media/image93.jpeg"/><Relationship Id="rId12" Type="http://schemas.openxmlformats.org/officeDocument/2006/relationships/image" Target="../media/image94.pn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3.jpe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126.xml"/><Relationship Id="rId2" Type="http://schemas.openxmlformats.org/officeDocument/2006/relationships/image" Target="../media/image9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44.png"/><Relationship Id="rId5" Type="http://schemas.openxmlformats.org/officeDocument/2006/relationships/image" Target="../media/image85.png"/><Relationship Id="rId1" Type="http://schemas.openxmlformats.org/officeDocument/2006/relationships/slideLayout" Target="../slideLayouts/slideLayout127.xml"/><Relationship Id="rId2" Type="http://schemas.openxmlformats.org/officeDocument/2006/relationships/image" Target="../media/image10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png"/><Relationship Id="rId3"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51.xml"/><Relationship Id="rId2"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68.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 Id="rId1" Type="http://schemas.openxmlformats.org/officeDocument/2006/relationships/slideLayout" Target="../slideLayouts/slideLayout50.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3" Type="http://schemas.openxmlformats.org/officeDocument/2006/relationships/image" Target="../media/image112.tiff"/><Relationship Id="rId4" Type="http://schemas.openxmlformats.org/officeDocument/2006/relationships/image" Target="../media/image113.emf"/><Relationship Id="rId1" Type="http://schemas.openxmlformats.org/officeDocument/2006/relationships/slideLayout" Target="../slideLayouts/slideLayout50.xml"/><Relationship Id="rId2" Type="http://schemas.openxmlformats.org/officeDocument/2006/relationships/notesSlide" Target="../notesSlides/notesSlide8.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gif"/><Relationship Id="rId6" Type="http://schemas.openxmlformats.org/officeDocument/2006/relationships/image" Target="../media/image117.jpeg"/><Relationship Id="rId7" Type="http://schemas.openxmlformats.org/officeDocument/2006/relationships/image" Target="../media/image118.jpeg"/><Relationship Id="rId1" Type="http://schemas.openxmlformats.org/officeDocument/2006/relationships/slideLayout" Target="../slideLayouts/slideLayout62.xml"/><Relationship Id="rId2" Type="http://schemas.openxmlformats.org/officeDocument/2006/relationships/notesSlide" Target="../notesSlides/notesSlide9.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36.xml"/><Relationship Id="rId2"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42.xml"/><Relationship Id="rId2"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26.png"/><Relationship Id="rId3" Type="http://schemas.openxmlformats.org/officeDocument/2006/relationships/image" Target="../media/image127.jpg"/></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70.png"/><Relationship Id="rId3" Type="http://schemas.openxmlformats.org/officeDocument/2006/relationships/image" Target="../media/image128.jpeg"/></Relationships>
</file>

<file path=ppt/slides/_rels/slide61.xml.rels><?xml version="1.0" encoding="UTF-8" standalone="yes"?>
<Relationships xmlns="http://schemas.openxmlformats.org/package/2006/relationships"><Relationship Id="rId11" Type="http://schemas.openxmlformats.org/officeDocument/2006/relationships/image" Target="../media/image137.png"/><Relationship Id="rId12" Type="http://schemas.openxmlformats.org/officeDocument/2006/relationships/image" Target="../media/image138.png"/><Relationship Id="rId1" Type="http://schemas.openxmlformats.org/officeDocument/2006/relationships/slideLayout" Target="../slideLayouts/slideLayout47.xml"/><Relationship Id="rId2" Type="http://schemas.openxmlformats.org/officeDocument/2006/relationships/notesSlide" Target="../notesSlides/notesSlide10.xml"/><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135.png"/><Relationship Id="rId10"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hyperlink" Target="http://imaging.cancer.gov/programsandresources/specializedinitiatives/qin" TargetMode="External"/><Relationship Id="rId1" Type="http://schemas.openxmlformats.org/officeDocument/2006/relationships/slideLayout" Target="../slideLayouts/slideLayout48.xml"/><Relationship Id="rId2" Type="http://schemas.openxmlformats.org/officeDocument/2006/relationships/notesSlide" Target="../notesSlides/notesSlide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 Id="rId3" Type="http://schemas.openxmlformats.org/officeDocument/2006/relationships/image" Target="../media/image140.png"/></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slideLayout" Target="../slideLayouts/slideLayout48.xml"/><Relationship Id="rId2" Type="http://schemas.openxmlformats.org/officeDocument/2006/relationships/notesSlide" Target="../notesSlides/notesSlide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xml"/><Relationship Id="rId3" Type="http://schemas.openxmlformats.org/officeDocument/2006/relationships/image" Target="../media/image1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145.png"/></Relationships>
</file>

<file path=ppt/slides/_rels/slide67.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png"/><Relationship Id="rId5" Type="http://schemas.openxmlformats.org/officeDocument/2006/relationships/hyperlink" Target="http://perk.cs.queensu.ca/people" TargetMode="External"/><Relationship Id="rId6" Type="http://schemas.openxmlformats.org/officeDocument/2006/relationships/image" Target="../media/image148.png"/><Relationship Id="rId7" Type="http://schemas.openxmlformats.org/officeDocument/2006/relationships/image" Target="../media/image149.png"/><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0.png"/><Relationship Id="rId3" Type="http://schemas.openxmlformats.org/officeDocument/2006/relationships/image" Target="../media/image151.png"/></Relationships>
</file>

<file path=ppt/slides/_rels/slide69.xml.rels><?xml version="1.0" encoding="UTF-8" standalone="yes"?>
<Relationships xmlns="http://schemas.openxmlformats.org/package/2006/relationships"><Relationship Id="rId11" Type="http://schemas.openxmlformats.org/officeDocument/2006/relationships/image" Target="../media/image161.jpeg"/><Relationship Id="rId12" Type="http://schemas.openxmlformats.org/officeDocument/2006/relationships/image" Target="../media/image162.jpeg"/><Relationship Id="rId13" Type="http://schemas.openxmlformats.org/officeDocument/2006/relationships/image" Target="../media/image163.jpeg"/><Relationship Id="rId1" Type="http://schemas.openxmlformats.org/officeDocument/2006/relationships/slideLayout" Target="../slideLayouts/slideLayout26.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jpeg"/><Relationship Id="rId6" Type="http://schemas.openxmlformats.org/officeDocument/2006/relationships/image" Target="../media/image156.jpeg"/><Relationship Id="rId7" Type="http://schemas.openxmlformats.org/officeDocument/2006/relationships/image" Target="../media/image157.png"/><Relationship Id="rId8" Type="http://schemas.openxmlformats.org/officeDocument/2006/relationships/image" Target="../media/image158.jpeg"/><Relationship Id="rId9" Type="http://schemas.openxmlformats.org/officeDocument/2006/relationships/image" Target="../media/image159.png"/><Relationship Id="rId10" Type="http://schemas.openxmlformats.org/officeDocument/2006/relationships/image" Target="../media/image1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71.png"/><Relationship Id="rId5" Type="http://schemas.openxmlformats.org/officeDocument/2006/relationships/image" Target="../media/image166.png"/><Relationship Id="rId6" Type="http://schemas.microsoft.com/office/2007/relationships/hdphoto" Target="../media/hdphoto2.wdp"/><Relationship Id="rId7" Type="http://schemas.openxmlformats.org/officeDocument/2006/relationships/image" Target="../media/image167.png"/><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72.png"/><Relationship Id="rId5" Type="http://schemas.openxmlformats.org/officeDocument/2006/relationships/image" Target="../media/image169.gif"/><Relationship Id="rId6" Type="http://schemas.openxmlformats.org/officeDocument/2006/relationships/image" Target="../media/image170.png"/><Relationship Id="rId7" Type="http://schemas.openxmlformats.org/officeDocument/2006/relationships/image" Target="../media/image14.png"/><Relationship Id="rId8" Type="http://schemas.openxmlformats.org/officeDocument/2006/relationships/image" Target="../media/image5.png"/><Relationship Id="rId9" Type="http://schemas.openxmlformats.org/officeDocument/2006/relationships/image" Target="../media/image15.png"/><Relationship Id="rId1" Type="http://schemas.openxmlformats.org/officeDocument/2006/relationships/slideLayout" Target="../slideLayouts/slideLayout121.xml"/><Relationship Id="rId2" Type="http://schemas.openxmlformats.org/officeDocument/2006/relationships/image" Target="../media/image1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171.png"/></Relationships>
</file>

<file path=ppt/slides/_rels/slide74.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hyperlink" Target="http://www.slicerrt.org/" TargetMode="External"/><Relationship Id="rId1" Type="http://schemas.openxmlformats.org/officeDocument/2006/relationships/slideLayout" Target="../slideLayouts/slideLayout66.xml"/><Relationship Id="rId2" Type="http://schemas.openxmlformats.org/officeDocument/2006/relationships/notesSlide" Target="../notesSlides/notesSlide19.xml"/></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44.png"/><Relationship Id="rId7" Type="http://schemas.openxmlformats.org/officeDocument/2006/relationships/image" Target="../media/image178.png"/><Relationship Id="rId1" Type="http://schemas.openxmlformats.org/officeDocument/2006/relationships/slideLayout" Target="../slideLayouts/slideLayout66.xml"/><Relationship Id="rId2" Type="http://schemas.openxmlformats.org/officeDocument/2006/relationships/notesSlide" Target="../notesSlides/notesSlide20.xml"/></Relationships>
</file>

<file path=ppt/slides/_rels/slide76.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73.gif"/><Relationship Id="rId1" Type="http://schemas.openxmlformats.org/officeDocument/2006/relationships/slideLayout" Target="../slideLayouts/slideLayout66.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1" Type="http://schemas.openxmlformats.org/officeDocument/2006/relationships/slideLayout" Target="../slideLayouts/slideLayout66.xml"/><Relationship Id="rId2" Type="http://schemas.openxmlformats.org/officeDocument/2006/relationships/notesSlide" Target="../notesSlides/notesSlide22.xml"/></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6" Type="http://schemas.openxmlformats.org/officeDocument/2006/relationships/image" Target="../media/image187.png"/><Relationship Id="rId1" Type="http://schemas.openxmlformats.org/officeDocument/2006/relationships/slideLayout" Target="../slideLayouts/slideLayout66.xml"/><Relationship Id="rId2" Type="http://schemas.openxmlformats.org/officeDocument/2006/relationships/notesSlide" Target="../notesSlides/notesSlide23.xml"/></Relationships>
</file>

<file path=ppt/slides/_rels/slide79.xml.rels><?xml version="1.0" encoding="UTF-8" standalone="yes"?>
<Relationships xmlns="http://schemas.openxmlformats.org/package/2006/relationships"><Relationship Id="rId11" Type="http://schemas.openxmlformats.org/officeDocument/2006/relationships/image" Target="../media/image196.jpeg"/><Relationship Id="rId12" Type="http://schemas.openxmlformats.org/officeDocument/2006/relationships/image" Target="../media/image197.jpeg"/><Relationship Id="rId13" Type="http://schemas.openxmlformats.org/officeDocument/2006/relationships/image" Target="../media/image198.jpeg"/><Relationship Id="rId14" Type="http://schemas.openxmlformats.org/officeDocument/2006/relationships/image" Target="../media/image199.jpeg"/><Relationship Id="rId15" Type="http://schemas.openxmlformats.org/officeDocument/2006/relationships/image" Target="../media/image200.png"/><Relationship Id="rId16"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notesSlide" Target="../notesSlides/notesSlide24.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193.jpeg"/><Relationship Id="rId9" Type="http://schemas.openxmlformats.org/officeDocument/2006/relationships/image" Target="../media/image194.png"/><Relationship Id="rId10" Type="http://schemas.openxmlformats.org/officeDocument/2006/relationships/image" Target="../media/image195.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jpg"/><Relationship Id="rId9" Type="http://schemas.openxmlformats.org/officeDocument/2006/relationships/image" Target="../media/image36.png"/><Relationship Id="rId1" Type="http://schemas.openxmlformats.org/officeDocument/2006/relationships/slideLayout" Target="../slideLayouts/slideLayout16.xml"/><Relationship Id="rId2"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png"/><Relationship Id="rId5"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198.jpeg"/></Relationships>
</file>

<file path=ppt/slides/_rels/slide81.xml.rels><?xml version="1.0" encoding="UTF-8" standalone="yes"?>
<Relationships xmlns="http://schemas.openxmlformats.org/package/2006/relationships"><Relationship Id="rId9" Type="http://schemas.openxmlformats.org/officeDocument/2006/relationships/image" Target="../media/image209.png"/><Relationship Id="rId20" Type="http://schemas.openxmlformats.org/officeDocument/2006/relationships/image" Target="../media/image201.png"/><Relationship Id="rId10" Type="http://schemas.openxmlformats.org/officeDocument/2006/relationships/image" Target="../media/image210.pn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png"/><Relationship Id="rId14" Type="http://schemas.openxmlformats.org/officeDocument/2006/relationships/image" Target="../media/image214.png"/><Relationship Id="rId15" Type="http://schemas.openxmlformats.org/officeDocument/2006/relationships/image" Target="../media/image215.png"/><Relationship Id="rId16" Type="http://schemas.openxmlformats.org/officeDocument/2006/relationships/image" Target="../media/image216.png"/><Relationship Id="rId17" Type="http://schemas.openxmlformats.org/officeDocument/2006/relationships/image" Target="../media/image198.jpeg"/><Relationship Id="rId18" Type="http://schemas.openxmlformats.org/officeDocument/2006/relationships/image" Target="../media/image199.jpeg"/><Relationship Id="rId19" Type="http://schemas.openxmlformats.org/officeDocument/2006/relationships/image" Target="../media/image200.png"/><Relationship Id="rId1" Type="http://schemas.openxmlformats.org/officeDocument/2006/relationships/slideLayout" Target="../slideLayouts/slideLayout67.xml"/><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s>
</file>

<file path=ppt/slides/_rels/slide82.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image" Target="../media/image198.jpeg"/><Relationship Id="rId5" Type="http://schemas.openxmlformats.org/officeDocument/2006/relationships/image" Target="../media/image199.jpeg"/><Relationship Id="rId6" Type="http://schemas.openxmlformats.org/officeDocument/2006/relationships/image" Target="../media/image200.png"/><Relationship Id="rId7" Type="http://schemas.openxmlformats.org/officeDocument/2006/relationships/image" Target="../media/image201.png"/><Relationship Id="rId8" Type="http://schemas.openxmlformats.org/officeDocument/2006/relationships/hyperlink" Target="https://medicis.univ-rennes1.fr/imagevideo" TargetMode="External"/><Relationship Id="rId1" Type="http://schemas.openxmlformats.org/officeDocument/2006/relationships/slideLayout" Target="../slideLayouts/slideLayout67.xml"/><Relationship Id="rId2" Type="http://schemas.openxmlformats.org/officeDocument/2006/relationships/image" Target="../media/image217.png"/></Relationships>
</file>

<file path=ppt/slides/_rels/slide83.xml.rels><?xml version="1.0" encoding="UTF-8" standalone="yes"?>
<Relationships xmlns="http://schemas.openxmlformats.org/package/2006/relationships"><Relationship Id="rId11" Type="http://schemas.openxmlformats.org/officeDocument/2006/relationships/image" Target="../media/image198.jpeg"/><Relationship Id="rId12" Type="http://schemas.openxmlformats.org/officeDocument/2006/relationships/image" Target="../media/image199.jpeg"/><Relationship Id="rId13" Type="http://schemas.openxmlformats.org/officeDocument/2006/relationships/image" Target="../media/image200.png"/><Relationship Id="rId14"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219.png"/><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png"/><Relationship Id="rId6" Type="http://schemas.openxmlformats.org/officeDocument/2006/relationships/diagramData" Target="../diagrams/data2.xml"/><Relationship Id="rId7" Type="http://schemas.openxmlformats.org/officeDocument/2006/relationships/diagramLayout" Target="../diagrams/layout2.xml"/><Relationship Id="rId8" Type="http://schemas.openxmlformats.org/officeDocument/2006/relationships/diagramQuickStyle" Target="../diagrams/quickStyle2.xml"/><Relationship Id="rId9" Type="http://schemas.openxmlformats.org/officeDocument/2006/relationships/diagramColors" Target="../diagrams/colors2.xml"/><Relationship Id="rId10" Type="http://schemas.microsoft.com/office/2007/relationships/diagramDrawing" Target="../diagrams/drawing2.xml"/></Relationships>
</file>

<file path=ppt/slides/_rels/slide84.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png"/><Relationship Id="rId6" Type="http://schemas.openxmlformats.org/officeDocument/2006/relationships/image" Target="../media/image201.png"/><Relationship Id="rId1" Type="http://schemas.openxmlformats.org/officeDocument/2006/relationships/slideLayout" Target="../slideLayouts/slideLayout67.xml"/><Relationship Id="rId2" Type="http://schemas.openxmlformats.org/officeDocument/2006/relationships/image" Target="../media/image223.png"/></Relationships>
</file>

<file path=ppt/slides/_rels/slide85.xml.rels><?xml version="1.0" encoding="UTF-8" standalone="yes"?>
<Relationships xmlns="http://schemas.openxmlformats.org/package/2006/relationships"><Relationship Id="rId11" Type="http://schemas.openxmlformats.org/officeDocument/2006/relationships/image" Target="../media/image225.png"/><Relationship Id="rId12" Type="http://schemas.openxmlformats.org/officeDocument/2006/relationships/image" Target="../media/image226.png"/><Relationship Id="rId13" Type="http://schemas.openxmlformats.org/officeDocument/2006/relationships/image" Target="../media/image227.png"/><Relationship Id="rId14" Type="http://schemas.openxmlformats.org/officeDocument/2006/relationships/image" Target="../media/image228.png"/><Relationship Id="rId1" Type="http://schemas.microsoft.com/office/2007/relationships/media" Target="../media/media1.gif"/><Relationship Id="rId2" Type="http://schemas.openxmlformats.org/officeDocument/2006/relationships/video" Target="../media/media1.gif"/><Relationship Id="rId3" Type="http://schemas.openxmlformats.org/officeDocument/2006/relationships/slideLayout" Target="../slideLayouts/slideLayout79.xml"/><Relationship Id="rId4" Type="http://schemas.openxmlformats.org/officeDocument/2006/relationships/hyperlink" Target="mailto:luciacev@umich.edu" TargetMode="External"/><Relationship Id="rId5" Type="http://schemas.openxmlformats.org/officeDocument/2006/relationships/hyperlink" Target="mailto:Beatriz_Paniagua@unc.edu" TargetMode="External"/><Relationship Id="rId6" Type="http://schemas.openxmlformats.org/officeDocument/2006/relationships/hyperlink" Target="mailto:styner@cs.unc.edu" TargetMode="External"/><Relationship Id="rId7" Type="http://schemas.openxmlformats.org/officeDocument/2006/relationships/hyperlink" Target="mailto:pieper@isomics.com" TargetMode="External"/><Relationship Id="rId8" Type="http://schemas.openxmlformats.org/officeDocument/2006/relationships/hyperlink" Target="mailto:pieper@bwh.harvard.edu" TargetMode="External"/><Relationship Id="rId9" Type="http://schemas.openxmlformats.org/officeDocument/2006/relationships/image" Target="../media/image224.png"/><Relationship Id="rId10" Type="http://schemas.microsoft.com/office/2007/relationships/hdphoto" Target="../media/hdphoto4.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229.png"/><Relationship Id="rId3" Type="http://schemas.openxmlformats.org/officeDocument/2006/relationships/image" Target="../media/image23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11" Type="http://schemas.openxmlformats.org/officeDocument/2006/relationships/image" Target="../media/image238.png"/><Relationship Id="rId12" Type="http://schemas.openxmlformats.org/officeDocument/2006/relationships/image" Target="../media/image239.png"/><Relationship Id="rId13" Type="http://schemas.openxmlformats.org/officeDocument/2006/relationships/image" Target="../media/image240.png"/><Relationship Id="rId14" Type="http://schemas.openxmlformats.org/officeDocument/2006/relationships/image" Target="../media/image241.png"/><Relationship Id="rId1" Type="http://schemas.microsoft.com/office/2007/relationships/media" Target="../media/media2.avi"/><Relationship Id="rId2" Type="http://schemas.openxmlformats.org/officeDocument/2006/relationships/video" Target="../media/media2.avi"/><Relationship Id="rId3" Type="http://schemas.openxmlformats.org/officeDocument/2006/relationships/slideLayout" Target="../slideLayouts/slideLayout112.xml"/><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3.png"/><Relationship Id="rId7" Type="http://schemas.openxmlformats.org/officeDocument/2006/relationships/image" Target="../media/image234.png"/><Relationship Id="rId8" Type="http://schemas.openxmlformats.org/officeDocument/2006/relationships/image" Target="../media/image235.png"/><Relationship Id="rId9" Type="http://schemas.openxmlformats.org/officeDocument/2006/relationships/image" Target="../media/image236.png"/><Relationship Id="rId10" Type="http://schemas.openxmlformats.org/officeDocument/2006/relationships/image" Target="../media/image237.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42.png"/></Relationships>
</file>

<file path=ppt/slides/_rels/slide91.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emf"/><Relationship Id="rId6" Type="http://schemas.openxmlformats.org/officeDocument/2006/relationships/image" Target="../media/image247.jpeg"/><Relationship Id="rId7" Type="http://schemas.openxmlformats.org/officeDocument/2006/relationships/image" Target="../media/image248.jpeg"/><Relationship Id="rId1" Type="http://schemas.openxmlformats.org/officeDocument/2006/relationships/slideLayout" Target="../slideLayouts/slideLayout116.xml"/><Relationship Id="rId2" Type="http://schemas.openxmlformats.org/officeDocument/2006/relationships/image" Target="../media/image24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49.png"/><Relationship Id="rId3" Type="http://schemas.openxmlformats.org/officeDocument/2006/relationships/image" Target="../media/image25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251.png"/></Relationships>
</file>

<file path=ppt/slides/_rels/slide94.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1" Type="http://schemas.openxmlformats.org/officeDocument/2006/relationships/slideLayout" Target="../slideLayouts/slideLayout116.xml"/><Relationship Id="rId2" Type="http://schemas.openxmlformats.org/officeDocument/2006/relationships/image" Target="../media/image25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76.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58825" y="666989"/>
            <a:ext cx="8385175" cy="5187950"/>
          </a:xfrm>
          <a:prstGeom prst="rect">
            <a:avLst/>
          </a:prstGeom>
          <a:solidFill>
            <a:schemeClr val="bg1"/>
          </a:solidFill>
        </p:spPr>
        <p:txBody>
          <a:bodyPr anchor="ctr" anchorCtr="0">
            <a:noAutofit/>
          </a:bodyPr>
          <a:lstStyle/>
          <a:p>
            <a:pPr>
              <a:lnSpc>
                <a:spcPct val="150000"/>
              </a:lnSpc>
            </a:pPr>
            <a:r>
              <a:rPr lang="en-US" sz="6000" dirty="0">
                <a:latin typeface="Arial Narrow"/>
                <a:cs typeface="Arial Narrow"/>
              </a:rPr>
              <a:t>Increasing the Impact of </a:t>
            </a:r>
            <a:r>
              <a:rPr lang="en-US" sz="6000" dirty="0" smtClean="0">
                <a:latin typeface="Arial Narrow"/>
                <a:cs typeface="Arial Narrow"/>
              </a:rPr>
              <a:t/>
            </a:r>
            <a:br>
              <a:rPr lang="en-US" sz="6000" dirty="0" smtClean="0">
                <a:latin typeface="Arial Narrow"/>
                <a:cs typeface="Arial Narrow"/>
              </a:rPr>
            </a:br>
            <a:r>
              <a:rPr lang="en-US" sz="6000" dirty="0" smtClean="0">
                <a:latin typeface="Arial Narrow"/>
                <a:cs typeface="Arial Narrow"/>
              </a:rPr>
              <a:t>Medical Image Computing :</a:t>
            </a:r>
            <a:r>
              <a:rPr lang="en-US" sz="6000" dirty="0">
                <a:latin typeface="Arial Narrow"/>
                <a:cs typeface="Arial Narrow"/>
              </a:rPr>
              <a:t>  </a:t>
            </a:r>
            <a:r>
              <a:rPr lang="en-US" sz="6000" dirty="0" smtClean="0">
                <a:latin typeface="Arial Narrow"/>
                <a:cs typeface="Arial Narrow"/>
              </a:rPr>
              <a:t/>
            </a:r>
            <a:br>
              <a:rPr lang="en-US" sz="6000" dirty="0" smtClean="0">
                <a:latin typeface="Arial Narrow"/>
                <a:cs typeface="Arial Narrow"/>
              </a:rPr>
            </a:br>
            <a:r>
              <a:rPr lang="en-US" sz="6000" dirty="0" smtClean="0">
                <a:latin typeface="Arial Narrow"/>
                <a:cs typeface="Arial Narrow"/>
              </a:rPr>
              <a:t>Current </a:t>
            </a:r>
            <a:r>
              <a:rPr lang="en-US" sz="6000" dirty="0">
                <a:latin typeface="Arial Narrow"/>
                <a:cs typeface="Arial Narrow"/>
              </a:rPr>
              <a:t>Activities and </a:t>
            </a:r>
            <a:r>
              <a:rPr lang="en-US" sz="6000" dirty="0" smtClean="0">
                <a:latin typeface="Arial Narrow"/>
                <a:cs typeface="Arial Narrow"/>
              </a:rPr>
              <a:t/>
            </a:r>
            <a:br>
              <a:rPr lang="en-US" sz="6000" dirty="0" smtClean="0">
                <a:latin typeface="Arial Narrow"/>
                <a:cs typeface="Arial Narrow"/>
              </a:rPr>
            </a:br>
            <a:r>
              <a:rPr lang="en-US" sz="6000" dirty="0" smtClean="0">
                <a:latin typeface="Arial Narrow"/>
                <a:cs typeface="Arial Narrow"/>
              </a:rPr>
              <a:t>Future </a:t>
            </a:r>
            <a:r>
              <a:rPr lang="en-US" sz="6000" dirty="0">
                <a:latin typeface="Arial Narrow"/>
                <a:cs typeface="Arial Narrow"/>
              </a:rPr>
              <a:t>Opportunities</a:t>
            </a:r>
          </a:p>
        </p:txBody>
      </p:sp>
    </p:spTree>
    <p:extLst>
      <p:ext uri="{BB962C8B-B14F-4D97-AF65-F5344CB8AC3E}">
        <p14:creationId xmlns:p14="http://schemas.microsoft.com/office/powerpoint/2010/main" val="347739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065" y="304800"/>
            <a:ext cx="7830681" cy="533400"/>
          </a:xfrm>
        </p:spPr>
        <p:txBody>
          <a:bodyPr/>
          <a:lstStyle/>
          <a:p>
            <a:r>
              <a:rPr lang="en-US" sz="4000" dirty="0" smtClean="0">
                <a:latin typeface="+mn-lt"/>
              </a:rPr>
              <a:t>The Process of Translation</a:t>
            </a:r>
            <a:endParaRPr lang="en-US" sz="4000" dirty="0">
              <a:latin typeface="+mn-lt"/>
            </a:endParaRPr>
          </a:p>
        </p:txBody>
      </p:sp>
      <p:graphicFrame>
        <p:nvGraphicFramePr>
          <p:cNvPr id="7" name="Diagram 6"/>
          <p:cNvGraphicFramePr/>
          <p:nvPr>
            <p:extLst>
              <p:ext uri="{D42A27DB-BD31-4B8C-83A1-F6EECF244321}">
                <p14:modId xmlns:p14="http://schemas.microsoft.com/office/powerpoint/2010/main" val="548719127"/>
              </p:ext>
            </p:extLst>
          </p:nvPr>
        </p:nvGraphicFramePr>
        <p:xfrm>
          <a:off x="566388" y="1643611"/>
          <a:ext cx="7495205" cy="1691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66388" y="3473118"/>
            <a:ext cx="1999586" cy="1477328"/>
          </a:xfrm>
          <a:prstGeom prst="rect">
            <a:avLst/>
          </a:prstGeom>
        </p:spPr>
        <p:txBody>
          <a:bodyPr wrap="square">
            <a:spAutoFit/>
          </a:bodyPr>
          <a:lstStyle/>
          <a:p>
            <a:pPr lvl="0"/>
            <a:r>
              <a:rPr lang="en-US" dirty="0" smtClean="0"/>
              <a:t>Can it be done?</a:t>
            </a:r>
          </a:p>
          <a:p>
            <a:pPr lvl="0"/>
            <a:endParaRPr lang="en-US" dirty="0"/>
          </a:p>
          <a:p>
            <a:pPr lvl="0"/>
            <a:r>
              <a:rPr lang="en-US" dirty="0" smtClean="0"/>
              <a:t>Innovative</a:t>
            </a:r>
            <a:r>
              <a:rPr lang="en-US" dirty="0"/>
              <a:t>, not robust, usually single developer</a:t>
            </a:r>
          </a:p>
        </p:txBody>
      </p:sp>
      <p:sp>
        <p:nvSpPr>
          <p:cNvPr id="4" name="Rectangle 3"/>
          <p:cNvSpPr/>
          <p:nvPr/>
        </p:nvSpPr>
        <p:spPr>
          <a:xfrm>
            <a:off x="3343931" y="3473118"/>
            <a:ext cx="2168810" cy="1754327"/>
          </a:xfrm>
          <a:prstGeom prst="rect">
            <a:avLst/>
          </a:prstGeom>
        </p:spPr>
        <p:txBody>
          <a:bodyPr wrap="square">
            <a:spAutoFit/>
          </a:bodyPr>
          <a:lstStyle/>
          <a:p>
            <a:pPr lvl="0"/>
            <a:r>
              <a:rPr lang="en-US" dirty="0" smtClean="0"/>
              <a:t>Should it be done? </a:t>
            </a:r>
          </a:p>
          <a:p>
            <a:pPr lvl="0"/>
            <a:endParaRPr lang="en-US" dirty="0"/>
          </a:p>
          <a:p>
            <a:pPr lvl="0"/>
            <a:r>
              <a:rPr lang="en-US" dirty="0" smtClean="0"/>
              <a:t>Usability, robustness, portability </a:t>
            </a:r>
            <a:r>
              <a:rPr lang="en-US" dirty="0"/>
              <a:t>and </a:t>
            </a:r>
            <a:r>
              <a:rPr lang="en-US" dirty="0" smtClean="0"/>
              <a:t>openness</a:t>
            </a:r>
            <a:endParaRPr lang="en-US" dirty="0"/>
          </a:p>
        </p:txBody>
      </p:sp>
      <p:sp>
        <p:nvSpPr>
          <p:cNvPr id="5" name="Rectangle 4"/>
          <p:cNvSpPr/>
          <p:nvPr/>
        </p:nvSpPr>
        <p:spPr>
          <a:xfrm>
            <a:off x="6110979" y="3473118"/>
            <a:ext cx="1950614" cy="1477328"/>
          </a:xfrm>
          <a:prstGeom prst="rect">
            <a:avLst/>
          </a:prstGeom>
        </p:spPr>
        <p:txBody>
          <a:bodyPr wrap="square">
            <a:spAutoFit/>
          </a:bodyPr>
          <a:lstStyle/>
          <a:p>
            <a:pPr lvl="0"/>
            <a:r>
              <a:rPr lang="en-US" dirty="0" smtClean="0"/>
              <a:t>For every patient </a:t>
            </a:r>
          </a:p>
          <a:p>
            <a:pPr lvl="0"/>
            <a:endParaRPr lang="en-US" dirty="0"/>
          </a:p>
          <a:p>
            <a:pPr lvl="0"/>
            <a:r>
              <a:rPr lang="en-US" dirty="0" smtClean="0"/>
              <a:t>FDA </a:t>
            </a:r>
            <a:r>
              <a:rPr lang="en-US" dirty="0"/>
              <a:t>approved, supported, closed source</a:t>
            </a:r>
          </a:p>
        </p:txBody>
      </p:sp>
    </p:spTree>
    <p:extLst>
      <p:ext uri="{BB962C8B-B14F-4D97-AF65-F5344CB8AC3E}">
        <p14:creationId xmlns:p14="http://schemas.microsoft.com/office/powerpoint/2010/main" val="253742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447800" y="152400"/>
            <a:ext cx="7239000" cy="762000"/>
          </a:xfrm>
        </p:spPr>
        <p:txBody>
          <a:bodyPr/>
          <a:lstStyle/>
          <a:p>
            <a:pPr eaLnBrk="1" hangingPunct="1">
              <a:defRPr/>
            </a:pPr>
            <a:r>
              <a:rPr lang="en-US" sz="4000" dirty="0" smtClean="0">
                <a:latin typeface="+mn-lt"/>
                <a:ea typeface="ＭＳ Ｐゴシック" charset="0"/>
              </a:rPr>
              <a:t>Translation</a:t>
            </a:r>
            <a:endParaRPr lang="en-US" sz="4000" dirty="0">
              <a:latin typeface="+mn-lt"/>
              <a:ea typeface="ＭＳ Ｐゴシック" charset="0"/>
            </a:endParaRPr>
          </a:p>
        </p:txBody>
      </p:sp>
      <p:sp>
        <p:nvSpPr>
          <p:cNvPr id="13314" name="Content Placeholder 2"/>
          <p:cNvSpPr>
            <a:spLocks noGrp="1"/>
          </p:cNvSpPr>
          <p:nvPr>
            <p:ph idx="1"/>
          </p:nvPr>
        </p:nvSpPr>
        <p:spPr>
          <a:xfrm>
            <a:off x="533400" y="1514593"/>
            <a:ext cx="8153400" cy="4635534"/>
          </a:xfrm>
        </p:spPr>
        <p:txBody>
          <a:bodyPr/>
          <a:lstStyle/>
          <a:p>
            <a:pPr marL="0" indent="0" eaLnBrk="1" hangingPunct="1">
              <a:buNone/>
              <a:defRPr/>
            </a:pPr>
            <a:r>
              <a:rPr lang="en-US" sz="2400" dirty="0" smtClean="0">
                <a:latin typeface="+mn-lt"/>
                <a:ea typeface="ＭＳ Ｐゴシック" charset="0"/>
              </a:rPr>
              <a:t>Problem: The </a:t>
            </a:r>
            <a:r>
              <a:rPr lang="en-US" sz="2400" b="1" dirty="0" smtClean="0">
                <a:latin typeface="+mn-lt"/>
                <a:ea typeface="ＭＳ Ｐゴシック" charset="0"/>
              </a:rPr>
              <a:t>valley</a:t>
            </a:r>
            <a:r>
              <a:rPr lang="en-US" sz="2400" dirty="0" smtClean="0">
                <a:latin typeface="+mn-lt"/>
                <a:ea typeface="ＭＳ Ｐゴシック" charset="0"/>
              </a:rPr>
              <a:t> of death</a:t>
            </a:r>
          </a:p>
          <a:p>
            <a:pPr marL="400050" lvl="1" indent="0" eaLnBrk="1" hangingPunct="1">
              <a:buNone/>
              <a:defRPr/>
            </a:pPr>
            <a:r>
              <a:rPr lang="en-US" sz="2000" dirty="0" smtClean="0">
                <a:latin typeface="+mn-lt"/>
                <a:ea typeface="ＭＳ Ｐゴシック" charset="0"/>
              </a:rPr>
              <a:t>Lack of incentives for translation from prototype to biomedical tool</a:t>
            </a:r>
          </a:p>
          <a:p>
            <a:pPr lvl="1" eaLnBrk="1" hangingPunct="1">
              <a:buFont typeface="Arial"/>
              <a:buChar char="•"/>
              <a:defRPr/>
            </a:pPr>
            <a:r>
              <a:rPr lang="en-US" sz="2000" dirty="0" smtClean="0">
                <a:latin typeface="+mn-lt"/>
                <a:ea typeface="ＭＳ Ｐゴシック" charset="0"/>
                <a:cs typeface="ＭＳ Ｐゴシック" charset="0"/>
              </a:rPr>
              <a:t>Scientist: Doesn’t help my academic promotion</a:t>
            </a:r>
          </a:p>
          <a:p>
            <a:pPr lvl="1" eaLnBrk="1" hangingPunct="1">
              <a:buFont typeface="Arial"/>
              <a:buChar char="•"/>
              <a:defRPr/>
            </a:pPr>
            <a:r>
              <a:rPr lang="en-US" sz="2000" dirty="0" smtClean="0">
                <a:latin typeface="+mn-lt"/>
                <a:ea typeface="ＭＳ Ｐゴシック" charset="0"/>
                <a:cs typeface="ＭＳ Ｐゴシック" charset="0"/>
              </a:rPr>
              <a:t>NIH reviewers: Not innovative </a:t>
            </a:r>
          </a:p>
          <a:p>
            <a:pPr lvl="1" eaLnBrk="1" hangingPunct="1">
              <a:buFont typeface="Arial"/>
              <a:buChar char="•"/>
              <a:defRPr/>
            </a:pPr>
            <a:r>
              <a:rPr lang="en-US" sz="2000" dirty="0" smtClean="0">
                <a:latin typeface="+mn-lt"/>
                <a:ea typeface="ＭＳ Ｐゴシック" charset="0"/>
                <a:cs typeface="ＭＳ Ｐゴシック" charset="0"/>
              </a:rPr>
              <a:t>Companies: Too risky because it is not proven</a:t>
            </a:r>
          </a:p>
          <a:p>
            <a:pPr marL="0" indent="0" eaLnBrk="1" hangingPunct="1">
              <a:buNone/>
              <a:defRPr/>
            </a:pPr>
            <a:r>
              <a:rPr lang="en-US" sz="2400" dirty="0" smtClean="0">
                <a:ea typeface="ＭＳ Ｐゴシック" charset="0"/>
                <a:cs typeface="ＭＳ Ｐゴシック" charset="0"/>
              </a:rPr>
              <a:t>Solution: A </a:t>
            </a:r>
            <a:r>
              <a:rPr lang="en-US" sz="2400" b="1" dirty="0" smtClean="0">
                <a:ea typeface="ＭＳ Ｐゴシック" charset="0"/>
                <a:cs typeface="ＭＳ Ｐゴシック" charset="0"/>
              </a:rPr>
              <a:t>mountain</a:t>
            </a:r>
            <a:r>
              <a:rPr lang="en-US" sz="2400" dirty="0" smtClean="0">
                <a:ea typeface="ＭＳ Ｐゴシック" charset="0"/>
                <a:cs typeface="ＭＳ Ｐゴシック" charset="0"/>
              </a:rPr>
              <a:t> of opportunities</a:t>
            </a:r>
          </a:p>
          <a:p>
            <a:pPr marL="400050" lvl="1" indent="0" eaLnBrk="1" hangingPunct="1">
              <a:buNone/>
              <a:defRPr/>
            </a:pPr>
            <a:r>
              <a:rPr lang="en-US" sz="2000" dirty="0" smtClean="0">
                <a:ea typeface="ＭＳ Ｐゴシック" charset="0"/>
                <a:cs typeface="ＭＳ Ｐゴシック" charset="0"/>
              </a:rPr>
              <a:t>3D Slicer was evolved by the NAMIC community to make translation easier</a:t>
            </a:r>
          </a:p>
          <a:p>
            <a:pPr lvl="2" indent="-342900" eaLnBrk="1" hangingPunct="1">
              <a:defRPr/>
            </a:pPr>
            <a:r>
              <a:rPr lang="en-US" sz="2000" dirty="0" smtClean="0">
                <a:ea typeface="ＭＳ Ｐゴシック" charset="0"/>
                <a:cs typeface="ＭＳ Ｐゴシック" charset="0"/>
              </a:rPr>
              <a:t>Easy-to-use generic capabilities like display, I/O and common algorithms</a:t>
            </a:r>
          </a:p>
          <a:p>
            <a:pPr lvl="2" indent="-342900" eaLnBrk="1" hangingPunct="1">
              <a:defRPr/>
            </a:pPr>
            <a:r>
              <a:rPr lang="en-US" sz="2000" dirty="0" smtClean="0">
                <a:ea typeface="ＭＳ Ｐゴシック" charset="0"/>
                <a:cs typeface="ＭＳ Ｐゴシック" charset="0"/>
              </a:rPr>
              <a:t>Low barriers for extension and distribution</a:t>
            </a:r>
            <a:endParaRPr lang="en-US" sz="2000" dirty="0">
              <a:ea typeface="ＭＳ Ｐゴシック" charset="0"/>
            </a:endParaRPr>
          </a:p>
        </p:txBody>
      </p:sp>
    </p:spTree>
    <p:extLst>
      <p:ext uri="{BB962C8B-B14F-4D97-AF65-F5344CB8AC3E}">
        <p14:creationId xmlns:p14="http://schemas.microsoft.com/office/powerpoint/2010/main" val="32294638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3D Slicer</a:t>
            </a:r>
            <a:endParaRPr lang="en-US" sz="4000" dirty="0">
              <a:latin typeface="+mn-lt"/>
            </a:endParaRPr>
          </a:p>
        </p:txBody>
      </p:sp>
      <p:sp>
        <p:nvSpPr>
          <p:cNvPr id="3" name="Content Placeholder 2"/>
          <p:cNvSpPr>
            <a:spLocks noGrp="1"/>
          </p:cNvSpPr>
          <p:nvPr>
            <p:ph idx="1"/>
          </p:nvPr>
        </p:nvSpPr>
        <p:spPr/>
        <p:txBody>
          <a:bodyPr/>
          <a:lstStyle/>
          <a:p>
            <a:r>
              <a:rPr lang="en-US" dirty="0" smtClean="0"/>
              <a:t>Transformed by NAMIC</a:t>
            </a:r>
          </a:p>
          <a:p>
            <a:r>
              <a:rPr lang="en-US" dirty="0" smtClean="0"/>
              <a:t>Made possible by a community</a:t>
            </a:r>
          </a:p>
          <a:p>
            <a:r>
              <a:rPr lang="en-US" dirty="0" smtClean="0"/>
              <a:t>Technological capabilities in lockstep with innovation and discovery (details follow </a:t>
            </a:r>
            <a:r>
              <a:rPr lang="en-US" dirty="0" smtClean="0">
                <a:sym typeface="Wingdings"/>
              </a:rPr>
              <a:t> )</a:t>
            </a:r>
            <a:endParaRPr lang="en-US" dirty="0"/>
          </a:p>
        </p:txBody>
      </p:sp>
    </p:spTree>
    <p:extLst>
      <p:ext uri="{BB962C8B-B14F-4D97-AF65-F5344CB8AC3E}">
        <p14:creationId xmlns:p14="http://schemas.microsoft.com/office/powerpoint/2010/main" val="6500616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345179" y="1150466"/>
            <a:ext cx="4117993" cy="4320106"/>
          </a:xfrm>
          <a:prstGeom prst="rect">
            <a:avLst/>
          </a:prstGeom>
        </p:spPr>
        <p:txBody>
          <a:bodyPr vert="horz" wrap="square" lIns="0" tIns="0" rIns="0" bIns="0" rtlCol="0">
            <a:spAutoFit/>
          </a:bodyPr>
          <a:lstStyle/>
          <a:p>
            <a:pPr marL="354420" marR="4608" indent="-342900">
              <a:lnSpc>
                <a:spcPct val="108900"/>
              </a:lnSpc>
              <a:buFont typeface="Arial"/>
              <a:buChar char="•"/>
            </a:pPr>
            <a:r>
              <a:rPr lang="en-US" sz="2800" dirty="0" smtClean="0">
                <a:cs typeface="Calibri"/>
              </a:rPr>
              <a:t>D. Gering’s master thesis (in the </a:t>
            </a:r>
            <a:r>
              <a:rPr lang="en-US" sz="2800" spc="-14" dirty="0" smtClean="0">
                <a:cs typeface="Calibri"/>
              </a:rPr>
              <a:t>mid 90’s)</a:t>
            </a:r>
            <a:endParaRPr sz="2800" dirty="0">
              <a:cs typeface="Calibri"/>
            </a:endParaRPr>
          </a:p>
          <a:p>
            <a:pPr marL="354420" marR="629577" indent="-342900">
              <a:spcBef>
                <a:spcPts val="544"/>
              </a:spcBef>
              <a:buFont typeface="Arial"/>
              <a:buChar char="•"/>
            </a:pPr>
            <a:r>
              <a:rPr lang="en-US" sz="2800" spc="-18" dirty="0" smtClean="0">
                <a:cs typeface="Calibri"/>
              </a:rPr>
              <a:t>Since then: multi million investment by NIH</a:t>
            </a:r>
            <a:endParaRPr sz="2800" dirty="0">
              <a:cs typeface="Calibri"/>
            </a:endParaRPr>
          </a:p>
          <a:p>
            <a:pPr marL="354420" marR="4608" indent="-342900">
              <a:lnSpc>
                <a:spcPct val="117900"/>
              </a:lnSpc>
              <a:buFont typeface="Arial"/>
              <a:buChar char="•"/>
            </a:pPr>
            <a:r>
              <a:rPr lang="en-US" sz="2800" spc="-18" dirty="0" smtClean="0">
                <a:cs typeface="Calibri"/>
              </a:rPr>
              <a:t>The rate of downloads is increasing</a:t>
            </a:r>
          </a:p>
          <a:p>
            <a:pPr marL="811620" marR="4608" lvl="1" indent="-342900">
              <a:lnSpc>
                <a:spcPct val="117900"/>
              </a:lnSpc>
              <a:buFont typeface="Arial"/>
              <a:buChar char="•"/>
            </a:pPr>
            <a:r>
              <a:rPr lang="en-US" sz="2800" spc="-18" dirty="0" smtClean="0">
                <a:cs typeface="Calibri"/>
              </a:rPr>
              <a:t>2012:</a:t>
            </a:r>
            <a:r>
              <a:rPr lang="nl-NL" sz="2800" spc="-9" dirty="0" smtClean="0">
                <a:cs typeface="Calibri"/>
              </a:rPr>
              <a:t> 	  500/week </a:t>
            </a:r>
          </a:p>
          <a:p>
            <a:pPr marL="811620" marR="4608" lvl="1" indent="-342900">
              <a:lnSpc>
                <a:spcPct val="117900"/>
              </a:lnSpc>
              <a:buFont typeface="Arial"/>
              <a:buChar char="•"/>
            </a:pPr>
            <a:r>
              <a:rPr lang="nl-NL" sz="2800" spc="-9" dirty="0" smtClean="0">
                <a:cs typeface="Calibri"/>
              </a:rPr>
              <a:t>2015:	</a:t>
            </a:r>
            <a:r>
              <a:rPr lang="en-US" sz="2800" spc="-18" dirty="0" smtClean="0">
                <a:cs typeface="Calibri"/>
              </a:rPr>
              <a:t>1000</a:t>
            </a:r>
            <a:r>
              <a:rPr lang="en-US" sz="2800" dirty="0" smtClean="0">
                <a:cs typeface="Calibri"/>
              </a:rPr>
              <a:t>/week</a:t>
            </a:r>
            <a:endParaRPr lang="en-US" sz="2800" spc="-59" dirty="0">
              <a:cs typeface="Calibri"/>
            </a:endParaRPr>
          </a:p>
        </p:txBody>
      </p:sp>
      <p:sp>
        <p:nvSpPr>
          <p:cNvPr id="11" name="object 11"/>
          <p:cNvSpPr txBox="1"/>
          <p:nvPr/>
        </p:nvSpPr>
        <p:spPr>
          <a:xfrm>
            <a:off x="4330699" y="6332266"/>
            <a:ext cx="3998221" cy="353687"/>
          </a:xfrm>
          <a:prstGeom prst="rect">
            <a:avLst/>
          </a:prstGeom>
        </p:spPr>
        <p:txBody>
          <a:bodyPr vert="horz" wrap="square" lIns="0" tIns="0" rIns="0" bIns="0" rtlCol="0">
            <a:spAutoFit/>
          </a:bodyPr>
          <a:lstStyle/>
          <a:p>
            <a:pPr marL="11520" marR="4608">
              <a:lnSpc>
                <a:spcPct val="117900"/>
              </a:lnSpc>
            </a:pPr>
            <a:r>
              <a:rPr sz="2000" u="heavy" spc="-9" dirty="0" smtClean="0">
                <a:solidFill>
                  <a:srgbClr val="0000FF"/>
                </a:solidFill>
                <a:cs typeface="Calibri"/>
                <a:hlinkClick r:id="rId3"/>
              </a:rPr>
              <a:t>w</a:t>
            </a:r>
            <a:r>
              <a:rPr sz="2000" u="heavy" spc="-14" dirty="0" smtClean="0">
                <a:solidFill>
                  <a:srgbClr val="0000FF"/>
                </a:solidFill>
                <a:cs typeface="Calibri"/>
                <a:hlinkClick r:id="rId3"/>
              </a:rPr>
              <a:t>w</a:t>
            </a:r>
            <a:r>
              <a:rPr sz="2000" u="heavy" spc="-177" dirty="0" smtClean="0">
                <a:solidFill>
                  <a:srgbClr val="0000FF"/>
                </a:solidFill>
                <a:cs typeface="Calibri"/>
                <a:hlinkClick r:id="rId3"/>
              </a:rPr>
              <a:t>w</a:t>
            </a:r>
            <a:r>
              <a:rPr sz="2000" u="heavy" dirty="0" smtClean="0">
                <a:solidFill>
                  <a:srgbClr val="0000FF"/>
                </a:solidFill>
                <a:cs typeface="Calibri"/>
                <a:hlinkClick r:id="rId3"/>
              </a:rPr>
              <a:t>.</a:t>
            </a:r>
            <a:r>
              <a:rPr sz="2000" u="heavy" spc="-9" dirty="0" smtClean="0">
                <a:solidFill>
                  <a:srgbClr val="0000FF"/>
                </a:solidFill>
                <a:cs typeface="Calibri"/>
                <a:hlinkClick r:id="rId3"/>
              </a:rPr>
              <a:t>s</a:t>
            </a:r>
            <a:r>
              <a:rPr sz="2000" u="heavy" spc="-14" dirty="0" smtClean="0">
                <a:solidFill>
                  <a:srgbClr val="0000FF"/>
                </a:solidFill>
                <a:cs typeface="Calibri"/>
                <a:hlinkClick r:id="rId3"/>
              </a:rPr>
              <a:t>l</a:t>
            </a:r>
            <a:r>
              <a:rPr sz="2000" u="heavy" spc="-5" dirty="0" smtClean="0">
                <a:solidFill>
                  <a:srgbClr val="0000FF"/>
                </a:solidFill>
                <a:cs typeface="Calibri"/>
                <a:hlinkClick r:id="rId3"/>
              </a:rPr>
              <a:t>i</a:t>
            </a:r>
            <a:r>
              <a:rPr sz="2000" u="heavy" dirty="0" smtClean="0">
                <a:solidFill>
                  <a:srgbClr val="0000FF"/>
                </a:solidFill>
                <a:cs typeface="Calibri"/>
                <a:hlinkClick r:id="rId3"/>
              </a:rPr>
              <a:t>c</a:t>
            </a:r>
            <a:r>
              <a:rPr sz="2000" u="heavy" spc="-18" dirty="0" smtClean="0">
                <a:solidFill>
                  <a:srgbClr val="0000FF"/>
                </a:solidFill>
                <a:cs typeface="Calibri"/>
                <a:hlinkClick r:id="rId3"/>
              </a:rPr>
              <a:t>e</a:t>
            </a:r>
            <a:r>
              <a:rPr sz="2000" u="heavy" spc="-263" dirty="0" smtClean="0">
                <a:solidFill>
                  <a:srgbClr val="0000FF"/>
                </a:solidFill>
                <a:cs typeface="Calibri"/>
                <a:hlinkClick r:id="rId3"/>
              </a:rPr>
              <a:t>r</a:t>
            </a:r>
            <a:r>
              <a:rPr sz="2000" u="heavy" spc="-9" dirty="0" smtClean="0">
                <a:solidFill>
                  <a:srgbClr val="0000FF"/>
                </a:solidFill>
                <a:cs typeface="Calibri"/>
                <a:hlinkClick r:id="rId3"/>
              </a:rPr>
              <a:t>.</a:t>
            </a:r>
            <a:r>
              <a:rPr sz="2000" u="heavy" dirty="0" smtClean="0">
                <a:solidFill>
                  <a:srgbClr val="0000FF"/>
                </a:solidFill>
                <a:cs typeface="Calibri"/>
                <a:hlinkClick r:id="rId3"/>
              </a:rPr>
              <a:t>o</a:t>
            </a:r>
            <a:r>
              <a:rPr sz="2000" u="heavy" spc="-45" dirty="0" smtClean="0">
                <a:solidFill>
                  <a:srgbClr val="0000FF"/>
                </a:solidFill>
                <a:cs typeface="Calibri"/>
                <a:hlinkClick r:id="rId3"/>
              </a:rPr>
              <a:t>r</a:t>
            </a:r>
            <a:r>
              <a:rPr sz="2000" u="heavy" spc="-14" dirty="0" smtClean="0">
                <a:solidFill>
                  <a:srgbClr val="0000FF"/>
                </a:solidFill>
                <a:cs typeface="Calibri"/>
                <a:hlinkClick r:id="rId3"/>
              </a:rPr>
              <a:t>g</a:t>
            </a:r>
            <a:endParaRPr sz="2000" dirty="0">
              <a:cs typeface="Calibri"/>
            </a:endParaRPr>
          </a:p>
        </p:txBody>
      </p:sp>
      <p:sp>
        <p:nvSpPr>
          <p:cNvPr id="12" name="object 12"/>
          <p:cNvSpPr/>
          <p:nvPr/>
        </p:nvSpPr>
        <p:spPr>
          <a:xfrm>
            <a:off x="4704438" y="1045412"/>
            <a:ext cx="4323246" cy="2592209"/>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4614610" y="956662"/>
            <a:ext cx="4323245" cy="2592208"/>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4690618" y="3748271"/>
            <a:ext cx="4322095" cy="2443523"/>
          </a:xfrm>
          <a:custGeom>
            <a:avLst/>
            <a:gdLst/>
            <a:ahLst/>
            <a:cxnLst/>
            <a:rect l="l" t="t" r="r" b="b"/>
            <a:pathLst>
              <a:path w="4766309" h="2692400">
                <a:moveTo>
                  <a:pt x="0" y="0"/>
                </a:moveTo>
                <a:lnTo>
                  <a:pt x="4766310" y="0"/>
                </a:lnTo>
                <a:lnTo>
                  <a:pt x="4766310" y="2692400"/>
                </a:lnTo>
                <a:lnTo>
                  <a:pt x="0" y="2692400"/>
                </a:lnTo>
                <a:lnTo>
                  <a:pt x="0" y="0"/>
                </a:lnTo>
                <a:close/>
              </a:path>
            </a:pathLst>
          </a:custGeom>
          <a:solidFill>
            <a:srgbClr val="333333"/>
          </a:solidFill>
        </p:spPr>
        <p:txBody>
          <a:bodyPr wrap="square" lIns="0" tIns="0" rIns="0" bIns="0" rtlCol="0"/>
          <a:lstStyle/>
          <a:p>
            <a:endParaRPr/>
          </a:p>
        </p:txBody>
      </p:sp>
      <p:sp>
        <p:nvSpPr>
          <p:cNvPr id="15" name="object 15"/>
          <p:cNvSpPr/>
          <p:nvPr/>
        </p:nvSpPr>
        <p:spPr>
          <a:xfrm>
            <a:off x="4600791" y="3659522"/>
            <a:ext cx="4322095" cy="2442369"/>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5886017" y="5871059"/>
            <a:ext cx="1882927" cy="304288"/>
          </a:xfrm>
          <a:custGeom>
            <a:avLst/>
            <a:gdLst/>
            <a:ahLst/>
            <a:cxnLst/>
            <a:rect l="l" t="t" r="r" b="b"/>
            <a:pathLst>
              <a:path w="2076450" h="335279">
                <a:moveTo>
                  <a:pt x="2076450" y="0"/>
                </a:moveTo>
                <a:lnTo>
                  <a:pt x="0" y="0"/>
                </a:lnTo>
                <a:lnTo>
                  <a:pt x="0" y="335279"/>
                </a:lnTo>
                <a:lnTo>
                  <a:pt x="2076450" y="335279"/>
                </a:lnTo>
                <a:lnTo>
                  <a:pt x="2076450" y="0"/>
                </a:lnTo>
                <a:close/>
              </a:path>
            </a:pathLst>
          </a:custGeom>
          <a:solidFill>
            <a:srgbClr val="FFFFFF"/>
          </a:solidFill>
        </p:spPr>
        <p:txBody>
          <a:bodyPr wrap="square" lIns="0" tIns="0" rIns="0" bIns="0" rtlCol="0"/>
          <a:lstStyle/>
          <a:p>
            <a:endParaRPr/>
          </a:p>
        </p:txBody>
      </p:sp>
      <p:sp>
        <p:nvSpPr>
          <p:cNvPr id="17" name="object 17"/>
          <p:cNvSpPr txBox="1"/>
          <p:nvPr/>
        </p:nvSpPr>
        <p:spPr>
          <a:xfrm>
            <a:off x="5886017" y="5871059"/>
            <a:ext cx="1882927" cy="215444"/>
          </a:xfrm>
          <a:prstGeom prst="rect">
            <a:avLst/>
          </a:prstGeom>
          <a:solidFill>
            <a:srgbClr val="FFFFFF"/>
          </a:solidFill>
          <a:ln w="25514">
            <a:solidFill>
              <a:srgbClr val="4F81BC"/>
            </a:solidFill>
          </a:ln>
        </p:spPr>
        <p:txBody>
          <a:bodyPr vert="horz" wrap="square" lIns="0" tIns="0" rIns="0" bIns="0" rtlCol="0">
            <a:spAutoFit/>
          </a:bodyPr>
          <a:lstStyle/>
          <a:p>
            <a:pPr marL="175683"/>
            <a:r>
              <a:rPr sz="1400" spc="-23" dirty="0">
                <a:cs typeface="Calibri"/>
              </a:rPr>
              <a:t>3</a:t>
            </a:r>
            <a:r>
              <a:rPr sz="1400" dirty="0">
                <a:cs typeface="Calibri"/>
              </a:rPr>
              <a:t>D </a:t>
            </a:r>
            <a:r>
              <a:rPr sz="1400" spc="-9" dirty="0">
                <a:cs typeface="Calibri"/>
              </a:rPr>
              <a:t>S</a:t>
            </a:r>
            <a:r>
              <a:rPr sz="1400" dirty="0">
                <a:cs typeface="Calibri"/>
              </a:rPr>
              <a:t>li</a:t>
            </a:r>
            <a:r>
              <a:rPr sz="1400" spc="-9" dirty="0">
                <a:cs typeface="Calibri"/>
              </a:rPr>
              <a:t>c</a:t>
            </a:r>
            <a:r>
              <a:rPr sz="1400" spc="-18" dirty="0">
                <a:cs typeface="Calibri"/>
              </a:rPr>
              <a:t>e</a:t>
            </a:r>
            <a:r>
              <a:rPr sz="1400" spc="-9" dirty="0">
                <a:cs typeface="Calibri"/>
              </a:rPr>
              <a:t>r </a:t>
            </a:r>
            <a:r>
              <a:rPr sz="1400" spc="-5" dirty="0">
                <a:cs typeface="Calibri"/>
              </a:rPr>
              <a:t>d</a:t>
            </a:r>
            <a:r>
              <a:rPr sz="1400" spc="-14" dirty="0">
                <a:cs typeface="Calibri"/>
              </a:rPr>
              <a:t>o</a:t>
            </a:r>
            <a:r>
              <a:rPr sz="1400" spc="-18" dirty="0">
                <a:cs typeface="Calibri"/>
              </a:rPr>
              <a:t>w</a:t>
            </a:r>
            <a:r>
              <a:rPr sz="1400" spc="-5" dirty="0">
                <a:cs typeface="Calibri"/>
              </a:rPr>
              <a:t>n</a:t>
            </a:r>
            <a:r>
              <a:rPr sz="1400" dirty="0">
                <a:cs typeface="Calibri"/>
              </a:rPr>
              <a:t>l</a:t>
            </a:r>
            <a:r>
              <a:rPr sz="1400" spc="-5" dirty="0">
                <a:cs typeface="Calibri"/>
              </a:rPr>
              <a:t>o</a:t>
            </a:r>
            <a:r>
              <a:rPr sz="1400" dirty="0">
                <a:cs typeface="Calibri"/>
              </a:rPr>
              <a:t>a</a:t>
            </a:r>
            <a:r>
              <a:rPr sz="1400" spc="-5" dirty="0">
                <a:cs typeface="Calibri"/>
              </a:rPr>
              <a:t>ds</a:t>
            </a:r>
            <a:endParaRPr sz="1400" dirty="0">
              <a:cs typeface="Calibri"/>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8000" y="76011"/>
            <a:ext cx="794886" cy="79488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4000" spc="-9" dirty="0" smtClean="0">
                <a:solidFill>
                  <a:schemeClr val="tx1"/>
                </a:solidFill>
                <a:latin typeface="+mn-lt"/>
                <a:cs typeface="Calibri"/>
              </a:rPr>
              <a:t>Evolution of 3</a:t>
            </a:r>
            <a:r>
              <a:rPr lang="en-US" sz="4000" dirty="0" smtClean="0">
                <a:solidFill>
                  <a:schemeClr val="tx1"/>
                </a:solidFill>
                <a:latin typeface="+mn-lt"/>
                <a:cs typeface="Calibri"/>
              </a:rPr>
              <a:t>D </a:t>
            </a:r>
            <a:r>
              <a:rPr lang="en-US" sz="4000" spc="-36" dirty="0">
                <a:solidFill>
                  <a:schemeClr val="tx1"/>
                </a:solidFill>
                <a:latin typeface="+mn-lt"/>
                <a:cs typeface="Calibri"/>
              </a:rPr>
              <a:t>S</a:t>
            </a:r>
            <a:r>
              <a:rPr lang="en-US" sz="4000" spc="-18" dirty="0">
                <a:solidFill>
                  <a:schemeClr val="tx1"/>
                </a:solidFill>
                <a:latin typeface="+mn-lt"/>
                <a:cs typeface="Calibri"/>
              </a:rPr>
              <a:t>lic</a:t>
            </a:r>
            <a:r>
              <a:rPr lang="en-US" sz="4000" dirty="0">
                <a:solidFill>
                  <a:schemeClr val="tx1"/>
                </a:solidFill>
                <a:latin typeface="+mn-lt"/>
                <a:cs typeface="Calibri"/>
              </a:rPr>
              <a:t>er</a:t>
            </a:r>
            <a:endParaRPr lang="en-US" sz="4000" dirty="0">
              <a:latin typeface="+mn-lt"/>
            </a:endParaRPr>
          </a:p>
        </p:txBody>
      </p:sp>
    </p:spTree>
    <p:extLst>
      <p:ext uri="{BB962C8B-B14F-4D97-AF65-F5344CB8AC3E}">
        <p14:creationId xmlns:p14="http://schemas.microsoft.com/office/powerpoint/2010/main" val="33231670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Fruits of NAMIC</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The core of 3D Slicer is professionally engineered and tuned for high performance</a:t>
            </a:r>
          </a:p>
          <a:p>
            <a:r>
              <a:rPr lang="en-US" dirty="0" smtClean="0">
                <a:latin typeface="+mn-lt"/>
              </a:rPr>
              <a:t>An increasing number of NIH funded projects use 3D Slicer</a:t>
            </a:r>
          </a:p>
          <a:p>
            <a:r>
              <a:rPr lang="en-US" dirty="0" smtClean="0">
                <a:latin typeface="+mn-lt"/>
              </a:rPr>
              <a:t>Growing community of users and developers</a:t>
            </a:r>
          </a:p>
        </p:txBody>
      </p:sp>
    </p:spTree>
    <p:extLst>
      <p:ext uri="{BB962C8B-B14F-4D97-AF65-F5344CB8AC3E}">
        <p14:creationId xmlns:p14="http://schemas.microsoft.com/office/powerpoint/2010/main" val="99959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3077" y="197681"/>
            <a:ext cx="6988256" cy="553998"/>
          </a:xfrm>
          <a:prstGeom prst="rect">
            <a:avLst/>
          </a:prstGeom>
        </p:spPr>
        <p:txBody>
          <a:bodyPr vert="horz" wrap="square" lIns="0" tIns="0" rIns="0" bIns="0" rtlCol="0">
            <a:spAutoFit/>
          </a:bodyPr>
          <a:lstStyle/>
          <a:p>
            <a:pPr marL="11520">
              <a:tabLst>
                <a:tab pos="1137041" algn="l"/>
              </a:tabLst>
            </a:pPr>
            <a:r>
              <a:rPr lang="en-US" sz="3600" b="1" spc="-5" dirty="0" smtClean="0">
                <a:cs typeface="Arial"/>
              </a:rPr>
              <a:t>The Engines of Slicer</a:t>
            </a:r>
            <a:endParaRPr sz="3600" b="1" dirty="0">
              <a:cs typeface="Arial"/>
            </a:endParaRPr>
          </a:p>
        </p:txBody>
      </p:sp>
      <p:sp>
        <p:nvSpPr>
          <p:cNvPr id="4" name="object 4"/>
          <p:cNvSpPr/>
          <p:nvPr/>
        </p:nvSpPr>
        <p:spPr>
          <a:xfrm>
            <a:off x="3836528" y="3870447"/>
            <a:ext cx="5302864" cy="2987551"/>
          </a:xfrm>
          <a:prstGeom prst="rect">
            <a:avLst/>
          </a:prstGeom>
          <a:blipFill>
            <a:blip r:embed="rId3" cstate="print"/>
            <a:srcRect/>
            <a:stretch>
              <a:fillRect l="-11714"/>
            </a:stretch>
          </a:blipFill>
        </p:spPr>
        <p:txBody>
          <a:bodyPr wrap="square" lIns="0" tIns="0" rIns="0" bIns="0" rtlCol="0"/>
          <a:lstStyle/>
          <a:p>
            <a:endParaRPr/>
          </a:p>
        </p:txBody>
      </p:sp>
      <p:sp>
        <p:nvSpPr>
          <p:cNvPr id="5" name="object 5"/>
          <p:cNvSpPr/>
          <p:nvPr/>
        </p:nvSpPr>
        <p:spPr>
          <a:xfrm>
            <a:off x="0" y="4474260"/>
            <a:ext cx="3754338" cy="224642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760225" y="992235"/>
            <a:ext cx="2216787" cy="2381365"/>
          </a:xfrm>
          <a:prstGeom prst="rect">
            <a:avLst/>
          </a:prstGeom>
          <a:blipFill>
            <a:blip r:embed="rId5" cstate="print"/>
            <a:srcRect/>
            <a:stretch>
              <a:fillRect l="-21196" t="-5629" r="-24530" b="-18568"/>
            </a:stretch>
          </a:blipFill>
        </p:spPr>
        <p:txBody>
          <a:bodyPr wrap="square" lIns="0" tIns="0" rIns="0" bIns="0" rtlCol="0"/>
          <a:lstStyle/>
          <a:p>
            <a:endParaRPr/>
          </a:p>
        </p:txBody>
      </p:sp>
      <p:sp>
        <p:nvSpPr>
          <p:cNvPr id="7" name="object 7"/>
          <p:cNvSpPr/>
          <p:nvPr/>
        </p:nvSpPr>
        <p:spPr>
          <a:xfrm>
            <a:off x="2480626" y="1417704"/>
            <a:ext cx="4373918" cy="2176118"/>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1142423" y="6452391"/>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217"/>
            <a:r>
              <a:rPr sz="2200" spc="-95" dirty="0">
                <a:cs typeface="Arial"/>
              </a:rPr>
              <a:t>T</a:t>
            </a:r>
            <a:r>
              <a:rPr sz="2200" dirty="0">
                <a:cs typeface="Arial"/>
              </a:rPr>
              <a:t>r</a:t>
            </a:r>
            <a:r>
              <a:rPr sz="2200" spc="-9" dirty="0">
                <a:cs typeface="Arial"/>
              </a:rPr>
              <a:t>a</a:t>
            </a:r>
            <a:r>
              <a:rPr sz="2200" spc="5" dirty="0">
                <a:cs typeface="Arial"/>
              </a:rPr>
              <a:t>c</a:t>
            </a:r>
            <a:r>
              <a:rPr sz="2200" spc="-9" dirty="0">
                <a:cs typeface="Arial"/>
              </a:rPr>
              <a:t>tog</a:t>
            </a:r>
            <a:r>
              <a:rPr sz="2200" spc="5" dirty="0">
                <a:cs typeface="Arial"/>
              </a:rPr>
              <a:t>r</a:t>
            </a:r>
            <a:r>
              <a:rPr sz="2200" spc="-9" dirty="0">
                <a:cs typeface="Arial"/>
              </a:rPr>
              <a:t>aph</a:t>
            </a:r>
            <a:r>
              <a:rPr sz="2200" dirty="0">
                <a:cs typeface="Arial"/>
              </a:rPr>
              <a:t>y</a:t>
            </a:r>
            <a:endParaRPr sz="2200">
              <a:cs typeface="Arial"/>
            </a:endParaRPr>
          </a:p>
        </p:txBody>
      </p:sp>
      <p:sp>
        <p:nvSpPr>
          <p:cNvPr id="11" name="object 11"/>
          <p:cNvSpPr txBox="1"/>
          <p:nvPr/>
        </p:nvSpPr>
        <p:spPr>
          <a:xfrm>
            <a:off x="3590804" y="3203089"/>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S</a:t>
            </a:r>
            <a:r>
              <a:rPr sz="2200" spc="-9" dirty="0">
                <a:cs typeface="Arial"/>
              </a:rPr>
              <a:t>eg</a:t>
            </a:r>
            <a:r>
              <a:rPr sz="2200" dirty="0">
                <a:cs typeface="Arial"/>
              </a:rPr>
              <a:t>me</a:t>
            </a:r>
            <a:r>
              <a:rPr sz="2200" spc="-9" dirty="0">
                <a:cs typeface="Arial"/>
              </a:rPr>
              <a:t>ntat</a:t>
            </a:r>
            <a:r>
              <a:rPr sz="2200" spc="-5" dirty="0">
                <a:cs typeface="Arial"/>
              </a:rPr>
              <a:t>i</a:t>
            </a:r>
            <a:r>
              <a:rPr sz="2200" spc="-9" dirty="0">
                <a:cs typeface="Arial"/>
              </a:rPr>
              <a:t>o</a:t>
            </a:r>
            <a:r>
              <a:rPr sz="2200" dirty="0">
                <a:cs typeface="Arial"/>
              </a:rPr>
              <a:t>n</a:t>
            </a:r>
            <a:endParaRPr sz="2200">
              <a:cs typeface="Arial"/>
            </a:endParaRPr>
          </a:p>
        </p:txBody>
      </p:sp>
      <p:sp>
        <p:nvSpPr>
          <p:cNvPr id="13" name="object 13"/>
          <p:cNvSpPr txBox="1"/>
          <p:nvPr/>
        </p:nvSpPr>
        <p:spPr>
          <a:xfrm>
            <a:off x="5222675" y="6382132"/>
            <a:ext cx="2448381"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D</a:t>
            </a:r>
            <a:r>
              <a:rPr sz="2200" dirty="0">
                <a:cs typeface="Arial"/>
              </a:rPr>
              <a:t>y</a:t>
            </a:r>
            <a:r>
              <a:rPr sz="2200" spc="-9" dirty="0">
                <a:cs typeface="Arial"/>
              </a:rPr>
              <a:t>n</a:t>
            </a:r>
            <a:r>
              <a:rPr sz="2200" dirty="0">
                <a:cs typeface="Arial"/>
              </a:rPr>
              <a:t>am</a:t>
            </a:r>
            <a:r>
              <a:rPr sz="2200" spc="-5" dirty="0">
                <a:cs typeface="Arial"/>
              </a:rPr>
              <a:t>i</a:t>
            </a:r>
            <a:r>
              <a:rPr sz="2200" dirty="0">
                <a:cs typeface="Arial"/>
              </a:rPr>
              <a:t>c </a:t>
            </a:r>
            <a:r>
              <a:rPr sz="2200" spc="-9" dirty="0">
                <a:cs typeface="Arial"/>
              </a:rPr>
              <a:t>ana</a:t>
            </a:r>
            <a:r>
              <a:rPr sz="2200" spc="-5" dirty="0">
                <a:cs typeface="Arial"/>
              </a:rPr>
              <a:t>l</a:t>
            </a:r>
            <a:r>
              <a:rPr sz="2200" dirty="0">
                <a:cs typeface="Arial"/>
              </a:rPr>
              <a:t>ys</a:t>
            </a:r>
            <a:r>
              <a:rPr sz="2200" spc="-5" dirty="0">
                <a:cs typeface="Arial"/>
              </a:rPr>
              <a:t>i</a:t>
            </a:r>
            <a:r>
              <a:rPr sz="2200" dirty="0">
                <a:cs typeface="Arial"/>
              </a:rPr>
              <a:t>s</a:t>
            </a:r>
          </a:p>
        </p:txBody>
      </p:sp>
      <p:sp>
        <p:nvSpPr>
          <p:cNvPr id="15" name="object 15"/>
          <p:cNvSpPr txBox="1"/>
          <p:nvPr/>
        </p:nvSpPr>
        <p:spPr>
          <a:xfrm>
            <a:off x="7018078" y="3267636"/>
            <a:ext cx="1958935" cy="338554"/>
          </a:xfrm>
          <a:prstGeom prst="rect">
            <a:avLst/>
          </a:prstGeom>
          <a:solidFill>
            <a:srgbClr val="FFFFFF"/>
          </a:solidFill>
          <a:ln w="3175">
            <a:solidFill>
              <a:srgbClr val="000000"/>
            </a:solidFill>
          </a:ln>
        </p:spPr>
        <p:txBody>
          <a:bodyPr vert="horz" wrap="square" lIns="0" tIns="0" rIns="0" bIns="0" rtlCol="0">
            <a:spAutoFit/>
          </a:bodyPr>
          <a:lstStyle/>
          <a:p>
            <a:pPr marL="81793"/>
            <a:r>
              <a:rPr sz="2200" spc="-5" dirty="0">
                <a:cs typeface="Arial"/>
              </a:rPr>
              <a:t>R</a:t>
            </a:r>
            <a:r>
              <a:rPr sz="2200" spc="-9" dirty="0">
                <a:cs typeface="Arial"/>
              </a:rPr>
              <a:t>eg</a:t>
            </a:r>
            <a:r>
              <a:rPr sz="2200" spc="-5" dirty="0">
                <a:cs typeface="Arial"/>
              </a:rPr>
              <a:t>i</a:t>
            </a:r>
            <a:r>
              <a:rPr sz="2200" spc="-14" dirty="0">
                <a:cs typeface="Arial"/>
              </a:rPr>
              <a:t>s</a:t>
            </a:r>
            <a:r>
              <a:rPr sz="2200" dirty="0">
                <a:cs typeface="Arial"/>
              </a:rPr>
              <a:t>tr</a:t>
            </a:r>
            <a:r>
              <a:rPr sz="2200" spc="-9" dirty="0">
                <a:cs typeface="Arial"/>
              </a:rPr>
              <a:t>at</a:t>
            </a:r>
            <a:r>
              <a:rPr sz="2200" spc="-5" dirty="0">
                <a:cs typeface="Arial"/>
              </a:rPr>
              <a:t>i</a:t>
            </a:r>
            <a:r>
              <a:rPr sz="2200" spc="-9" dirty="0">
                <a:cs typeface="Arial"/>
              </a:rPr>
              <a:t>o</a:t>
            </a:r>
            <a:r>
              <a:rPr sz="2200" dirty="0">
                <a:cs typeface="Arial"/>
              </a:rPr>
              <a:t>n</a:t>
            </a:r>
            <a:endParaRPr sz="2200">
              <a:cs typeface="Arial"/>
            </a:endParaRPr>
          </a:p>
        </p:txBody>
      </p:sp>
      <p:sp>
        <p:nvSpPr>
          <p:cNvPr id="3" name="object 3"/>
          <p:cNvSpPr/>
          <p:nvPr/>
        </p:nvSpPr>
        <p:spPr>
          <a:xfrm>
            <a:off x="97889" y="1305902"/>
            <a:ext cx="3167003" cy="2791609"/>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874889" y="3757492"/>
            <a:ext cx="1693333" cy="627971"/>
          </a:xfrm>
          <a:prstGeom prst="rect">
            <a:avLst/>
          </a:prstGeom>
          <a:solidFill>
            <a:schemeClr val="bg1"/>
          </a:solidFill>
          <a:ln w="3175">
            <a:solidFill>
              <a:srgbClr val="000000"/>
            </a:solidFill>
          </a:ln>
        </p:spPr>
        <p:txBody>
          <a:bodyPr vert="horz" wrap="square" lIns="0" tIns="0" rIns="0" bIns="0" rtlCol="0">
            <a:spAutoFit/>
          </a:bodyPr>
          <a:lstStyle/>
          <a:p>
            <a:pPr marL="151490" marR="144002" indent="123266">
              <a:lnSpc>
                <a:spcPts val="2431"/>
              </a:lnSpc>
            </a:pPr>
            <a:r>
              <a:rPr sz="2200" spc="-150" dirty="0">
                <a:cs typeface="Arial"/>
              </a:rPr>
              <a:t>V</a:t>
            </a:r>
            <a:r>
              <a:rPr sz="2200" spc="-9" dirty="0">
                <a:cs typeface="Arial"/>
              </a:rPr>
              <a:t>o</a:t>
            </a:r>
            <a:r>
              <a:rPr sz="2200" spc="-5" dirty="0">
                <a:cs typeface="Arial"/>
              </a:rPr>
              <a:t>l</a:t>
            </a:r>
            <a:r>
              <a:rPr sz="2200" dirty="0">
                <a:cs typeface="Arial"/>
              </a:rPr>
              <a:t>ume re</a:t>
            </a:r>
            <a:r>
              <a:rPr sz="2200" spc="-9" dirty="0">
                <a:cs typeface="Arial"/>
              </a:rPr>
              <a:t>nde</a:t>
            </a:r>
            <a:r>
              <a:rPr sz="2200" spc="5" dirty="0">
                <a:cs typeface="Arial"/>
              </a:rPr>
              <a:t>r</a:t>
            </a:r>
            <a:r>
              <a:rPr sz="2200" spc="-14" dirty="0">
                <a:cs typeface="Arial"/>
              </a:rPr>
              <a:t>i</a:t>
            </a:r>
            <a:r>
              <a:rPr sz="2200" dirty="0">
                <a:cs typeface="Arial"/>
              </a:rPr>
              <a:t>ng</a:t>
            </a:r>
          </a:p>
        </p:txBody>
      </p:sp>
    </p:spTree>
    <p:extLst>
      <p:ext uri="{BB962C8B-B14F-4D97-AF65-F5344CB8AC3E}">
        <p14:creationId xmlns:p14="http://schemas.microsoft.com/office/powerpoint/2010/main" val="1644254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563" y="304800"/>
            <a:ext cx="7653211" cy="533400"/>
          </a:xfrm>
        </p:spPr>
        <p:txBody>
          <a:bodyPr/>
          <a:lstStyle/>
          <a:p>
            <a:r>
              <a:rPr lang="en-US" sz="4000" dirty="0" smtClean="0">
                <a:latin typeface="+mn-lt"/>
              </a:rPr>
              <a:t>Slicer Enables NIH Research</a:t>
            </a:r>
            <a:endParaRPr lang="en-US" sz="4000" dirty="0">
              <a:latin typeface="+mn-lt"/>
            </a:endParaRPr>
          </a:p>
        </p:txBody>
      </p:sp>
      <p:sp>
        <p:nvSpPr>
          <p:cNvPr id="3" name="Content Placeholder 2"/>
          <p:cNvSpPr>
            <a:spLocks noGrp="1"/>
          </p:cNvSpPr>
          <p:nvPr>
            <p:ph idx="1"/>
          </p:nvPr>
        </p:nvSpPr>
        <p:spPr>
          <a:xfrm>
            <a:off x="6669467" y="3201152"/>
            <a:ext cx="2227307" cy="2421021"/>
          </a:xfrm>
        </p:spPr>
        <p:txBody>
          <a:bodyPr/>
          <a:lstStyle/>
          <a:p>
            <a:pPr marL="0" indent="0" algn="r">
              <a:buNone/>
            </a:pPr>
            <a:r>
              <a:rPr lang="en-US" sz="2800" dirty="0" smtClean="0">
                <a:latin typeface="+mn-lt"/>
              </a:rPr>
              <a:t>Hundreds of papers published using </a:t>
            </a:r>
            <a:br>
              <a:rPr lang="en-US" sz="2800" dirty="0" smtClean="0">
                <a:latin typeface="+mn-lt"/>
              </a:rPr>
            </a:br>
            <a:r>
              <a:rPr lang="en-US" sz="2800" dirty="0" smtClean="0">
                <a:latin typeface="+mn-lt"/>
              </a:rPr>
              <a:t>3D Slicer</a:t>
            </a:r>
            <a:endParaRPr lang="en-US" sz="2800" dirty="0">
              <a:latin typeface="+mn-lt"/>
            </a:endParaRPr>
          </a:p>
        </p:txBody>
      </p:sp>
      <p:pic>
        <p:nvPicPr>
          <p:cNvPr id="5" name="Picture 4" descr="Screen Shot 2015-08-06 at 11.05.57 AM.png"/>
          <p:cNvPicPr>
            <a:picLocks noChangeAspect="1"/>
          </p:cNvPicPr>
          <p:nvPr/>
        </p:nvPicPr>
        <p:blipFill rotWithShape="1">
          <a:blip r:embed="rId2">
            <a:extLst>
              <a:ext uri="{28A0092B-C50C-407E-A947-70E740481C1C}">
                <a14:useLocalDpi xmlns:a14="http://schemas.microsoft.com/office/drawing/2010/main" val="0"/>
              </a:ext>
            </a:extLst>
          </a:blip>
          <a:srcRect l="1361"/>
          <a:stretch/>
        </p:blipFill>
        <p:spPr>
          <a:xfrm>
            <a:off x="643667" y="1152512"/>
            <a:ext cx="5945625" cy="5077171"/>
          </a:xfrm>
          <a:prstGeom prst="rect">
            <a:avLst/>
          </a:prstGeom>
        </p:spPr>
      </p:pic>
      <p:sp>
        <p:nvSpPr>
          <p:cNvPr id="4" name="Rectangle 3"/>
          <p:cNvSpPr/>
          <p:nvPr/>
        </p:nvSpPr>
        <p:spPr>
          <a:xfrm>
            <a:off x="4302355" y="6343432"/>
            <a:ext cx="3134620" cy="246221"/>
          </a:xfrm>
          <a:prstGeom prst="rect">
            <a:avLst/>
          </a:prstGeom>
        </p:spPr>
        <p:txBody>
          <a:bodyPr wrap="square">
            <a:spAutoFit/>
          </a:bodyPr>
          <a:lstStyle/>
          <a:p>
            <a:r>
              <a:rPr lang="en-US" sz="1000" dirty="0"/>
              <a:t>https://</a:t>
            </a:r>
            <a:r>
              <a:rPr lang="en-US" sz="1000" dirty="0" err="1"/>
              <a:t>www.slicer.org</a:t>
            </a:r>
            <a:r>
              <a:rPr lang="en-US" sz="1000" dirty="0"/>
              <a:t>/pages/</a:t>
            </a:r>
            <a:r>
              <a:rPr lang="en-US" sz="1000" dirty="0" err="1"/>
              <a:t>Slicer_Community</a:t>
            </a:r>
            <a:endParaRPr lang="en-US" sz="1000" dirty="0"/>
          </a:p>
        </p:txBody>
      </p:sp>
    </p:spTree>
    <p:extLst>
      <p:ext uri="{BB962C8B-B14F-4D97-AF65-F5344CB8AC3E}">
        <p14:creationId xmlns:p14="http://schemas.microsoft.com/office/powerpoint/2010/main" val="17263400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Novel Uses</a:t>
            </a:r>
            <a:endParaRPr lang="en-US" sz="4000" dirty="0">
              <a:latin typeface="+mn-lt"/>
            </a:endParaRPr>
          </a:p>
        </p:txBody>
      </p:sp>
      <p:sp>
        <p:nvSpPr>
          <p:cNvPr id="3" name="Content Placeholder 2"/>
          <p:cNvSpPr>
            <a:spLocks noGrp="1"/>
          </p:cNvSpPr>
          <p:nvPr>
            <p:ph idx="1"/>
          </p:nvPr>
        </p:nvSpPr>
        <p:spPr>
          <a:xfrm>
            <a:off x="534069" y="1135958"/>
            <a:ext cx="4580482" cy="2543679"/>
          </a:xfrm>
        </p:spPr>
        <p:txBody>
          <a:bodyPr/>
          <a:lstStyle/>
          <a:p>
            <a:pPr marL="0" indent="0">
              <a:buNone/>
            </a:pPr>
            <a:r>
              <a:rPr lang="en-US" sz="2000" dirty="0" smtClean="0"/>
              <a:t>New imaging methods and applications drive novel ways to use Slicer. E.g.:</a:t>
            </a:r>
          </a:p>
          <a:p>
            <a:r>
              <a:rPr lang="en-US" sz="2000" dirty="0" smtClean="0"/>
              <a:t>Animal imaging</a:t>
            </a:r>
          </a:p>
          <a:p>
            <a:r>
              <a:rPr lang="en-US" sz="2000" dirty="0" smtClean="0"/>
              <a:t>3D printing</a:t>
            </a:r>
          </a:p>
          <a:p>
            <a:r>
              <a:rPr lang="en-US" sz="2000" dirty="0" smtClean="0"/>
              <a:t>….</a:t>
            </a:r>
          </a:p>
        </p:txBody>
      </p:sp>
      <p:pic>
        <p:nvPicPr>
          <p:cNvPr id="4" name="Picture 3" descr="Screen Shot 2015-08-12 at 8.5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2458" y="979122"/>
            <a:ext cx="3193123" cy="2393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creen Shot 2015-08-12 at 8.56.4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1277" y="3810000"/>
            <a:ext cx="3189873" cy="2386445"/>
          </a:xfrm>
          <a:prstGeom prst="rect">
            <a:avLst/>
          </a:prstGeom>
          <a:ln>
            <a:noFill/>
          </a:ln>
          <a:effectLst>
            <a:outerShdw blurRad="292100" dist="139700" dir="2700000" algn="tl" rotWithShape="0">
              <a:srgbClr val="333333">
                <a:alpha val="65000"/>
              </a:srgbClr>
            </a:outerShdw>
          </a:effectLst>
        </p:spPr>
      </p:pic>
      <p:pic>
        <p:nvPicPr>
          <p:cNvPr id="6" name="Picture 5" descr="Screen Shot 2015-08-12 at 8.59.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69" y="3679637"/>
            <a:ext cx="3372030" cy="238644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5352458" y="3579289"/>
            <a:ext cx="1282700" cy="200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2813"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rPr>
              <a:t>Mouse Embryo</a:t>
            </a:r>
            <a:endParaRPr kumimoji="0" lang="en-US" sz="1200" b="1" i="0" u="none" strike="noStrike" cap="none" normalizeH="0" baseline="0" dirty="0">
              <a:ln>
                <a:noFill/>
              </a:ln>
              <a:solidFill>
                <a:schemeClr val="tx1"/>
              </a:solidFill>
              <a:effectLst/>
            </a:endParaRPr>
          </a:p>
        </p:txBody>
      </p:sp>
      <p:sp>
        <p:nvSpPr>
          <p:cNvPr id="8" name="Rectangle 7"/>
          <p:cNvSpPr/>
          <p:nvPr/>
        </p:nvSpPr>
        <p:spPr>
          <a:xfrm>
            <a:off x="5529829" y="5784334"/>
            <a:ext cx="1419191" cy="184666"/>
          </a:xfrm>
          <a:prstGeom prst="rect">
            <a:avLst/>
          </a:prstGeom>
          <a:solidFill>
            <a:schemeClr val="bg1"/>
          </a:solidFill>
        </p:spPr>
        <p:txBody>
          <a:bodyPr wrap="none">
            <a:spAutoFit/>
          </a:bodyPr>
          <a:lstStyle/>
          <a:p>
            <a:r>
              <a:rPr lang="en-US" sz="600" dirty="0"/>
              <a:t>OPT (optical projection tomography)</a:t>
            </a:r>
          </a:p>
        </p:txBody>
      </p:sp>
      <p:sp>
        <p:nvSpPr>
          <p:cNvPr id="9" name="Rectangle 8"/>
          <p:cNvSpPr/>
          <p:nvPr/>
        </p:nvSpPr>
        <p:spPr>
          <a:xfrm>
            <a:off x="7646907" y="5784334"/>
            <a:ext cx="505267" cy="184666"/>
          </a:xfrm>
          <a:prstGeom prst="rect">
            <a:avLst/>
          </a:prstGeom>
          <a:solidFill>
            <a:schemeClr val="bg1"/>
          </a:solidFill>
        </p:spPr>
        <p:txBody>
          <a:bodyPr wrap="none">
            <a:spAutoFit/>
          </a:bodyPr>
          <a:lstStyle/>
          <a:p>
            <a:r>
              <a:rPr lang="en-US" sz="600" dirty="0" smtClean="0"/>
              <a:t>Micro CT</a:t>
            </a:r>
            <a:endParaRPr lang="en-US" sz="600" dirty="0"/>
          </a:p>
        </p:txBody>
      </p:sp>
      <p:sp>
        <p:nvSpPr>
          <p:cNvPr id="10" name="TextBox 9"/>
          <p:cNvSpPr txBox="1"/>
          <p:nvPr/>
        </p:nvSpPr>
        <p:spPr>
          <a:xfrm>
            <a:off x="5352458" y="6357108"/>
            <a:ext cx="2244587" cy="246221"/>
          </a:xfrm>
          <a:prstGeom prst="rect">
            <a:avLst/>
          </a:prstGeom>
          <a:noFill/>
        </p:spPr>
        <p:txBody>
          <a:bodyPr wrap="none" rtlCol="0">
            <a:spAutoFit/>
          </a:bodyPr>
          <a:lstStyle/>
          <a:p>
            <a:r>
              <a:rPr lang="en-US" sz="1000" dirty="0" smtClean="0"/>
              <a:t>Mouse images courtesy of S. Pieper</a:t>
            </a:r>
            <a:endParaRPr lang="en-US" sz="1000" dirty="0"/>
          </a:p>
        </p:txBody>
      </p:sp>
    </p:spTree>
    <p:extLst>
      <p:ext uri="{BB962C8B-B14F-4D97-AF65-F5344CB8AC3E}">
        <p14:creationId xmlns:p14="http://schemas.microsoft.com/office/powerpoint/2010/main" val="2457943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289748"/>
            <a:ext cx="7764875" cy="533400"/>
          </a:xfrm>
        </p:spPr>
        <p:txBody>
          <a:bodyPr/>
          <a:lstStyle/>
          <a:p>
            <a:r>
              <a:rPr lang="en-US" sz="3800" dirty="0" smtClean="0"/>
              <a:t>Slicer Addresses </a:t>
            </a:r>
            <a:r>
              <a:rPr lang="en-US" sz="3800" dirty="0"/>
              <a:t>U</a:t>
            </a:r>
            <a:r>
              <a:rPr lang="en-US" sz="3800" dirty="0" smtClean="0"/>
              <a:t>nmet </a:t>
            </a:r>
            <a:r>
              <a:rPr lang="en-US" sz="3800" dirty="0"/>
              <a:t>N</a:t>
            </a:r>
            <a:r>
              <a:rPr lang="en-US" sz="3800" dirty="0" smtClean="0"/>
              <a:t>eeds</a:t>
            </a:r>
            <a:endParaRPr lang="en-US" sz="3800" dirty="0"/>
          </a:p>
        </p:txBody>
      </p:sp>
      <p:sp>
        <p:nvSpPr>
          <p:cNvPr id="3" name="Content Placeholder 2"/>
          <p:cNvSpPr>
            <a:spLocks noGrp="1"/>
          </p:cNvSpPr>
          <p:nvPr>
            <p:ph idx="1"/>
          </p:nvPr>
        </p:nvSpPr>
        <p:spPr>
          <a:xfrm>
            <a:off x="1116659" y="1292578"/>
            <a:ext cx="7162800" cy="4648200"/>
          </a:xfrm>
        </p:spPr>
        <p:txBody>
          <a:bodyPr/>
          <a:lstStyle/>
          <a:p>
            <a:r>
              <a:rPr lang="en-US" sz="2400" dirty="0" smtClean="0">
                <a:latin typeface="+mn-lt"/>
              </a:rPr>
              <a:t>Stability and longevity</a:t>
            </a:r>
          </a:p>
          <a:p>
            <a:r>
              <a:rPr lang="en-US" sz="2400" dirty="0" smtClean="0">
                <a:latin typeface="+mn-lt"/>
              </a:rPr>
              <a:t>Unique combination of </a:t>
            </a:r>
            <a:br>
              <a:rPr lang="en-US" sz="2400" dirty="0" smtClean="0">
                <a:latin typeface="+mn-lt"/>
              </a:rPr>
            </a:br>
            <a:r>
              <a:rPr lang="en-US" sz="2400" dirty="0" smtClean="0">
                <a:latin typeface="+mn-lt"/>
              </a:rPr>
              <a:t>high </a:t>
            </a:r>
            <a:r>
              <a:rPr lang="en-US" sz="2400" dirty="0"/>
              <a:t>l</a:t>
            </a:r>
            <a:r>
              <a:rPr lang="en-US" sz="2400" dirty="0" smtClean="0">
                <a:latin typeface="+mn-lt"/>
              </a:rPr>
              <a:t>evel </a:t>
            </a:r>
            <a:r>
              <a:rPr lang="en-US" sz="2400" dirty="0"/>
              <a:t>f</a:t>
            </a:r>
            <a:r>
              <a:rPr lang="en-US" sz="2400" dirty="0" smtClean="0">
                <a:latin typeface="+mn-lt"/>
              </a:rPr>
              <a:t>eatures: </a:t>
            </a:r>
          </a:p>
          <a:p>
            <a:pPr lvl="1"/>
            <a:r>
              <a:rPr lang="en-US" sz="2000" dirty="0" smtClean="0">
                <a:latin typeface="+mn-lt"/>
              </a:rPr>
              <a:t>Usable by non-programmer</a:t>
            </a:r>
          </a:p>
          <a:p>
            <a:pPr lvl="1"/>
            <a:r>
              <a:rPr lang="en-US" sz="2000" dirty="0" smtClean="0">
                <a:latin typeface="+mn-lt"/>
              </a:rPr>
              <a:t>Free</a:t>
            </a:r>
          </a:p>
          <a:p>
            <a:pPr lvl="1"/>
            <a:r>
              <a:rPr lang="en-US" sz="2000" dirty="0" smtClean="0">
                <a:latin typeface="+mn-lt"/>
              </a:rPr>
              <a:t>Open source</a:t>
            </a:r>
          </a:p>
          <a:p>
            <a:pPr lvl="1"/>
            <a:r>
              <a:rPr lang="en-US" sz="2000" dirty="0" smtClean="0">
                <a:latin typeface="+mn-lt"/>
              </a:rPr>
              <a:t>Modular</a:t>
            </a:r>
          </a:p>
          <a:p>
            <a:pPr lvl="1"/>
            <a:r>
              <a:rPr lang="en-US" sz="2000" dirty="0" smtClean="0">
                <a:latin typeface="+mn-lt"/>
              </a:rPr>
              <a:t>Multi-platform</a:t>
            </a:r>
          </a:p>
          <a:p>
            <a:pPr lvl="1"/>
            <a:r>
              <a:rPr lang="en-US" sz="2000" dirty="0" smtClean="0">
                <a:latin typeface="+mn-lt"/>
              </a:rPr>
              <a:t>Customizable UI</a:t>
            </a:r>
          </a:p>
          <a:p>
            <a:pPr lvl="1"/>
            <a:r>
              <a:rPr lang="en-US" sz="2000" dirty="0" smtClean="0">
                <a:latin typeface="+mn-lt"/>
              </a:rPr>
              <a:t>Extensible </a:t>
            </a:r>
          </a:p>
          <a:p>
            <a:pPr lvl="1"/>
            <a:r>
              <a:rPr lang="en-US" sz="2000" dirty="0" smtClean="0">
                <a:latin typeface="+mn-lt"/>
              </a:rPr>
              <a:t>Business-friendly license (BSD)</a:t>
            </a:r>
          </a:p>
        </p:txBody>
      </p:sp>
      <p:pic>
        <p:nvPicPr>
          <p:cNvPr id="5" name="Picture 4" descr="308px-DownloadFile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211" y="2235868"/>
            <a:ext cx="1929064" cy="15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332px-ExtensionsManager-CheckForUpd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476" y="3301025"/>
            <a:ext cx="2079381" cy="15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350px-Redview_slice_view_annotation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798" y="2370451"/>
            <a:ext cx="1096059" cy="748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6673211" y="3983789"/>
            <a:ext cx="1757644" cy="2082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46" y="5048946"/>
            <a:ext cx="894654" cy="894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2929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Slicer User Community</a:t>
            </a:r>
            <a:endParaRPr lang="en-US" sz="4000" dirty="0"/>
          </a:p>
        </p:txBody>
      </p:sp>
      <p:sp>
        <p:nvSpPr>
          <p:cNvPr id="3" name="Content Placeholder 2"/>
          <p:cNvSpPr>
            <a:spLocks noGrp="1"/>
          </p:cNvSpPr>
          <p:nvPr>
            <p:ph idx="1"/>
          </p:nvPr>
        </p:nvSpPr>
        <p:spPr>
          <a:xfrm>
            <a:off x="119635" y="1123950"/>
            <a:ext cx="4923427" cy="2091383"/>
          </a:xfrm>
        </p:spPr>
        <p:txBody>
          <a:bodyPr/>
          <a:lstStyle/>
          <a:p>
            <a:r>
              <a:rPr lang="en-US" sz="2000" dirty="0" smtClean="0"/>
              <a:t>Increasing use of Slicer is reflected in a large number of publications</a:t>
            </a:r>
          </a:p>
          <a:p>
            <a:r>
              <a:rPr lang="en-US" sz="2000" dirty="0" smtClean="0"/>
              <a:t>Volunteer contributions include participation in the mailing list and providing training materials</a:t>
            </a:r>
            <a:endParaRPr lang="en-US" sz="2000" dirty="0"/>
          </a:p>
        </p:txBody>
      </p:sp>
      <p:pic>
        <p:nvPicPr>
          <p:cNvPr id="4" name="Picture 3" descr="EnEspanolScreen Shot 2015-08-04 at 2.37.48 PM.png"/>
          <p:cNvPicPr>
            <a:picLocks noChangeAspect="1"/>
          </p:cNvPicPr>
          <p:nvPr/>
        </p:nvPicPr>
        <p:blipFill rotWithShape="1">
          <a:blip r:embed="rId2">
            <a:extLst>
              <a:ext uri="{28A0092B-C50C-407E-A947-70E740481C1C}">
                <a14:useLocalDpi xmlns:a14="http://schemas.microsoft.com/office/drawing/2010/main" val="0"/>
              </a:ext>
            </a:extLst>
          </a:blip>
          <a:srcRect l="30104" t="35856" b="20261"/>
          <a:stretch/>
        </p:blipFill>
        <p:spPr>
          <a:xfrm>
            <a:off x="5242416" y="1187094"/>
            <a:ext cx="3564370" cy="1812849"/>
          </a:xfrm>
          <a:prstGeom prst="rect">
            <a:avLst/>
          </a:prstGeom>
          <a:ln>
            <a:noFill/>
          </a:ln>
          <a:effectLst>
            <a:outerShdw blurRad="292100" dist="139700" dir="2700000" algn="tl" rotWithShape="0">
              <a:srgbClr val="333333">
                <a:alpha val="65000"/>
              </a:srgbClr>
            </a:outerShdw>
          </a:effectLst>
        </p:spPr>
      </p:pic>
      <p:pic>
        <p:nvPicPr>
          <p:cNvPr id="5" name="Picture 4" descr="AllThings3D 07-31-Screen Shot 2015-07-31 at 9.49.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714" y="3294760"/>
            <a:ext cx="3441072" cy="2817855"/>
          </a:xfrm>
          <a:prstGeom prst="rect">
            <a:avLst/>
          </a:prstGeom>
          <a:ln>
            <a:noFill/>
          </a:ln>
          <a:effectLst>
            <a:outerShdw blurRad="292100" dist="139700" dir="2700000" algn="tl" rotWithShape="0">
              <a:srgbClr val="333333">
                <a:alpha val="65000"/>
              </a:srgbClr>
            </a:outerShdw>
          </a:effectLst>
        </p:spPr>
      </p:pic>
      <p:pic>
        <p:nvPicPr>
          <p:cNvPr id="6" name="Picture 5" descr="MelbourneBazarScreen Shot 2015-07-31 at 9.49.06 AM.png"/>
          <p:cNvPicPr>
            <a:picLocks noChangeAspect="1"/>
          </p:cNvPicPr>
          <p:nvPr/>
        </p:nvPicPr>
        <p:blipFill rotWithShape="1">
          <a:blip r:embed="rId4" cstate="print">
            <a:extLst>
              <a:ext uri="{28A0092B-C50C-407E-A947-70E740481C1C}">
                <a14:useLocalDpi xmlns:a14="http://schemas.microsoft.com/office/drawing/2010/main" val="0"/>
              </a:ext>
            </a:extLst>
          </a:blip>
          <a:srcRect b="26084"/>
          <a:stretch/>
        </p:blipFill>
        <p:spPr>
          <a:xfrm>
            <a:off x="342378" y="3297156"/>
            <a:ext cx="4700684" cy="2815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9242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5898147" cy="1927225"/>
          </a:xfrm>
        </p:spPr>
        <p:txBody>
          <a:bodyPr/>
          <a:lstStyle/>
          <a:p>
            <a:r>
              <a:rPr lang="en-US" sz="2400" dirty="0"/>
              <a:t>Increasing the Impact of Medical </a:t>
            </a:r>
            <a:r>
              <a:rPr lang="en-US" sz="2400" dirty="0" smtClean="0"/>
              <a:t>Image Computing :</a:t>
            </a:r>
            <a:r>
              <a:rPr lang="en-US" sz="2400" dirty="0"/>
              <a:t>  </a:t>
            </a:r>
            <a:r>
              <a:rPr lang="en-US" sz="2400" dirty="0" smtClean="0"/>
              <a:t/>
            </a:r>
            <a:br>
              <a:rPr lang="en-US" sz="2400" dirty="0" smtClean="0"/>
            </a:br>
            <a:r>
              <a:rPr lang="en-US" sz="2400" dirty="0" smtClean="0"/>
              <a:t>Current </a:t>
            </a:r>
            <a:r>
              <a:rPr lang="en-US" sz="2400" dirty="0"/>
              <a:t>Activities and Future Opportunities</a:t>
            </a:r>
            <a:endParaRPr lang="en-US" sz="2400" dirty="0">
              <a:latin typeface="+mn-lt"/>
            </a:endParaRPr>
          </a:p>
        </p:txBody>
      </p:sp>
      <p:sp>
        <p:nvSpPr>
          <p:cNvPr id="3" name="Subtitle 2"/>
          <p:cNvSpPr>
            <a:spLocks noGrp="1"/>
          </p:cNvSpPr>
          <p:nvPr>
            <p:ph type="subTitle" idx="1"/>
          </p:nvPr>
        </p:nvSpPr>
        <p:spPr/>
        <p:txBody>
          <a:bodyPr>
            <a:normAutofit fontScale="70000" lnSpcReduction="20000"/>
          </a:bodyPr>
          <a:lstStyle/>
          <a:p>
            <a:r>
              <a:rPr lang="en-US" dirty="0" smtClean="0">
                <a:latin typeface="+mn-lt"/>
              </a:rPr>
              <a:t>Ron </a:t>
            </a:r>
            <a:r>
              <a:rPr lang="en-US" dirty="0" err="1" smtClean="0">
                <a:latin typeface="+mn-lt"/>
              </a:rPr>
              <a:t>Kikinis</a:t>
            </a:r>
            <a:r>
              <a:rPr lang="en-US" dirty="0">
                <a:latin typeface="+mn-lt"/>
              </a:rPr>
              <a:t> M.D.</a:t>
            </a:r>
          </a:p>
          <a:p>
            <a:endParaRPr lang="en-US" baseline="30000" dirty="0">
              <a:latin typeface="+mn-lt"/>
            </a:endParaRPr>
          </a:p>
          <a:p>
            <a:pPr>
              <a:lnSpc>
                <a:spcPct val="110000"/>
              </a:lnSpc>
              <a:spcBef>
                <a:spcPts val="0"/>
              </a:spcBef>
            </a:pPr>
            <a:endParaRPr lang="en-US" dirty="0" smtClean="0">
              <a:latin typeface="+mn-lt"/>
            </a:endParaRPr>
          </a:p>
          <a:p>
            <a:pPr>
              <a:lnSpc>
                <a:spcPct val="110000"/>
              </a:lnSpc>
              <a:spcBef>
                <a:spcPts val="0"/>
              </a:spcBef>
            </a:pPr>
            <a:r>
              <a:rPr lang="en-US" dirty="0" smtClean="0">
                <a:latin typeface="+mn-lt"/>
              </a:rPr>
              <a:t>Robert </a:t>
            </a:r>
            <a:r>
              <a:rPr lang="en-US" dirty="0" err="1">
                <a:latin typeface="+mn-lt"/>
              </a:rPr>
              <a:t>Greenes</a:t>
            </a:r>
            <a:r>
              <a:rPr lang="en-US" dirty="0">
                <a:latin typeface="+mn-lt"/>
              </a:rPr>
              <a:t> Distinguished Director of Biomedical Informatics, Dept. of Radiology, BWH </a:t>
            </a:r>
          </a:p>
          <a:p>
            <a:pPr>
              <a:lnSpc>
                <a:spcPct val="110000"/>
              </a:lnSpc>
              <a:spcBef>
                <a:spcPts val="0"/>
              </a:spcBef>
            </a:pPr>
            <a:r>
              <a:rPr lang="en-US" dirty="0">
                <a:latin typeface="+mn-lt"/>
              </a:rPr>
              <a:t>Professor of Medical Image Computing, FB 3, </a:t>
            </a:r>
            <a:r>
              <a:rPr lang="en-US" dirty="0" err="1">
                <a:latin typeface="+mn-lt"/>
              </a:rPr>
              <a:t>Uni</a:t>
            </a:r>
            <a:r>
              <a:rPr lang="en-US" dirty="0">
                <a:latin typeface="+mn-lt"/>
              </a:rPr>
              <a:t> Bremen</a:t>
            </a:r>
          </a:p>
          <a:p>
            <a:pPr>
              <a:lnSpc>
                <a:spcPct val="110000"/>
              </a:lnSpc>
              <a:spcBef>
                <a:spcPts val="0"/>
              </a:spcBef>
            </a:pPr>
            <a:r>
              <a:rPr lang="en-US" dirty="0" smtClean="0">
                <a:latin typeface="+mn-lt"/>
              </a:rPr>
              <a:t>Professor </a:t>
            </a:r>
            <a:r>
              <a:rPr lang="en-US" dirty="0">
                <a:latin typeface="+mn-lt"/>
              </a:rPr>
              <a:t>of Radiology, Harvard Medical </a:t>
            </a:r>
            <a:r>
              <a:rPr lang="en-US" dirty="0" smtClean="0">
                <a:latin typeface="+mn-lt"/>
              </a:rPr>
              <a:t>School</a:t>
            </a:r>
            <a:endParaRPr lang="en-US" dirty="0">
              <a:latin typeface="+mn-lt"/>
            </a:endParaRPr>
          </a:p>
        </p:txBody>
      </p:sp>
      <p:sp>
        <p:nvSpPr>
          <p:cNvPr id="4" name="Rectangle 3"/>
          <p:cNvSpPr/>
          <p:nvPr/>
        </p:nvSpPr>
        <p:spPr>
          <a:xfrm>
            <a:off x="685800" y="5611504"/>
            <a:ext cx="7848600" cy="830997"/>
          </a:xfrm>
          <a:prstGeom prst="rect">
            <a:avLst/>
          </a:prstGeom>
        </p:spPr>
        <p:txBody>
          <a:bodyPr wrap="square">
            <a:spAutoFit/>
          </a:bodyPr>
          <a:lstStyle/>
          <a:p>
            <a:r>
              <a:rPr lang="en-US" sz="1200" dirty="0"/>
              <a:t>Founding Director, Surgical Planning Laboratory, Brigham and Women’s </a:t>
            </a:r>
            <a:r>
              <a:rPr lang="en-US" sz="1200" dirty="0" smtClean="0"/>
              <a:t>Hospital</a:t>
            </a:r>
            <a:endParaRPr lang="en-US" sz="1200" dirty="0"/>
          </a:p>
          <a:p>
            <a:r>
              <a:rPr lang="en-US" sz="1200" dirty="0" err="1" smtClean="0"/>
              <a:t>Institutsleiter</a:t>
            </a:r>
            <a:r>
              <a:rPr lang="en-US" sz="1200" dirty="0"/>
              <a:t>, </a:t>
            </a:r>
            <a:r>
              <a:rPr lang="en-US" sz="1200" dirty="0" err="1"/>
              <a:t>Fraunhofer</a:t>
            </a:r>
            <a:r>
              <a:rPr lang="en-US" sz="1200" dirty="0"/>
              <a:t> MEVIS</a:t>
            </a:r>
          </a:p>
          <a:p>
            <a:r>
              <a:rPr lang="en-US" sz="1200" dirty="0"/>
              <a:t>Principal Investigator, National Alliance for Medical Image Computing, and </a:t>
            </a:r>
            <a:r>
              <a:rPr lang="en-US" sz="1200" dirty="0" err="1"/>
              <a:t>Neuroimage</a:t>
            </a:r>
            <a:r>
              <a:rPr lang="en-US" sz="1200" dirty="0"/>
              <a:t> Analysis Center, </a:t>
            </a:r>
          </a:p>
          <a:p>
            <a:r>
              <a:rPr lang="en-US" sz="1200" dirty="0" smtClean="0"/>
              <a:t>Collaboration </a:t>
            </a:r>
            <a:r>
              <a:rPr lang="en-US" sz="1200" dirty="0"/>
              <a:t>Director, National Center for Image Guided Therapy</a:t>
            </a:r>
          </a:p>
        </p:txBody>
      </p:sp>
      <p:pic>
        <p:nvPicPr>
          <p:cNvPr id="6" name="Picture 5"/>
          <p:cNvPicPr>
            <a:picLocks noChangeAspect="1"/>
          </p:cNvPicPr>
          <p:nvPr/>
        </p:nvPicPr>
        <p:blipFill>
          <a:blip r:embed="rId2"/>
          <a:stretch>
            <a:fillRect/>
          </a:stretch>
        </p:blipFill>
        <p:spPr>
          <a:xfrm>
            <a:off x="6892617" y="1448255"/>
            <a:ext cx="1826975" cy="513654"/>
          </a:xfrm>
          <a:prstGeom prst="rect">
            <a:avLst/>
          </a:prstGeom>
        </p:spPr>
      </p:pic>
      <p:pic>
        <p:nvPicPr>
          <p:cNvPr id="10" name="Picture 1" descr="Im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598" y="784676"/>
            <a:ext cx="584201" cy="58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logo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289" y="892434"/>
            <a:ext cx="2041643" cy="35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086724" y="2142290"/>
            <a:ext cx="6000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05600" y="2092158"/>
            <a:ext cx="76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96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348449" cy="533400"/>
          </a:xfrm>
        </p:spPr>
        <p:txBody>
          <a:bodyPr/>
          <a:lstStyle/>
          <a:p>
            <a:r>
              <a:rPr lang="en-US" sz="4000" dirty="0" smtClean="0"/>
              <a:t>Slicer Developer Community</a:t>
            </a:r>
            <a:endParaRPr lang="en-US" sz="4000" dirty="0"/>
          </a:p>
        </p:txBody>
      </p:sp>
      <p:sp>
        <p:nvSpPr>
          <p:cNvPr id="3" name="Content Placeholder 2"/>
          <p:cNvSpPr>
            <a:spLocks noGrp="1"/>
          </p:cNvSpPr>
          <p:nvPr>
            <p:ph idx="1"/>
          </p:nvPr>
        </p:nvSpPr>
        <p:spPr>
          <a:xfrm>
            <a:off x="434277" y="1190463"/>
            <a:ext cx="7162800" cy="3412141"/>
          </a:xfrm>
        </p:spPr>
        <p:txBody>
          <a:bodyPr/>
          <a:lstStyle/>
          <a:p>
            <a:r>
              <a:rPr lang="en-US" dirty="0" smtClean="0">
                <a:latin typeface="+mn-lt"/>
              </a:rPr>
              <a:t>Worldwide, distributed community</a:t>
            </a:r>
          </a:p>
          <a:p>
            <a:r>
              <a:rPr lang="en-US" dirty="0" smtClean="0">
                <a:latin typeface="+mn-lt"/>
              </a:rPr>
              <a:t>Internet based technologies for development and communication</a:t>
            </a:r>
          </a:p>
          <a:p>
            <a:r>
              <a:rPr lang="en-US" dirty="0" smtClean="0">
                <a:latin typeface="+mn-lt"/>
              </a:rPr>
              <a:t>Face-to-face meetings </a:t>
            </a:r>
            <a:r>
              <a:rPr lang="en-US" dirty="0"/>
              <a:t/>
            </a:r>
            <a:br>
              <a:rPr lang="en-US" dirty="0"/>
            </a:br>
            <a:r>
              <a:rPr lang="en-US" dirty="0" smtClean="0"/>
              <a:t>twice </a:t>
            </a:r>
            <a:r>
              <a:rPr lang="en-US" dirty="0"/>
              <a:t>a year </a:t>
            </a:r>
            <a:br>
              <a:rPr lang="en-US" dirty="0"/>
            </a:br>
            <a:r>
              <a:rPr lang="en-US" dirty="0"/>
              <a:t>play </a:t>
            </a:r>
            <a:r>
              <a:rPr lang="en-US" dirty="0" smtClean="0">
                <a:latin typeface="+mn-lt"/>
              </a:rPr>
              <a:t>a critical role</a:t>
            </a:r>
            <a:endParaRPr lang="en-US" dirty="0">
              <a:latin typeface="+mn-lt"/>
            </a:endParaRPr>
          </a:p>
        </p:txBody>
      </p:sp>
      <p:pic>
        <p:nvPicPr>
          <p:cNvPr id="4" name="Picture 3" descr="Salt_Lake_City_-_July_16,_2011.jpg"/>
          <p:cNvPicPr>
            <a:picLocks noChangeAspect="1"/>
          </p:cNvPicPr>
          <p:nvPr/>
        </p:nvPicPr>
        <p:blipFill rotWithShape="1">
          <a:blip r:embed="rId2" cstate="print">
            <a:extLst>
              <a:ext uri="{28A0092B-C50C-407E-A947-70E740481C1C}">
                <a14:useLocalDpi xmlns:a14="http://schemas.microsoft.com/office/drawing/2010/main" val="0"/>
              </a:ext>
            </a:extLst>
          </a:blip>
          <a:srcRect t="20175" r="13193"/>
          <a:stretch/>
        </p:blipFill>
        <p:spPr>
          <a:xfrm>
            <a:off x="3067390" y="4729655"/>
            <a:ext cx="2731027" cy="1412221"/>
          </a:xfrm>
          <a:prstGeom prst="rect">
            <a:avLst/>
          </a:prstGeom>
          <a:ln>
            <a:noFill/>
          </a:ln>
          <a:effectLst>
            <a:outerShdw blurRad="292100" dist="139700" dir="2700000" algn="tl" rotWithShape="0">
              <a:srgbClr val="333333">
                <a:alpha val="65000"/>
              </a:srgbClr>
            </a:outerShdw>
          </a:effectLst>
        </p:spPr>
      </p:pic>
      <p:pic>
        <p:nvPicPr>
          <p:cNvPr id="5" name="Picture 4" descr="Screen Shot 2015-08-10 at 1.18.03 PM.png"/>
          <p:cNvPicPr>
            <a:picLocks noChangeAspect="1"/>
          </p:cNvPicPr>
          <p:nvPr/>
        </p:nvPicPr>
        <p:blipFill rotWithShape="1">
          <a:blip r:embed="rId3">
            <a:extLst>
              <a:ext uri="{28A0092B-C50C-407E-A947-70E740481C1C}">
                <a14:useLocalDpi xmlns:a14="http://schemas.microsoft.com/office/drawing/2010/main" val="0"/>
              </a:ext>
            </a:extLst>
          </a:blip>
          <a:srcRect l="29655" t="2966" r="5435" b="20840"/>
          <a:stretch/>
        </p:blipFill>
        <p:spPr>
          <a:xfrm>
            <a:off x="212078" y="4729656"/>
            <a:ext cx="2813470" cy="1412221"/>
          </a:xfrm>
          <a:prstGeom prst="rect">
            <a:avLst/>
          </a:prstGeom>
          <a:ln>
            <a:noFill/>
          </a:ln>
          <a:effectLst>
            <a:outerShdw blurRad="292100" dist="139700" dir="2700000" algn="tl" rotWithShape="0">
              <a:srgbClr val="333333">
                <a:alpha val="65000"/>
              </a:srgbClr>
            </a:outerShdw>
          </a:effectLst>
        </p:spPr>
      </p:pic>
      <p:pic>
        <p:nvPicPr>
          <p:cNvPr id="6" name="Picture 5" descr="Screen Shot 2015-08-10 at 1.18.53 PM.png"/>
          <p:cNvPicPr>
            <a:picLocks noChangeAspect="1"/>
          </p:cNvPicPr>
          <p:nvPr/>
        </p:nvPicPr>
        <p:blipFill rotWithShape="1">
          <a:blip r:embed="rId4">
            <a:extLst>
              <a:ext uri="{28A0092B-C50C-407E-A947-70E740481C1C}">
                <a14:useLocalDpi xmlns:a14="http://schemas.microsoft.com/office/drawing/2010/main" val="0"/>
              </a:ext>
            </a:extLst>
          </a:blip>
          <a:srcRect l="15040"/>
          <a:stretch/>
        </p:blipFill>
        <p:spPr>
          <a:xfrm>
            <a:off x="5840259" y="4729655"/>
            <a:ext cx="3130947" cy="141222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l="7078" t="13472" r="2190"/>
          <a:stretch/>
        </p:blipFill>
        <p:spPr>
          <a:xfrm>
            <a:off x="5271119" y="3261147"/>
            <a:ext cx="3700087" cy="1341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2414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Takes: Under the Hood</a:t>
            </a:r>
            <a:endParaRPr lang="en-US" dirty="0"/>
          </a:p>
        </p:txBody>
      </p:sp>
    </p:spTree>
    <p:extLst>
      <p:ext uri="{BB962C8B-B14F-4D97-AF65-F5344CB8AC3E}">
        <p14:creationId xmlns:p14="http://schemas.microsoft.com/office/powerpoint/2010/main" val="229099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638" y="304800"/>
            <a:ext cx="7558750" cy="533400"/>
          </a:xfrm>
        </p:spPr>
        <p:txBody>
          <a:bodyPr/>
          <a:lstStyle/>
          <a:p>
            <a:r>
              <a:rPr lang="en-US" sz="3800" dirty="0" smtClean="0">
                <a:latin typeface="+mn-lt"/>
              </a:rPr>
              <a:t>Software Engineering Process</a:t>
            </a:r>
            <a:endParaRPr lang="en-US" sz="3800" dirty="0">
              <a:latin typeface="+mn-lt"/>
            </a:endParaRPr>
          </a:p>
        </p:txBody>
      </p:sp>
      <p:sp>
        <p:nvSpPr>
          <p:cNvPr id="3" name="Content Placeholder 2"/>
          <p:cNvSpPr>
            <a:spLocks noGrp="1"/>
          </p:cNvSpPr>
          <p:nvPr>
            <p:ph idx="1"/>
          </p:nvPr>
        </p:nvSpPr>
        <p:spPr>
          <a:xfrm>
            <a:off x="345178" y="1210733"/>
            <a:ext cx="3269437" cy="4720167"/>
          </a:xfrm>
        </p:spPr>
        <p:txBody>
          <a:bodyPr/>
          <a:lstStyle/>
          <a:p>
            <a:r>
              <a:rPr lang="en-US" dirty="0" smtClean="0">
                <a:latin typeface="+mn-lt"/>
              </a:rPr>
              <a:t>Community </a:t>
            </a:r>
            <a:r>
              <a:rPr lang="en-US" dirty="0">
                <a:latin typeface="+mn-lt"/>
              </a:rPr>
              <a:t>driven </a:t>
            </a:r>
            <a:r>
              <a:rPr lang="en-US" dirty="0" smtClean="0">
                <a:latin typeface="+mn-lt"/>
              </a:rPr>
              <a:t>engineering</a:t>
            </a:r>
          </a:p>
          <a:p>
            <a:r>
              <a:rPr lang="en-US" dirty="0" smtClean="0">
                <a:latin typeface="+mn-lt"/>
              </a:rPr>
              <a:t>QA: </a:t>
            </a:r>
            <a:r>
              <a:rPr lang="en-US" dirty="0">
                <a:latin typeface="+mn-lt"/>
              </a:rPr>
              <a:t>more than 600 </a:t>
            </a:r>
            <a:r>
              <a:rPr lang="en-US" dirty="0" smtClean="0">
                <a:latin typeface="+mn-lt"/>
              </a:rPr>
              <a:t>tests</a:t>
            </a:r>
          </a:p>
          <a:p>
            <a:r>
              <a:rPr lang="en-US" dirty="0" smtClean="0"/>
              <a:t>Extreme programming: publish early, publish often</a:t>
            </a:r>
            <a:endParaRPr lang="en-US" dirty="0">
              <a:latin typeface="+mn-lt"/>
            </a:endParaRPr>
          </a:p>
        </p:txBody>
      </p:sp>
      <p:pic>
        <p:nvPicPr>
          <p:cNvPr id="7" name="Picture 6" descr="SoftwareProcess_Ca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513" y="1292665"/>
            <a:ext cx="5393591" cy="4314873"/>
          </a:xfrm>
          <a:prstGeom prst="rect">
            <a:avLst/>
          </a:prstGeom>
        </p:spPr>
      </p:pic>
      <p:sp>
        <p:nvSpPr>
          <p:cNvPr id="5" name="TextBox 4"/>
          <p:cNvSpPr txBox="1"/>
          <p:nvPr/>
        </p:nvSpPr>
        <p:spPr>
          <a:xfrm>
            <a:off x="4926023" y="6357108"/>
            <a:ext cx="2736133" cy="246221"/>
          </a:xfrm>
          <a:prstGeom prst="rect">
            <a:avLst/>
          </a:prstGeom>
          <a:noFill/>
        </p:spPr>
        <p:txBody>
          <a:bodyPr wrap="none" rtlCol="0">
            <a:spAutoFit/>
          </a:bodyPr>
          <a:lstStyle/>
          <a:p>
            <a:r>
              <a:rPr lang="en-US" sz="1000" dirty="0" smtClean="0"/>
              <a:t>Graphic courtesy of JC </a:t>
            </a:r>
            <a:r>
              <a:rPr lang="en-US" sz="1000" dirty="0" err="1" smtClean="0"/>
              <a:t>Fillion</a:t>
            </a:r>
            <a:r>
              <a:rPr lang="en-US" sz="1000" dirty="0" smtClean="0"/>
              <a:t>-Robin, </a:t>
            </a:r>
            <a:r>
              <a:rPr lang="en-US" sz="1000" dirty="0" err="1" smtClean="0"/>
              <a:t>Kitware</a:t>
            </a:r>
            <a:endParaRPr lang="en-US" sz="1000" dirty="0"/>
          </a:p>
        </p:txBody>
      </p:sp>
    </p:spTree>
    <p:extLst>
      <p:ext uri="{BB962C8B-B14F-4D97-AF65-F5344CB8AC3E}">
        <p14:creationId xmlns:p14="http://schemas.microsoft.com/office/powerpoint/2010/main" val="13106351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Slicer Ecosystem</a:t>
            </a:r>
            <a:endParaRPr lang="en-US" sz="4000" dirty="0">
              <a:latin typeface="+mn-lt"/>
            </a:endParaRPr>
          </a:p>
        </p:txBody>
      </p:sp>
      <p:pic>
        <p:nvPicPr>
          <p:cNvPr id="4" name="Picture 3" descr="NAMIC_Diagram_v2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5" y="1218045"/>
            <a:ext cx="5989214" cy="4991012"/>
          </a:xfrm>
          <a:prstGeom prst="rect">
            <a:avLst/>
          </a:prstGeom>
        </p:spPr>
      </p:pic>
      <p:sp>
        <p:nvSpPr>
          <p:cNvPr id="3" name="Content Placeholder 2"/>
          <p:cNvSpPr>
            <a:spLocks noGrp="1"/>
          </p:cNvSpPr>
          <p:nvPr>
            <p:ph idx="1"/>
          </p:nvPr>
        </p:nvSpPr>
        <p:spPr>
          <a:xfrm>
            <a:off x="5681348" y="1020597"/>
            <a:ext cx="3237997" cy="4648200"/>
          </a:xfrm>
        </p:spPr>
        <p:txBody>
          <a:bodyPr/>
          <a:lstStyle/>
          <a:p>
            <a:r>
              <a:rPr lang="en-US" sz="2000" b="1" dirty="0" smtClean="0">
                <a:latin typeface="+mn-lt"/>
              </a:rPr>
              <a:t>Major </a:t>
            </a:r>
            <a:r>
              <a:rPr lang="en-US" sz="2000" b="1" dirty="0">
                <a:latin typeface="+mn-lt"/>
              </a:rPr>
              <a:t>building blocks</a:t>
            </a:r>
            <a:r>
              <a:rPr lang="en-US" sz="2000" dirty="0">
                <a:latin typeface="+mn-lt"/>
              </a:rPr>
              <a:t>: VTK, ITK, CTK, </a:t>
            </a:r>
            <a:r>
              <a:rPr lang="en-US" sz="2000" dirty="0" err="1">
                <a:latin typeface="+mn-lt"/>
              </a:rPr>
              <a:t>Qt</a:t>
            </a:r>
            <a:r>
              <a:rPr lang="en-US" sz="2000" dirty="0">
                <a:latin typeface="+mn-lt"/>
              </a:rPr>
              <a:t>, </a:t>
            </a:r>
            <a:r>
              <a:rPr lang="en-US" sz="2000" dirty="0" smtClean="0">
                <a:latin typeface="+mn-lt"/>
              </a:rPr>
              <a:t>Python, </a:t>
            </a:r>
            <a:r>
              <a:rPr lang="en-US" sz="2000" dirty="0">
                <a:latin typeface="+mn-lt"/>
              </a:rPr>
              <a:t>Teem, </a:t>
            </a:r>
            <a:r>
              <a:rPr lang="en-US" sz="2000" dirty="0" err="1">
                <a:latin typeface="+mn-lt"/>
              </a:rPr>
              <a:t>PythonQt</a:t>
            </a:r>
            <a:r>
              <a:rPr lang="en-US" sz="2000" dirty="0">
                <a:latin typeface="+mn-lt"/>
              </a:rPr>
              <a:t>, ...</a:t>
            </a:r>
          </a:p>
          <a:p>
            <a:r>
              <a:rPr lang="en-US" sz="2000" b="1" dirty="0">
                <a:latin typeface="+mn-lt"/>
              </a:rPr>
              <a:t>Key </a:t>
            </a:r>
            <a:r>
              <a:rPr lang="en-US" sz="2000" b="1" dirty="0" smtClean="0">
                <a:latin typeface="+mn-lt"/>
              </a:rPr>
              <a:t>infrastructure</a:t>
            </a:r>
            <a:r>
              <a:rPr lang="en-US" sz="2000" dirty="0" smtClean="0">
                <a:latin typeface="+mn-lt"/>
              </a:rPr>
              <a:t>: </a:t>
            </a:r>
            <a:r>
              <a:rPr lang="en-US" sz="2000" dirty="0" err="1">
                <a:latin typeface="+mn-lt"/>
              </a:rPr>
              <a:t>CMake</a:t>
            </a:r>
            <a:r>
              <a:rPr lang="en-US" sz="2000" dirty="0">
                <a:latin typeface="+mn-lt"/>
              </a:rPr>
              <a:t>, </a:t>
            </a:r>
            <a:r>
              <a:rPr lang="en-US" sz="2000" dirty="0" err="1">
                <a:latin typeface="+mn-lt"/>
              </a:rPr>
              <a:t>CTest</a:t>
            </a:r>
            <a:r>
              <a:rPr lang="en-US" sz="2000" dirty="0">
                <a:latin typeface="+mn-lt"/>
              </a:rPr>
              <a:t>, </a:t>
            </a:r>
            <a:r>
              <a:rPr lang="en-US" sz="2000" dirty="0" err="1">
                <a:latin typeface="+mn-lt"/>
              </a:rPr>
              <a:t>CDash</a:t>
            </a:r>
            <a:r>
              <a:rPr lang="en-US" sz="2000" dirty="0">
                <a:latin typeface="+mn-lt"/>
              </a:rPr>
              <a:t>, </a:t>
            </a:r>
            <a:r>
              <a:rPr lang="en-US" sz="2000" dirty="0" err="1">
                <a:latin typeface="+mn-lt"/>
              </a:rPr>
              <a:t>MediaWiki</a:t>
            </a:r>
            <a:r>
              <a:rPr lang="en-US" sz="2000" dirty="0">
                <a:latin typeface="+mn-lt"/>
              </a:rPr>
              <a:t>, </a:t>
            </a:r>
            <a:r>
              <a:rPr lang="en-US" sz="2000" dirty="0" err="1">
                <a:latin typeface="+mn-lt"/>
              </a:rPr>
              <a:t>GitHub</a:t>
            </a:r>
            <a:r>
              <a:rPr lang="en-US" sz="2000" dirty="0">
                <a:latin typeface="+mn-lt"/>
              </a:rPr>
              <a:t>….</a:t>
            </a:r>
          </a:p>
          <a:p>
            <a:r>
              <a:rPr lang="en-US" sz="2000" b="1" dirty="0" smtClean="0">
                <a:latin typeface="+mn-lt"/>
              </a:rPr>
              <a:t>Distribution mechanisms</a:t>
            </a:r>
            <a:r>
              <a:rPr lang="en-US" sz="2000" dirty="0" smtClean="0">
                <a:latin typeface="+mn-lt"/>
              </a:rPr>
              <a:t>: </a:t>
            </a:r>
            <a:br>
              <a:rPr lang="en-US" sz="2000" dirty="0" smtClean="0">
                <a:latin typeface="+mn-lt"/>
              </a:rPr>
            </a:br>
            <a:r>
              <a:rPr lang="en-US" sz="2000" dirty="0" smtClean="0">
                <a:latin typeface="+mn-lt"/>
              </a:rPr>
              <a:t>Extension </a:t>
            </a:r>
            <a:r>
              <a:rPr lang="en-US" sz="2000" dirty="0">
                <a:latin typeface="+mn-lt"/>
              </a:rPr>
              <a:t>manager for software distribution, data store for data distribution</a:t>
            </a:r>
          </a:p>
          <a:p>
            <a:r>
              <a:rPr lang="en-US" sz="2000" b="1" dirty="0">
                <a:latin typeface="+mn-lt"/>
              </a:rPr>
              <a:t>Slicer </a:t>
            </a:r>
            <a:r>
              <a:rPr lang="en-US" sz="2000" b="1" dirty="0" smtClean="0"/>
              <a:t>for end-users</a:t>
            </a:r>
            <a:endParaRPr lang="en-US" sz="2000" b="1" dirty="0">
              <a:latin typeface="+mn-lt"/>
            </a:endParaRPr>
          </a:p>
          <a:p>
            <a:endParaRPr lang="en-US" sz="2000" dirty="0" smtClean="0">
              <a:latin typeface="+mn-lt"/>
            </a:endParaRPr>
          </a:p>
        </p:txBody>
      </p:sp>
      <p:sp>
        <p:nvSpPr>
          <p:cNvPr id="5" name="TextBox 4"/>
          <p:cNvSpPr txBox="1"/>
          <p:nvPr/>
        </p:nvSpPr>
        <p:spPr>
          <a:xfrm>
            <a:off x="4926023" y="6357108"/>
            <a:ext cx="2736133" cy="246221"/>
          </a:xfrm>
          <a:prstGeom prst="rect">
            <a:avLst/>
          </a:prstGeom>
          <a:noFill/>
        </p:spPr>
        <p:txBody>
          <a:bodyPr wrap="none" rtlCol="0">
            <a:spAutoFit/>
          </a:bodyPr>
          <a:lstStyle/>
          <a:p>
            <a:r>
              <a:rPr lang="en-US" sz="1000" dirty="0" smtClean="0"/>
              <a:t>Graphic courtesy of JC </a:t>
            </a:r>
            <a:r>
              <a:rPr lang="en-US" sz="1000" dirty="0" err="1" smtClean="0"/>
              <a:t>Fillion</a:t>
            </a:r>
            <a:r>
              <a:rPr lang="en-US" sz="1000" dirty="0" smtClean="0"/>
              <a:t>-Robin, </a:t>
            </a:r>
            <a:r>
              <a:rPr lang="en-US" sz="1000" dirty="0" err="1" smtClean="0"/>
              <a:t>Kitware</a:t>
            </a:r>
            <a:endParaRPr lang="en-US" sz="1000" dirty="0"/>
          </a:p>
        </p:txBody>
      </p:sp>
    </p:spTree>
    <p:extLst>
      <p:ext uri="{BB962C8B-B14F-4D97-AF65-F5344CB8AC3E}">
        <p14:creationId xmlns:p14="http://schemas.microsoft.com/office/powerpoint/2010/main" val="1014655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850" y="304800"/>
            <a:ext cx="7505700" cy="533400"/>
          </a:xfrm>
        </p:spPr>
        <p:txBody>
          <a:bodyPr/>
          <a:lstStyle/>
          <a:p>
            <a:r>
              <a:rPr lang="en-US" sz="4000" dirty="0" smtClean="0">
                <a:latin typeface="+mn-lt"/>
              </a:rPr>
              <a:t>Core Engineering Activities</a:t>
            </a:r>
            <a:endParaRPr lang="en-US" sz="4000" dirty="0">
              <a:latin typeface="+mn-lt"/>
            </a:endParaRPr>
          </a:p>
        </p:txBody>
      </p:sp>
      <p:sp>
        <p:nvSpPr>
          <p:cNvPr id="3" name="Content Placeholder 2"/>
          <p:cNvSpPr>
            <a:spLocks noGrp="1"/>
          </p:cNvSpPr>
          <p:nvPr>
            <p:ph idx="1"/>
          </p:nvPr>
        </p:nvSpPr>
        <p:spPr>
          <a:xfrm>
            <a:off x="1295400" y="1111250"/>
            <a:ext cx="7162800" cy="4959350"/>
          </a:xfrm>
        </p:spPr>
        <p:txBody>
          <a:bodyPr/>
          <a:lstStyle/>
          <a:p>
            <a:pPr marL="0" indent="0">
              <a:buNone/>
            </a:pPr>
            <a:r>
              <a:rPr lang="en-US" sz="2000" dirty="0" smtClean="0">
                <a:latin typeface="+mn-lt"/>
              </a:rPr>
              <a:t>Ongoing need for maintenance to keep Slicer attractive to end-users and developers</a:t>
            </a:r>
          </a:p>
          <a:p>
            <a:pPr marL="0" indent="0">
              <a:buNone/>
            </a:pPr>
            <a:r>
              <a:rPr lang="en-US" sz="2000" dirty="0" smtClean="0">
                <a:latin typeface="+mn-lt"/>
              </a:rPr>
              <a:t>Maintenance means:</a:t>
            </a:r>
          </a:p>
          <a:p>
            <a:r>
              <a:rPr lang="en-US" sz="1800" dirty="0" smtClean="0"/>
              <a:t>Review contributed code</a:t>
            </a:r>
          </a:p>
          <a:p>
            <a:r>
              <a:rPr lang="en-US" sz="1800" dirty="0" smtClean="0"/>
              <a:t>Porting to new OS releases</a:t>
            </a:r>
          </a:p>
          <a:p>
            <a:r>
              <a:rPr lang="en-US" sz="1800" dirty="0" smtClean="0"/>
              <a:t>Update software components such as ITK and VTK</a:t>
            </a:r>
          </a:p>
          <a:p>
            <a:r>
              <a:rPr lang="en-US" sz="1800" dirty="0" smtClean="0"/>
              <a:t>Investigate and resolve bug reports</a:t>
            </a:r>
          </a:p>
          <a:p>
            <a:r>
              <a:rPr lang="en-US" sz="1800" dirty="0" smtClean="0"/>
              <a:t>Maintain </a:t>
            </a:r>
            <a:r>
              <a:rPr lang="en-US" sz="1800" dirty="0"/>
              <a:t>factory </a:t>
            </a:r>
            <a:r>
              <a:rPr lang="en-US" sz="1800" dirty="0" smtClean="0"/>
              <a:t>machines</a:t>
            </a:r>
          </a:p>
          <a:p>
            <a:r>
              <a:rPr lang="en-US" sz="1800" dirty="0" smtClean="0"/>
              <a:t>Monitor and troubleshoot extensions</a:t>
            </a:r>
          </a:p>
          <a:p>
            <a:r>
              <a:rPr lang="en-US" sz="1800" dirty="0"/>
              <a:t>M</a:t>
            </a:r>
            <a:r>
              <a:rPr lang="en-US" sz="1800" dirty="0" smtClean="0"/>
              <a:t>aintain </a:t>
            </a:r>
            <a:r>
              <a:rPr lang="en-US" sz="1800" dirty="0"/>
              <a:t>download </a:t>
            </a:r>
            <a:r>
              <a:rPr lang="en-US" sz="1800" dirty="0" smtClean="0"/>
              <a:t>servers and data bases</a:t>
            </a:r>
          </a:p>
          <a:p>
            <a:r>
              <a:rPr lang="en-US" sz="1800" dirty="0"/>
              <a:t>U</a:t>
            </a:r>
            <a:r>
              <a:rPr lang="en-US" sz="1800" dirty="0" smtClean="0"/>
              <a:t>pdate wiki pages</a:t>
            </a:r>
          </a:p>
          <a:p>
            <a:r>
              <a:rPr lang="en-US" sz="1800" dirty="0" smtClean="0"/>
              <a:t>Write tutorials</a:t>
            </a:r>
          </a:p>
          <a:p>
            <a:r>
              <a:rPr lang="en-US" sz="1800" dirty="0"/>
              <a:t>A</a:t>
            </a:r>
            <a:r>
              <a:rPr lang="en-US" sz="1800" dirty="0" smtClean="0"/>
              <a:t>nswer emails</a:t>
            </a:r>
          </a:p>
          <a:p>
            <a:r>
              <a:rPr lang="en-US" sz="1800" dirty="0" smtClean="0"/>
              <a:t>….</a:t>
            </a:r>
            <a:endParaRPr lang="en-US" sz="1800" dirty="0"/>
          </a:p>
          <a:p>
            <a:pPr marL="0" indent="0">
              <a:buNone/>
            </a:pPr>
            <a:endParaRPr lang="en-US" sz="2000" dirty="0">
              <a:latin typeface="+mn-lt"/>
            </a:endParaRPr>
          </a:p>
        </p:txBody>
      </p:sp>
    </p:spTree>
    <p:extLst>
      <p:ext uri="{BB962C8B-B14F-4D97-AF65-F5344CB8AC3E}">
        <p14:creationId xmlns:p14="http://schemas.microsoft.com/office/powerpoint/2010/main" val="1727150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Uses of Slicer</a:t>
            </a:r>
            <a:endParaRPr lang="en-US" dirty="0"/>
          </a:p>
        </p:txBody>
      </p:sp>
    </p:spTree>
    <p:extLst>
      <p:ext uri="{BB962C8B-B14F-4D97-AF65-F5344CB8AC3E}">
        <p14:creationId xmlns:p14="http://schemas.microsoft.com/office/powerpoint/2010/main" val="340921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gure _edema.jpg"/>
          <p:cNvPicPr>
            <a:picLocks/>
          </p:cNvPicPr>
          <p:nvPr/>
        </p:nvPicPr>
        <p:blipFill rotWithShape="1">
          <a:blip r:embed="rId2">
            <a:extLst/>
          </a:blip>
          <a:srcRect l="53737" b="50245"/>
          <a:stretch/>
        </p:blipFill>
        <p:spPr>
          <a:xfrm>
            <a:off x="2632882" y="1528001"/>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5" name="Shape 41"/>
          <p:cNvSpPr txBox="1">
            <a:spLocks/>
          </p:cNvSpPr>
          <p:nvPr/>
        </p:nvSpPr>
        <p:spPr bwMode="auto">
          <a:xfrm>
            <a:off x="755651" y="1565349"/>
            <a:ext cx="183387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defTabSz="572516" rtl="0" eaLnBrk="0" fontAlgn="base" hangingPunct="0">
              <a:spcBef>
                <a:spcPct val="0"/>
              </a:spcBef>
              <a:spcAft>
                <a:spcPct val="0"/>
              </a:spcAft>
              <a:defRPr sz="784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a:defRPr sz="1800"/>
            </a:pPr>
            <a:r>
              <a:rPr lang="en-US" sz="1400" b="0" dirty="0" smtClean="0">
                <a:solidFill>
                  <a:srgbClr val="000000"/>
                </a:solidFill>
                <a:latin typeface="Arial"/>
              </a:rPr>
              <a:t>Tracking </a:t>
            </a:r>
            <a:r>
              <a:rPr lang="en-US" sz="1400" b="0" dirty="0" err="1" smtClean="0">
                <a:solidFill>
                  <a:srgbClr val="000000"/>
                </a:solidFill>
                <a:latin typeface="Arial"/>
              </a:rPr>
              <a:t>peritumoral</a:t>
            </a:r>
            <a:r>
              <a:rPr lang="en-US" sz="1400" b="0" dirty="0" smtClean="0">
                <a:solidFill>
                  <a:srgbClr val="000000"/>
                </a:solidFill>
                <a:latin typeface="Arial"/>
              </a:rPr>
              <a:t>  white matter fibers</a:t>
            </a:r>
            <a:endParaRPr lang="en-US" sz="1400" b="0" dirty="0">
              <a:solidFill>
                <a:srgbClr val="000000"/>
              </a:solidFill>
              <a:latin typeface="Arial"/>
            </a:endParaRPr>
          </a:p>
        </p:txBody>
      </p:sp>
      <p:pic>
        <p:nvPicPr>
          <p:cNvPr id="6" name="Picture 5" descr="62543.mat_GTV_1.pn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1780863" y="258508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7" name="Shape 41"/>
          <p:cNvSpPr txBox="1">
            <a:spLocks/>
          </p:cNvSpPr>
          <p:nvPr/>
        </p:nvSpPr>
        <p:spPr bwMode="auto">
          <a:xfrm>
            <a:off x="251571" y="2795152"/>
            <a:ext cx="152929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defTabSz="572516" rtl="0" eaLnBrk="0" fontAlgn="base" hangingPunct="0">
              <a:spcBef>
                <a:spcPct val="0"/>
              </a:spcBef>
              <a:spcAft>
                <a:spcPct val="0"/>
              </a:spcAft>
              <a:defRPr sz="784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a:defRPr sz="1800"/>
            </a:pPr>
            <a:r>
              <a:rPr lang="en-US" sz="1400" b="0" dirty="0" smtClean="0">
                <a:solidFill>
                  <a:srgbClr val="000000"/>
                </a:solidFill>
                <a:latin typeface="Arial"/>
              </a:rPr>
              <a:t>Diagnosis  of Different </a:t>
            </a:r>
            <a:r>
              <a:rPr lang="en-US" sz="1400" b="0" dirty="0">
                <a:solidFill>
                  <a:srgbClr val="000000"/>
                </a:solidFill>
                <a:latin typeface="Arial"/>
              </a:rPr>
              <a:t>T</a:t>
            </a:r>
            <a:r>
              <a:rPr lang="en-US" sz="1400" b="0" dirty="0" smtClean="0">
                <a:solidFill>
                  <a:srgbClr val="000000"/>
                </a:solidFill>
                <a:latin typeface="Arial"/>
              </a:rPr>
              <a:t>umors in </a:t>
            </a:r>
            <a:r>
              <a:rPr lang="en-US" sz="1400" b="0" dirty="0">
                <a:solidFill>
                  <a:srgbClr val="000000"/>
                </a:solidFill>
                <a:latin typeface="Arial"/>
              </a:rPr>
              <a:t>L</a:t>
            </a:r>
            <a:r>
              <a:rPr lang="en-US" sz="1400" b="0" dirty="0" smtClean="0">
                <a:solidFill>
                  <a:srgbClr val="000000"/>
                </a:solidFill>
                <a:latin typeface="Arial"/>
              </a:rPr>
              <a:t>ung Cancer </a:t>
            </a:r>
            <a:endParaRPr lang="en-US" sz="1400" b="0" dirty="0">
              <a:solidFill>
                <a:srgbClr val="000000"/>
              </a:solidFill>
              <a:latin typeface="Arial"/>
            </a:endParaRPr>
          </a:p>
        </p:txBody>
      </p:sp>
      <p:sp>
        <p:nvSpPr>
          <p:cNvPr id="10" name="Title 4"/>
          <p:cNvSpPr txBox="1">
            <a:spLocks/>
          </p:cNvSpPr>
          <p:nvPr/>
        </p:nvSpPr>
        <p:spPr bwMode="auto">
          <a:xfrm>
            <a:off x="6108849" y="1165551"/>
            <a:ext cx="1242092" cy="92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Prostate procedures </a:t>
            </a:r>
            <a:endParaRPr lang="en-US" sz="1400" b="0" dirty="0">
              <a:solidFill>
                <a:srgbClr val="000000"/>
              </a:solidFill>
              <a:latin typeface="Arial"/>
            </a:endParaRPr>
          </a:p>
        </p:txBody>
      </p:sp>
      <p:pic>
        <p:nvPicPr>
          <p:cNvPr id="11" name="Picture 10" descr="IMG_0080.jpg"/>
          <p:cNvPicPr>
            <a:picLocks/>
          </p:cNvPicPr>
          <p:nvPr/>
        </p:nvPicPr>
        <p:blipFill>
          <a:blip r:embed="rId4">
            <a:extLst>
              <a:ext uri="{BEBA8EAE-BF5A-486C-A8C5-ECC9F3942E4B}">
                <a14:imgProps xmlns:a14="http://schemas.microsoft.com/office/drawing/2010/main">
                  <a14:imgLayer r:embed="rId5">
                    <a14:imgEffect>
                      <a14:sharpenSoften amount="11000"/>
                    </a14:imgEffect>
                    <a14:imgEffect>
                      <a14:colorTemperature colorTemp="5196"/>
                    </a14:imgEffect>
                    <a14:imgEffect>
                      <a14:saturation sat="113000"/>
                    </a14:imgEffect>
                    <a14:imgEffect>
                      <a14:brightnessContrast bright="35000" contrast="-15000"/>
                    </a14:imgEffect>
                  </a14:imgLayer>
                </a14:imgProps>
              </a:ext>
              <a:ext uri="{28A0092B-C50C-407E-A947-70E740481C1C}">
                <a14:useLocalDpi xmlns:a14="http://schemas.microsoft.com/office/drawing/2010/main" val="0"/>
              </a:ext>
            </a:extLst>
          </a:blip>
          <a:stretch>
            <a:fillRect/>
          </a:stretch>
        </p:blipFill>
        <p:spPr>
          <a:xfrm>
            <a:off x="4999039" y="1451196"/>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2" name="Title 1"/>
          <p:cNvSpPr txBox="1">
            <a:spLocks/>
          </p:cNvSpPr>
          <p:nvPr/>
        </p:nvSpPr>
        <p:spPr bwMode="auto">
          <a:xfrm>
            <a:off x="4361933" y="5410927"/>
            <a:ext cx="23933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Liver procedures</a:t>
            </a:r>
            <a:endParaRPr lang="en-US" sz="1400" b="0" dirty="0">
              <a:solidFill>
                <a:srgbClr val="000000"/>
              </a:solidFill>
              <a:latin typeface="Arial"/>
            </a:endParaRPr>
          </a:p>
        </p:txBody>
      </p:sp>
      <p:pic>
        <p:nvPicPr>
          <p:cNvPr id="13" name="コンテンツ プレースホルダー 7" descr="planning2.png"/>
          <p:cNvPicPr>
            <a:picLocks/>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7120" y="5148168"/>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4" name="Title 1"/>
          <p:cNvSpPr txBox="1">
            <a:spLocks/>
          </p:cNvSpPr>
          <p:nvPr/>
        </p:nvSpPr>
        <p:spPr bwMode="auto">
          <a:xfrm>
            <a:off x="1345048" y="5080534"/>
            <a:ext cx="1400297" cy="93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1400" b="0" dirty="0" smtClean="0">
                <a:solidFill>
                  <a:srgbClr val="000000"/>
                </a:solidFill>
                <a:latin typeface="Arial"/>
              </a:rPr>
              <a:t>Surgical navigation</a:t>
            </a:r>
            <a:endParaRPr lang="en-US" sz="1400" b="0" dirty="0" smtClean="0">
              <a:solidFill>
                <a:srgbClr val="7030A0"/>
              </a:solidFill>
              <a:latin typeface="Arial"/>
            </a:endParaRPr>
          </a:p>
        </p:txBody>
      </p:sp>
      <p:pic>
        <p:nvPicPr>
          <p:cNvPr id="15" name="Picture 14"/>
          <p:cNvPicPr>
            <a:picLocks/>
          </p:cNvPicPr>
          <p:nvPr/>
        </p:nvPicPr>
        <p:blipFill>
          <a:blip r:embed="rId7"/>
          <a:stretch>
            <a:fillRect/>
          </a:stretch>
        </p:blipFill>
        <p:spPr>
          <a:xfrm>
            <a:off x="2589522" y="473392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6" name="Title 1"/>
          <p:cNvSpPr txBox="1">
            <a:spLocks/>
          </p:cNvSpPr>
          <p:nvPr/>
        </p:nvSpPr>
        <p:spPr bwMode="auto">
          <a:xfrm>
            <a:off x="6866684" y="2164919"/>
            <a:ext cx="17454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CA" sz="1400" b="0" dirty="0" smtClean="0">
                <a:solidFill>
                  <a:srgbClr val="000000"/>
                </a:solidFill>
                <a:latin typeface="Arial"/>
              </a:rPr>
              <a:t>Breast cancer surgery guidance</a:t>
            </a:r>
            <a:endParaRPr lang="en-CA" sz="1400" b="0" dirty="0">
              <a:solidFill>
                <a:srgbClr val="000000"/>
              </a:solidFill>
              <a:latin typeface="Arial"/>
            </a:endParaRPr>
          </a:p>
        </p:txBody>
      </p:sp>
      <p:pic>
        <p:nvPicPr>
          <p:cNvPr id="17" name="Picture 16"/>
          <p:cNvPicPr>
            <a:picLocks/>
          </p:cNvPicPr>
          <p:nvPr/>
        </p:nvPicPr>
        <p:blipFill rotWithShape="1">
          <a:blip r:embed="rId8"/>
          <a:srcRect l="31758" t="8625" r="28170" b="12684"/>
          <a:stretch/>
        </p:blipFill>
        <p:spPr>
          <a:xfrm>
            <a:off x="5724055" y="2394817"/>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Title 1"/>
          <p:cNvSpPr txBox="1">
            <a:spLocks/>
          </p:cNvSpPr>
          <p:nvPr/>
        </p:nvSpPr>
        <p:spPr>
          <a:xfrm>
            <a:off x="2476501" y="928934"/>
            <a:ext cx="1485140" cy="5222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CA" sz="1400" dirty="0" smtClean="0">
                <a:latin typeface="Arial"/>
              </a:rPr>
              <a:t>Radiation dose calculations</a:t>
            </a:r>
            <a:endParaRPr lang="en-CA" sz="1400" dirty="0">
              <a:latin typeface="Arial"/>
            </a:endParaRPr>
          </a:p>
        </p:txBody>
      </p:sp>
      <p:pic>
        <p:nvPicPr>
          <p:cNvPr id="19" name="Picture 18"/>
          <p:cNvPicPr>
            <a:picLocks/>
          </p:cNvPicPr>
          <p:nvPr/>
        </p:nvPicPr>
        <p:blipFill>
          <a:blip r:embed="rId9">
            <a:extLst>
              <a:ext uri="{28A0092B-C50C-407E-A947-70E740481C1C}">
                <a14:useLocalDpi xmlns:a14="http://schemas.microsoft.com/office/drawing/2010/main" val="0"/>
              </a:ext>
            </a:extLst>
          </a:blip>
          <a:stretch>
            <a:fillRect/>
          </a:stretch>
        </p:blipFill>
        <p:spPr>
          <a:xfrm>
            <a:off x="3814540" y="1095151"/>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1" name="Rectangle 3"/>
          <p:cNvSpPr txBox="1">
            <a:spLocks noChangeArrowheads="1"/>
          </p:cNvSpPr>
          <p:nvPr/>
        </p:nvSpPr>
        <p:spPr bwMode="auto">
          <a:xfrm>
            <a:off x="124509" y="4118976"/>
            <a:ext cx="1757798"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Model-Guided Deep Brain Simulation</a:t>
            </a:r>
            <a:endParaRPr lang="en-US" sz="1400" b="0" dirty="0" smtClean="0">
              <a:solidFill>
                <a:srgbClr val="000000"/>
              </a:solidFill>
              <a:latin typeface="Arial"/>
              <a:ea typeface="ヒラギノ明朝 ProN W3" charset="0"/>
              <a:cs typeface="ヒラギノ明朝 ProN W3" charset="0"/>
              <a:sym typeface="Century Gothic" charset="0"/>
            </a:endParaRPr>
          </a:p>
        </p:txBody>
      </p:sp>
      <p:pic>
        <p:nvPicPr>
          <p:cNvPr id="22" name="Picture 21" descr="Screen Shot 2015-08-14 at 04.18.13 AM.png"/>
          <p:cNvPicPr>
            <a:picLocks/>
          </p:cNvPicPr>
          <p:nvPr/>
        </p:nvPicPr>
        <p:blipFill>
          <a:blip r:embed="rId10">
            <a:extLst>
              <a:ext uri="{28A0092B-C50C-407E-A947-70E740481C1C}">
                <a14:useLocalDpi xmlns:a14="http://schemas.microsoft.com/office/drawing/2010/main" val="0"/>
              </a:ext>
            </a:extLst>
          </a:blip>
          <a:stretch>
            <a:fillRect/>
          </a:stretch>
        </p:blipFill>
        <p:spPr>
          <a:xfrm>
            <a:off x="1780864" y="3728080"/>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3" name="Picture 22" descr="Figure 5 - Condyle position.pdf"/>
          <p:cNvPicPr>
            <a:picLocks/>
          </p:cNvPicPr>
          <p:nvPr/>
        </p:nvPicPr>
        <p:blipFill rotWithShape="1">
          <a:blip r:embed="rId11">
            <a:extLst>
              <a:ext uri="{28A0092B-C50C-407E-A947-70E740481C1C}">
                <a14:useLocalDpi xmlns:a14="http://schemas.microsoft.com/office/drawing/2010/main" val="0"/>
              </a:ext>
            </a:extLst>
          </a:blip>
          <a:srcRect l="14049" t="7485" r="53569" b="68483"/>
          <a:stretch/>
        </p:blipFill>
        <p:spPr>
          <a:xfrm>
            <a:off x="5860844" y="3574075"/>
            <a:ext cx="1005840" cy="1005840"/>
          </a:xfrm>
          <a:prstGeom prst="ellipse">
            <a:avLst/>
          </a:prstGeom>
          <a:ln w="6350" cap="rnd" cmpd="sng">
            <a:solidFill>
              <a:srgbClr val="FFFFFF"/>
            </a:solidFill>
            <a:prstDash val="dot"/>
          </a:ln>
          <a:effectLst/>
          <a:scene3d>
            <a:camera prst="orthographicFront"/>
            <a:lightRig rig="contrasting" dir="t">
              <a:rot lat="0" lon="0" rev="3000000"/>
            </a:lightRig>
          </a:scene3d>
          <a:sp3d contourW="7620">
            <a:contourClr>
              <a:srgbClr val="333333"/>
            </a:contourClr>
          </a:sp3d>
        </p:spPr>
      </p:pic>
      <p:sp>
        <p:nvSpPr>
          <p:cNvPr id="24" name="Rectangle 3"/>
          <p:cNvSpPr txBox="1">
            <a:spLocks noChangeArrowheads="1"/>
          </p:cNvSpPr>
          <p:nvPr/>
        </p:nvSpPr>
        <p:spPr bwMode="auto">
          <a:xfrm>
            <a:off x="6755295" y="3478308"/>
            <a:ext cx="2445236" cy="111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Diagnosis of Osteoarthritis Degeneration</a:t>
            </a:r>
            <a:endParaRPr lang="en-US" sz="1400" b="0" dirty="0" smtClean="0">
              <a:solidFill>
                <a:srgbClr val="000000"/>
              </a:solidFill>
              <a:latin typeface="Arial"/>
              <a:ea typeface="ヒラギノ明朝 ProN W3" charset="0"/>
              <a:cs typeface="ヒラギノ明朝 ProN W3" charset="0"/>
              <a:sym typeface="Century Gothic" charset="0"/>
            </a:endParaRPr>
          </a:p>
        </p:txBody>
      </p:sp>
      <p:pic>
        <p:nvPicPr>
          <p:cNvPr id="26" name="Picture 25" descr="case114-movie.gif"/>
          <p:cNvPicPr>
            <a:picLocks/>
          </p:cNvPicPr>
          <p:nvPr/>
        </p:nvPicPr>
        <p:blipFill>
          <a:blip r:embed="rId12"/>
          <a:stretch>
            <a:fillRect/>
          </a:stretch>
        </p:blipFill>
        <p:spPr>
          <a:xfrm>
            <a:off x="5294424" y="4684136"/>
            <a:ext cx="1005840" cy="100584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7" name="Rectangle 3"/>
          <p:cNvSpPr txBox="1">
            <a:spLocks noChangeArrowheads="1"/>
          </p:cNvSpPr>
          <p:nvPr/>
        </p:nvSpPr>
        <p:spPr bwMode="auto">
          <a:xfrm>
            <a:off x="6439964" y="4880346"/>
            <a:ext cx="1957806" cy="8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eaLnBrk="1" hangingPunct="1">
              <a:defRPr/>
            </a:pPr>
            <a:r>
              <a:rPr lang="en-US" sz="1400" b="0" dirty="0" smtClean="0">
                <a:solidFill>
                  <a:srgbClr val="000000"/>
                </a:solidFill>
                <a:latin typeface="Arial"/>
                <a:cs typeface="Century Gothic" charset="0"/>
                <a:sym typeface="Century Gothic" charset="0"/>
              </a:rPr>
              <a:t>Quantitative assessment of COPD</a:t>
            </a:r>
            <a:endParaRPr lang="en-US" sz="1400" b="0" dirty="0" smtClean="0">
              <a:solidFill>
                <a:srgbClr val="000000"/>
              </a:solidFill>
              <a:latin typeface="Arial"/>
              <a:ea typeface="ヒラギノ明朝 ProN W3" charset="0"/>
              <a:cs typeface="ヒラギノ明朝 ProN W3" charset="0"/>
              <a:sym typeface="Century Gothic" charset="0"/>
            </a:endParaRPr>
          </a:p>
        </p:txBody>
      </p:sp>
      <p:sp>
        <p:nvSpPr>
          <p:cNvPr id="28" name="Title 1"/>
          <p:cNvSpPr txBox="1">
            <a:spLocks/>
          </p:cNvSpPr>
          <p:nvPr/>
        </p:nvSpPr>
        <p:spPr bwMode="auto">
          <a:xfrm>
            <a:off x="3319372" y="2898090"/>
            <a:ext cx="2222122" cy="138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0" tIns="45706" rIns="91410" bIns="45706"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a:lstStyle>
          <a:p>
            <a:pPr algn="ctr" defTabSz="914400"/>
            <a:r>
              <a:rPr lang="en-US" sz="2800" b="0" dirty="0" smtClean="0">
                <a:solidFill>
                  <a:srgbClr val="000000"/>
                </a:solidFill>
                <a:latin typeface="Arial"/>
              </a:rPr>
              <a:t>Clinical users drive creation of technology</a:t>
            </a:r>
            <a:endParaRPr lang="en-US" sz="2800" b="0" dirty="0">
              <a:solidFill>
                <a:srgbClr val="000000"/>
              </a:solidFill>
              <a:latin typeface="Arial"/>
            </a:endParaRPr>
          </a:p>
        </p:txBody>
      </p:sp>
      <p:sp>
        <p:nvSpPr>
          <p:cNvPr id="3" name="Title 2"/>
          <p:cNvSpPr>
            <a:spLocks noGrp="1"/>
          </p:cNvSpPr>
          <p:nvPr>
            <p:ph type="title"/>
          </p:nvPr>
        </p:nvSpPr>
        <p:spPr>
          <a:xfrm>
            <a:off x="1345048" y="304800"/>
            <a:ext cx="7411602" cy="533400"/>
          </a:xfrm>
        </p:spPr>
        <p:txBody>
          <a:bodyPr/>
          <a:lstStyle/>
          <a:p>
            <a:r>
              <a:rPr lang="en-US" sz="4000" dirty="0" smtClean="0"/>
              <a:t>Examples of Clinical Projects</a:t>
            </a:r>
            <a:endParaRPr lang="en-US" sz="4000" dirty="0"/>
          </a:p>
        </p:txBody>
      </p:sp>
      <p:sp>
        <p:nvSpPr>
          <p:cNvPr id="25" name="TextBox 24"/>
          <p:cNvSpPr txBox="1"/>
          <p:nvPr/>
        </p:nvSpPr>
        <p:spPr>
          <a:xfrm>
            <a:off x="4926023" y="6357108"/>
            <a:ext cx="1916848" cy="246221"/>
          </a:xfrm>
          <a:prstGeom prst="rect">
            <a:avLst/>
          </a:prstGeom>
          <a:noFill/>
        </p:spPr>
        <p:txBody>
          <a:bodyPr wrap="none" rtlCol="0">
            <a:spAutoFit/>
          </a:bodyPr>
          <a:lstStyle/>
          <a:p>
            <a:r>
              <a:rPr lang="en-US" sz="1000" dirty="0" smtClean="0"/>
              <a:t>Slide courtesy of L. </a:t>
            </a:r>
            <a:r>
              <a:rPr lang="en-US" sz="1000" dirty="0" err="1" smtClean="0"/>
              <a:t>Cevidanes</a:t>
            </a:r>
            <a:endParaRPr lang="en-US" sz="1000" dirty="0"/>
          </a:p>
        </p:txBody>
      </p:sp>
    </p:spTree>
    <p:extLst>
      <p:ext uri="{BB962C8B-B14F-4D97-AF65-F5344CB8AC3E}">
        <p14:creationId xmlns:p14="http://schemas.microsoft.com/office/powerpoint/2010/main" val="26422574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Toolmakers Use Slicer</a:t>
            </a:r>
            <a:endParaRPr lang="en-US" sz="4000" dirty="0">
              <a:latin typeface="+mn-lt"/>
            </a:endParaRPr>
          </a:p>
        </p:txBody>
      </p:sp>
      <p:sp>
        <p:nvSpPr>
          <p:cNvPr id="3" name="Content Placeholder 2"/>
          <p:cNvSpPr>
            <a:spLocks noGrp="1"/>
          </p:cNvSpPr>
          <p:nvPr>
            <p:ph idx="1"/>
          </p:nvPr>
        </p:nvSpPr>
        <p:spPr>
          <a:xfrm>
            <a:off x="1371600" y="940948"/>
            <a:ext cx="7162800" cy="5363699"/>
          </a:xfrm>
        </p:spPr>
        <p:txBody>
          <a:bodyPr/>
          <a:lstStyle/>
          <a:p>
            <a:pPr>
              <a:lnSpc>
                <a:spcPct val="110000"/>
              </a:lnSpc>
            </a:pPr>
            <a:r>
              <a:rPr lang="en-US" sz="1500" dirty="0" err="1" smtClean="0">
                <a:latin typeface="+mn-lt"/>
              </a:rPr>
              <a:t>SlicerCIP</a:t>
            </a:r>
            <a:r>
              <a:rPr lang="en-US" sz="1500" dirty="0" smtClean="0">
                <a:latin typeface="+mn-lt"/>
              </a:rPr>
              <a:t> (Raul San Jose </a:t>
            </a:r>
            <a:r>
              <a:rPr lang="en-US" sz="1500" dirty="0" err="1" smtClean="0">
                <a:latin typeface="+mn-lt"/>
              </a:rPr>
              <a:t>Estepar</a:t>
            </a:r>
            <a:r>
              <a:rPr lang="en-US" sz="1500" dirty="0" smtClean="0">
                <a:latin typeface="+mn-lt"/>
              </a:rPr>
              <a:t>)-R01HL116931, R01HL116473</a:t>
            </a:r>
          </a:p>
          <a:p>
            <a:pPr>
              <a:lnSpc>
                <a:spcPct val="110000"/>
              </a:lnSpc>
            </a:pPr>
            <a:r>
              <a:rPr lang="en-US" sz="1500" dirty="0" err="1" smtClean="0">
                <a:latin typeface="+mn-lt"/>
              </a:rPr>
              <a:t>SlicerCMF</a:t>
            </a:r>
            <a:r>
              <a:rPr lang="en-US" sz="1500" dirty="0" smtClean="0">
                <a:latin typeface="+mn-lt"/>
              </a:rPr>
              <a:t> (Lucia </a:t>
            </a:r>
            <a:r>
              <a:rPr lang="en-US" sz="1500" dirty="0" err="1" smtClean="0">
                <a:latin typeface="+mn-lt"/>
              </a:rPr>
              <a:t>Cevidanes</a:t>
            </a:r>
            <a:r>
              <a:rPr lang="en-US" sz="1500" dirty="0" smtClean="0">
                <a:latin typeface="+mn-lt"/>
              </a:rPr>
              <a:t>, Martin </a:t>
            </a:r>
            <a:r>
              <a:rPr lang="en-US" sz="1500" dirty="0" err="1" smtClean="0">
                <a:latin typeface="+mn-lt"/>
              </a:rPr>
              <a:t>Styner</a:t>
            </a:r>
            <a:r>
              <a:rPr lang="en-US" sz="1500" dirty="0" smtClean="0">
                <a:latin typeface="+mn-lt"/>
              </a:rPr>
              <a:t>, Beatriz </a:t>
            </a:r>
            <a:r>
              <a:rPr lang="en-US" sz="1500" dirty="0" err="1" smtClean="0">
                <a:latin typeface="+mn-lt"/>
              </a:rPr>
              <a:t>Panagua</a:t>
            </a:r>
            <a:r>
              <a:rPr lang="en-US" sz="1500" dirty="0" smtClean="0">
                <a:latin typeface="+mn-lt"/>
              </a:rPr>
              <a:t>)-R01DE024450</a:t>
            </a:r>
          </a:p>
          <a:p>
            <a:pPr>
              <a:lnSpc>
                <a:spcPct val="110000"/>
              </a:lnSpc>
            </a:pPr>
            <a:r>
              <a:rPr lang="ro-RO" sz="1500" dirty="0" smtClean="0">
                <a:latin typeface="+mn-lt"/>
              </a:rPr>
              <a:t>SlicerProstate (Clare Tempany)-U01 </a:t>
            </a:r>
            <a:r>
              <a:rPr lang="ro-RO" sz="1500" dirty="0">
                <a:latin typeface="+mn-lt"/>
              </a:rPr>
              <a:t>CA151261, R01 CA111288, </a:t>
            </a:r>
            <a:r>
              <a:rPr lang="ro-RO" sz="1500" dirty="0" smtClean="0">
                <a:latin typeface="+mn-lt"/>
              </a:rPr>
              <a:t>U24 CA180918</a:t>
            </a:r>
            <a:r>
              <a:rPr lang="ro-RO" sz="1500" dirty="0">
                <a:latin typeface="+mn-lt"/>
              </a:rPr>
              <a:t>, P41 </a:t>
            </a:r>
            <a:r>
              <a:rPr lang="ro-RO" sz="1500" dirty="0" smtClean="0">
                <a:latin typeface="+mn-lt"/>
              </a:rPr>
              <a:t>EB015898</a:t>
            </a:r>
          </a:p>
          <a:p>
            <a:pPr>
              <a:lnSpc>
                <a:spcPct val="110000"/>
              </a:lnSpc>
            </a:pPr>
            <a:r>
              <a:rPr lang="en-US" sz="1500" dirty="0" err="1" smtClean="0">
                <a:latin typeface="+mn-lt"/>
              </a:rPr>
              <a:t>SlicerRadiomics</a:t>
            </a:r>
            <a:r>
              <a:rPr lang="en-US" sz="1500" dirty="0" smtClean="0">
                <a:latin typeface="+mn-lt"/>
              </a:rPr>
              <a:t> (Hugo </a:t>
            </a:r>
            <a:r>
              <a:rPr lang="en-US" sz="1500" dirty="0" err="1" smtClean="0">
                <a:latin typeface="+mn-lt"/>
              </a:rPr>
              <a:t>Aerts</a:t>
            </a:r>
            <a:r>
              <a:rPr lang="en-US" sz="1500" dirty="0" smtClean="0">
                <a:latin typeface="+mn-lt"/>
              </a:rPr>
              <a:t>)-U01CA190234</a:t>
            </a:r>
            <a:r>
              <a:rPr lang="en-US" sz="1500" dirty="0">
                <a:latin typeface="+mn-lt"/>
              </a:rPr>
              <a:t>, U24CA194354</a:t>
            </a:r>
            <a:endParaRPr lang="en-US" sz="1500" dirty="0" smtClean="0">
              <a:latin typeface="+mn-lt"/>
            </a:endParaRPr>
          </a:p>
          <a:p>
            <a:pPr>
              <a:lnSpc>
                <a:spcPct val="110000"/>
              </a:lnSpc>
            </a:pPr>
            <a:r>
              <a:rPr lang="en-US" sz="1500" dirty="0" smtClean="0">
                <a:latin typeface="+mn-lt"/>
              </a:rPr>
              <a:t>QIICR (</a:t>
            </a:r>
            <a:r>
              <a:rPr lang="en-US" sz="1500" dirty="0" err="1" smtClean="0">
                <a:latin typeface="+mn-lt"/>
              </a:rPr>
              <a:t>Andriy</a:t>
            </a:r>
            <a:r>
              <a:rPr lang="en-US" sz="1500" dirty="0" smtClean="0">
                <a:latin typeface="+mn-lt"/>
              </a:rPr>
              <a:t> </a:t>
            </a:r>
            <a:r>
              <a:rPr lang="en-US" sz="1500" dirty="0" err="1" smtClean="0">
                <a:latin typeface="+mn-lt"/>
              </a:rPr>
              <a:t>Fedorov</a:t>
            </a:r>
            <a:r>
              <a:rPr lang="en-US" sz="1500" dirty="0" smtClean="0">
                <a:latin typeface="+mn-lt"/>
              </a:rPr>
              <a:t>)-U24CA180918</a:t>
            </a:r>
          </a:p>
          <a:p>
            <a:pPr>
              <a:lnSpc>
                <a:spcPct val="110000"/>
              </a:lnSpc>
            </a:pPr>
            <a:r>
              <a:rPr lang="en-US" sz="1500" dirty="0" err="1" smtClean="0">
                <a:latin typeface="+mn-lt"/>
              </a:rPr>
              <a:t>SlicerGyn</a:t>
            </a:r>
            <a:r>
              <a:rPr lang="en-US" sz="1500" dirty="0" smtClean="0">
                <a:latin typeface="+mn-lt"/>
              </a:rPr>
              <a:t> – Pelvic floor research (John </a:t>
            </a:r>
            <a:r>
              <a:rPr lang="en-US" sz="1500" dirty="0" err="1" smtClean="0">
                <a:latin typeface="+mn-lt"/>
              </a:rPr>
              <a:t>DeLancey</a:t>
            </a:r>
            <a:r>
              <a:rPr lang="en-US" sz="1500" dirty="0" smtClean="0">
                <a:latin typeface="+mn-lt"/>
              </a:rPr>
              <a:t>, U Michigan)   P50HD044406, R01HD038665, P30AG024824</a:t>
            </a:r>
          </a:p>
          <a:p>
            <a:pPr>
              <a:lnSpc>
                <a:spcPct val="110000"/>
              </a:lnSpc>
            </a:pPr>
            <a:r>
              <a:rPr lang="en-US" sz="1500" dirty="0" err="1" smtClean="0">
                <a:latin typeface="+mn-lt"/>
              </a:rPr>
              <a:t>OpenIGTLink</a:t>
            </a:r>
            <a:r>
              <a:rPr lang="en-US" sz="1500" dirty="0" smtClean="0">
                <a:latin typeface="+mn-lt"/>
              </a:rPr>
              <a:t> (Junichi </a:t>
            </a:r>
            <a:r>
              <a:rPr lang="en-US" sz="1500" dirty="0" err="1" smtClean="0">
                <a:latin typeface="+mn-lt"/>
              </a:rPr>
              <a:t>Tokuda</a:t>
            </a:r>
            <a:r>
              <a:rPr lang="en-US" sz="1500" dirty="0" smtClean="0">
                <a:latin typeface="+mn-lt"/>
              </a:rPr>
              <a:t>)-R01EB020667</a:t>
            </a:r>
          </a:p>
          <a:p>
            <a:pPr>
              <a:lnSpc>
                <a:spcPct val="110000"/>
              </a:lnSpc>
            </a:pPr>
            <a:r>
              <a:rPr lang="en-US" sz="1500" dirty="0" err="1" smtClean="0">
                <a:latin typeface="+mn-lt"/>
              </a:rPr>
              <a:t>SlicerTractography</a:t>
            </a:r>
            <a:r>
              <a:rPr lang="en-US" sz="1500" dirty="0" smtClean="0">
                <a:latin typeface="+mn-lt"/>
              </a:rPr>
              <a:t> (Lauren O’Donnell)-Promising impact score</a:t>
            </a:r>
          </a:p>
          <a:p>
            <a:pPr>
              <a:lnSpc>
                <a:spcPct val="110000"/>
              </a:lnSpc>
            </a:pPr>
            <a:r>
              <a:rPr lang="en-US" sz="1500" dirty="0" err="1">
                <a:latin typeface="+mn-lt"/>
              </a:rPr>
              <a:t>SlicerIGT</a:t>
            </a:r>
            <a:r>
              <a:rPr lang="en-US" sz="1500" dirty="0">
                <a:latin typeface="+mn-lt"/>
              </a:rPr>
              <a:t> (Gabor </a:t>
            </a:r>
            <a:r>
              <a:rPr lang="en-US" sz="1500" dirty="0" err="1">
                <a:latin typeface="+mn-lt"/>
              </a:rPr>
              <a:t>Fichtinger</a:t>
            </a:r>
            <a:r>
              <a:rPr lang="en-US" sz="1500" dirty="0">
                <a:latin typeface="+mn-lt"/>
              </a:rPr>
              <a:t>, </a:t>
            </a:r>
            <a:r>
              <a:rPr lang="en-US" sz="1500" dirty="0" err="1">
                <a:latin typeface="+mn-lt"/>
              </a:rPr>
              <a:t>Andras</a:t>
            </a:r>
            <a:r>
              <a:rPr lang="en-US" sz="1500" dirty="0">
                <a:latin typeface="+mn-lt"/>
              </a:rPr>
              <a:t> Lasso, </a:t>
            </a:r>
            <a:r>
              <a:rPr lang="en-US" sz="1500" dirty="0" err="1">
                <a:latin typeface="+mn-lt"/>
              </a:rPr>
              <a:t>Tamas</a:t>
            </a:r>
            <a:r>
              <a:rPr lang="en-US" sz="1500" dirty="0">
                <a:latin typeface="+mn-lt"/>
              </a:rPr>
              <a:t> </a:t>
            </a:r>
            <a:r>
              <a:rPr lang="en-US" sz="1500" dirty="0" err="1">
                <a:latin typeface="+mn-lt"/>
              </a:rPr>
              <a:t>Ungi</a:t>
            </a:r>
            <a:r>
              <a:rPr lang="en-US" sz="1500" dirty="0" smtClean="0">
                <a:latin typeface="+mn-lt"/>
              </a:rPr>
              <a:t>)-Ontario Govt. funded</a:t>
            </a:r>
            <a:endParaRPr lang="en-US" sz="1500" dirty="0">
              <a:latin typeface="+mn-lt"/>
            </a:endParaRPr>
          </a:p>
          <a:p>
            <a:pPr>
              <a:lnSpc>
                <a:spcPct val="110000"/>
              </a:lnSpc>
            </a:pPr>
            <a:r>
              <a:rPr lang="en-US" sz="1500" dirty="0" err="1">
                <a:latin typeface="+mn-lt"/>
              </a:rPr>
              <a:t>SlicerRT</a:t>
            </a:r>
            <a:r>
              <a:rPr lang="en-US" sz="1500" dirty="0">
                <a:latin typeface="+mn-lt"/>
              </a:rPr>
              <a:t> (</a:t>
            </a:r>
            <a:r>
              <a:rPr lang="en-US" sz="1500" dirty="0" err="1">
                <a:latin typeface="+mn-lt"/>
              </a:rPr>
              <a:t>Csaba</a:t>
            </a:r>
            <a:r>
              <a:rPr lang="en-US" sz="1500" dirty="0">
                <a:latin typeface="+mn-lt"/>
              </a:rPr>
              <a:t> Pinter, Gabor </a:t>
            </a:r>
            <a:r>
              <a:rPr lang="en-US" sz="1500" dirty="0" err="1">
                <a:latin typeface="+mn-lt"/>
              </a:rPr>
              <a:t>Fichtinger</a:t>
            </a:r>
            <a:r>
              <a:rPr lang="en-US" sz="1500" dirty="0">
                <a:latin typeface="+mn-lt"/>
              </a:rPr>
              <a:t>, Greg Sharp</a:t>
            </a:r>
            <a:r>
              <a:rPr lang="en-US" sz="1500" dirty="0" smtClean="0">
                <a:latin typeface="+mn-lt"/>
              </a:rPr>
              <a:t>)-Ontario Govt. funded</a:t>
            </a:r>
          </a:p>
          <a:p>
            <a:pPr>
              <a:lnSpc>
                <a:spcPct val="110000"/>
              </a:lnSpc>
            </a:pPr>
            <a:r>
              <a:rPr lang="en-US" sz="1500" dirty="0" err="1" smtClean="0">
                <a:latin typeface="+mn-lt"/>
              </a:rPr>
              <a:t>SlicerDBS</a:t>
            </a:r>
            <a:r>
              <a:rPr lang="en-US" sz="1500" dirty="0" smtClean="0">
                <a:latin typeface="+mn-lt"/>
              </a:rPr>
              <a:t> (Pierre </a:t>
            </a:r>
            <a:r>
              <a:rPr lang="en-US" sz="1500" dirty="0" err="1" smtClean="0">
                <a:latin typeface="+mn-lt"/>
              </a:rPr>
              <a:t>Jannin</a:t>
            </a:r>
            <a:r>
              <a:rPr lang="en-US" sz="1500" dirty="0" smtClean="0">
                <a:latin typeface="+mn-lt"/>
              </a:rPr>
              <a:t>)-French Govt. funded</a:t>
            </a:r>
          </a:p>
          <a:p>
            <a:pPr>
              <a:lnSpc>
                <a:spcPct val="110000"/>
              </a:lnSpc>
            </a:pPr>
            <a:r>
              <a:rPr lang="en-US" sz="1500" dirty="0" smtClean="0">
                <a:latin typeface="+mn-lt"/>
              </a:rPr>
              <a:t>IASEM (Bradley </a:t>
            </a:r>
            <a:r>
              <a:rPr lang="en-US" sz="1500" dirty="0" err="1" smtClean="0">
                <a:latin typeface="+mn-lt"/>
              </a:rPr>
              <a:t>Lowecamp</a:t>
            </a:r>
            <a:r>
              <a:rPr lang="en-US" sz="1500" dirty="0" smtClean="0">
                <a:latin typeface="+mn-lt"/>
              </a:rPr>
              <a:t>)-NLM intramural fu</a:t>
            </a:r>
            <a:r>
              <a:rPr lang="en-US" sz="1500" dirty="0" smtClean="0"/>
              <a:t>nding</a:t>
            </a:r>
            <a:endParaRPr lang="en-US" sz="1500" dirty="0" smtClean="0">
              <a:latin typeface="+mn-lt"/>
            </a:endParaRPr>
          </a:p>
          <a:p>
            <a:pPr>
              <a:lnSpc>
                <a:spcPct val="110000"/>
              </a:lnSpc>
            </a:pPr>
            <a:r>
              <a:rPr lang="en-US" sz="1500" dirty="0" smtClean="0">
                <a:latin typeface="+mn-lt"/>
              </a:rPr>
              <a:t>Bender (Stephen </a:t>
            </a:r>
            <a:r>
              <a:rPr lang="en-US" sz="1500" dirty="0" err="1" smtClean="0">
                <a:latin typeface="+mn-lt"/>
              </a:rPr>
              <a:t>Aylward</a:t>
            </a:r>
            <a:r>
              <a:rPr lang="en-US" sz="1500" dirty="0" smtClean="0">
                <a:latin typeface="+mn-lt"/>
              </a:rPr>
              <a:t>)-AFRL</a:t>
            </a:r>
          </a:p>
          <a:p>
            <a:pPr>
              <a:lnSpc>
                <a:spcPct val="110000"/>
              </a:lnSpc>
            </a:pPr>
            <a:r>
              <a:rPr lang="en-US" sz="1500" dirty="0" err="1" smtClean="0">
                <a:latin typeface="+mn-lt"/>
              </a:rPr>
              <a:t>VesselView</a:t>
            </a:r>
            <a:r>
              <a:rPr lang="en-US" sz="1500" dirty="0" smtClean="0">
                <a:latin typeface="+mn-lt"/>
              </a:rPr>
              <a:t> (Stephen </a:t>
            </a:r>
            <a:r>
              <a:rPr lang="en-US" sz="1500" dirty="0" err="1" smtClean="0">
                <a:latin typeface="+mn-lt"/>
              </a:rPr>
              <a:t>Aylward</a:t>
            </a:r>
            <a:r>
              <a:rPr lang="en-US" sz="1500" dirty="0" smtClean="0">
                <a:latin typeface="+mn-lt"/>
              </a:rPr>
              <a:t>)-</a:t>
            </a:r>
            <a:r>
              <a:rPr lang="en-US" sz="1600" dirty="0" smtClean="0"/>
              <a:t>R44CA165621</a:t>
            </a:r>
            <a:endParaRPr lang="en-US" sz="1500" dirty="0" smtClean="0">
              <a:latin typeface="+mn-lt"/>
            </a:endParaRPr>
          </a:p>
          <a:p>
            <a:pPr>
              <a:lnSpc>
                <a:spcPct val="110000"/>
              </a:lnSpc>
            </a:pPr>
            <a:r>
              <a:rPr lang="en-US" sz="1500" dirty="0" smtClean="0">
                <a:latin typeface="+mn-lt"/>
              </a:rPr>
              <a:t>Slicer remote rendering (Al Johnson)-P41EB015897</a:t>
            </a:r>
          </a:p>
        </p:txBody>
      </p:sp>
      <p:pic>
        <p:nvPicPr>
          <p:cNvPr id="4" name="Picture 3" descr="Screen Shot 2015-08-06 at 10.47.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48" y="4928355"/>
            <a:ext cx="574657" cy="578852"/>
          </a:xfrm>
          <a:prstGeom prst="rect">
            <a:avLst/>
          </a:prstGeom>
        </p:spPr>
      </p:pic>
      <p:pic>
        <p:nvPicPr>
          <p:cNvPr id="5" name="Picture 4" descr="Screen Shot 2015-08-06 at 10.46.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03" y="4327300"/>
            <a:ext cx="553685" cy="553685"/>
          </a:xfrm>
          <a:prstGeom prst="rect">
            <a:avLst/>
          </a:prstGeom>
        </p:spPr>
      </p:pic>
      <p:pic>
        <p:nvPicPr>
          <p:cNvPr id="6" name="Picture 5" descr="Screen Shot 2015-08-06 at 10.46.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52" y="3705273"/>
            <a:ext cx="557879" cy="574657"/>
          </a:xfrm>
          <a:prstGeom prst="rect">
            <a:avLst/>
          </a:prstGeom>
        </p:spPr>
      </p:pic>
      <p:pic>
        <p:nvPicPr>
          <p:cNvPr id="7" name="Picture 6" descr="Screen Shot 2015-08-06 at 10.46.3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52" y="2499792"/>
            <a:ext cx="557879" cy="557879"/>
          </a:xfrm>
          <a:prstGeom prst="rect">
            <a:avLst/>
          </a:prstGeom>
        </p:spPr>
      </p:pic>
      <p:pic>
        <p:nvPicPr>
          <p:cNvPr id="8" name="Picture 7" descr="Screen Shot 2015-08-06 at 10.46.0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500" y="1265819"/>
            <a:ext cx="570464" cy="570464"/>
          </a:xfrm>
          <a:prstGeom prst="rect">
            <a:avLst/>
          </a:prstGeom>
        </p:spPr>
      </p:pic>
      <p:pic>
        <p:nvPicPr>
          <p:cNvPr id="10" name="Picture 9" descr="Screen Shot 2015-08-06 at 10.47.1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267" y="3105041"/>
            <a:ext cx="552862" cy="552862"/>
          </a:xfrm>
          <a:prstGeom prst="rect">
            <a:avLst/>
          </a:prstGeom>
        </p:spPr>
      </p:pic>
      <p:pic>
        <p:nvPicPr>
          <p:cNvPr id="11" name="Picture 10" descr="Screen Shot 2015-08-06 at 10.53.0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704" y="1883653"/>
            <a:ext cx="556404" cy="568769"/>
          </a:xfrm>
          <a:prstGeom prst="rect">
            <a:avLst/>
          </a:prstGeom>
        </p:spPr>
      </p:pic>
      <p:pic>
        <p:nvPicPr>
          <p:cNvPr id="12" name="Picture 11" descr="Screen Shot 2015-08-06 at 10.53.14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267" y="5554578"/>
            <a:ext cx="562697" cy="574842"/>
          </a:xfrm>
          <a:prstGeom prst="rect">
            <a:avLst/>
          </a:prstGeom>
        </p:spPr>
      </p:pic>
    </p:spTree>
    <p:extLst>
      <p:ext uri="{BB962C8B-B14F-4D97-AF65-F5344CB8AC3E}">
        <p14:creationId xmlns:p14="http://schemas.microsoft.com/office/powerpoint/2010/main" val="22932700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Companies Use Slicer</a:t>
            </a:r>
            <a:endParaRPr lang="en-US" sz="4000" dirty="0">
              <a:latin typeface="+mn-lt"/>
            </a:endParaRPr>
          </a:p>
        </p:txBody>
      </p:sp>
      <p:sp>
        <p:nvSpPr>
          <p:cNvPr id="3" name="Content Placeholder 2"/>
          <p:cNvSpPr>
            <a:spLocks noGrp="1"/>
          </p:cNvSpPr>
          <p:nvPr>
            <p:ph idx="1"/>
          </p:nvPr>
        </p:nvSpPr>
        <p:spPr>
          <a:xfrm>
            <a:off x="1725896" y="1166216"/>
            <a:ext cx="6732303" cy="5024873"/>
          </a:xfrm>
        </p:spPr>
        <p:txBody>
          <a:bodyPr/>
          <a:lstStyle/>
          <a:p>
            <a:pPr marL="0" indent="0">
              <a:buNone/>
            </a:pPr>
            <a:r>
              <a:rPr lang="ro-RO" sz="1800" dirty="0" smtClean="0">
                <a:latin typeface="+mn-lt"/>
              </a:rPr>
              <a:t>Known commercial activities range from use “as is” to full blown product development:</a:t>
            </a:r>
          </a:p>
          <a:p>
            <a:r>
              <a:rPr lang="ro-RO" sz="1800" dirty="0" smtClean="0">
                <a:latin typeface="+mn-lt"/>
              </a:rPr>
              <a:t>Xstrahl  </a:t>
            </a:r>
            <a:r>
              <a:rPr lang="ro-RO" sz="1800" dirty="0">
                <a:latin typeface="+mn-lt"/>
              </a:rPr>
              <a:t>(small animal radiation product)</a:t>
            </a:r>
          </a:p>
          <a:p>
            <a:r>
              <a:rPr lang="ro-RO" sz="1800" dirty="0">
                <a:latin typeface="+mn-lt"/>
              </a:rPr>
              <a:t>mebio  (radiology product, prostate guidance)</a:t>
            </a:r>
          </a:p>
          <a:p>
            <a:r>
              <a:rPr lang="ro-RO" sz="1800" dirty="0">
                <a:latin typeface="+mn-lt"/>
              </a:rPr>
              <a:t>SonoVol  (ultrasound product</a:t>
            </a:r>
            <a:r>
              <a:rPr lang="ro-RO" sz="1800" dirty="0" smtClean="0">
                <a:latin typeface="+mn-lt"/>
              </a:rPr>
              <a:t>) (</a:t>
            </a:r>
            <a:r>
              <a:rPr lang="ro-RO" sz="1800" dirty="0" smtClean="0"/>
              <a:t>R43CA192482...)</a:t>
            </a:r>
            <a:endParaRPr lang="ro-RO" sz="1800" dirty="0">
              <a:latin typeface="+mn-lt"/>
            </a:endParaRPr>
          </a:p>
          <a:p>
            <a:r>
              <a:rPr lang="ro-RO" sz="1800" dirty="0">
                <a:latin typeface="+mn-lt"/>
              </a:rPr>
              <a:t>Novartis  (quantitative imaging clinical trials)</a:t>
            </a:r>
          </a:p>
          <a:p>
            <a:r>
              <a:rPr lang="ro-RO" sz="1800" dirty="0">
                <a:latin typeface="+mn-lt"/>
              </a:rPr>
              <a:t>New Frontier  (navigation system)</a:t>
            </a:r>
          </a:p>
          <a:p>
            <a:r>
              <a:rPr lang="ro-RO" sz="1800" dirty="0">
                <a:latin typeface="+mn-lt"/>
              </a:rPr>
              <a:t>KUKA  (surgical robotics)</a:t>
            </a:r>
          </a:p>
          <a:p>
            <a:r>
              <a:rPr lang="ro-RO" sz="1800" dirty="0">
                <a:latin typeface="+mn-lt"/>
              </a:rPr>
              <a:t>Siemens  (diagnostic and interventional research)</a:t>
            </a:r>
          </a:p>
          <a:p>
            <a:r>
              <a:rPr lang="ro-RO" sz="1800" dirty="0" smtClean="0">
                <a:latin typeface="+mn-lt"/>
              </a:rPr>
              <a:t>Canon (robotic interventions)</a:t>
            </a:r>
          </a:p>
          <a:p>
            <a:r>
              <a:rPr lang="ro-RO" sz="1800" dirty="0" smtClean="0">
                <a:latin typeface="+mn-lt"/>
              </a:rPr>
              <a:t>GE  </a:t>
            </a:r>
            <a:r>
              <a:rPr lang="ro-RO" sz="1800" dirty="0">
                <a:latin typeface="+mn-lt"/>
              </a:rPr>
              <a:t>(research and products)</a:t>
            </a:r>
          </a:p>
          <a:p>
            <a:r>
              <a:rPr lang="ro-RO" sz="1800" dirty="0">
                <a:latin typeface="+mn-lt"/>
              </a:rPr>
              <a:t>NDI  (trackers for surgical navigation)</a:t>
            </a:r>
          </a:p>
          <a:p>
            <a:r>
              <a:rPr lang="ro-RO" sz="1800" dirty="0">
                <a:latin typeface="+mn-lt"/>
              </a:rPr>
              <a:t>Isomics  (research, consulting)</a:t>
            </a:r>
          </a:p>
          <a:p>
            <a:r>
              <a:rPr lang="ro-RO" sz="1800" dirty="0">
                <a:latin typeface="+mn-lt"/>
              </a:rPr>
              <a:t>Kitware  (research, consulting</a:t>
            </a:r>
            <a:r>
              <a:rPr lang="ro-RO" sz="1800" dirty="0" smtClean="0">
                <a:latin typeface="+mn-lt"/>
              </a:rPr>
              <a:t>)</a:t>
            </a:r>
          </a:p>
          <a:p>
            <a:pPr lvl="1"/>
            <a:r>
              <a:rPr lang="ro-RO" sz="1400" dirty="0" smtClean="0">
                <a:latin typeface="+mn-lt"/>
              </a:rPr>
              <a:t>10+ Slicer based projects in the past two years</a:t>
            </a:r>
            <a:endParaRPr lang="ro-RO" sz="1400" dirty="0">
              <a:latin typeface="+mn-lt"/>
            </a:endParaRPr>
          </a:p>
          <a:p>
            <a:pPr lvl="1"/>
            <a:r>
              <a:rPr lang="ro-RO" sz="1400" dirty="0" smtClean="0">
                <a:latin typeface="+mn-lt"/>
              </a:rPr>
              <a:t>5 commercial products being launched</a:t>
            </a:r>
          </a:p>
          <a:p>
            <a:pPr marL="0" indent="0">
              <a:buNone/>
            </a:pPr>
            <a:endParaRPr lang="en-US" sz="1800" dirty="0">
              <a:latin typeface="+mn-lt"/>
            </a:endParaRPr>
          </a:p>
        </p:txBody>
      </p:sp>
      <p:pic>
        <p:nvPicPr>
          <p:cNvPr id="5" name="Picture 4"/>
          <p:cNvPicPr>
            <a:picLocks noChangeAspect="1"/>
          </p:cNvPicPr>
          <p:nvPr/>
        </p:nvPicPr>
        <p:blipFill rotWithShape="1">
          <a:blip r:embed="rId3"/>
          <a:srcRect l="10255" r="11758"/>
          <a:stretch/>
        </p:blipFill>
        <p:spPr>
          <a:xfrm>
            <a:off x="165045" y="4291733"/>
            <a:ext cx="1162197" cy="496745"/>
          </a:xfrm>
          <a:prstGeom prst="rect">
            <a:avLst/>
          </a:prstGeom>
        </p:spPr>
      </p:pic>
      <p:pic>
        <p:nvPicPr>
          <p:cNvPr id="6" name="Picture 5"/>
          <p:cNvPicPr>
            <a:picLocks noChangeAspect="1"/>
          </p:cNvPicPr>
          <p:nvPr/>
        </p:nvPicPr>
        <p:blipFill>
          <a:blip r:embed="rId4"/>
          <a:stretch>
            <a:fillRect/>
          </a:stretch>
        </p:blipFill>
        <p:spPr>
          <a:xfrm>
            <a:off x="370668" y="4873859"/>
            <a:ext cx="750950" cy="255518"/>
          </a:xfrm>
          <a:prstGeom prst="rect">
            <a:avLst/>
          </a:prstGeom>
        </p:spPr>
      </p:pic>
      <p:pic>
        <p:nvPicPr>
          <p:cNvPr id="7" name="Picture 6"/>
          <p:cNvPicPr>
            <a:picLocks noChangeAspect="1"/>
          </p:cNvPicPr>
          <p:nvPr/>
        </p:nvPicPr>
        <p:blipFill>
          <a:blip r:embed="rId5"/>
          <a:stretch>
            <a:fillRect/>
          </a:stretch>
        </p:blipFill>
        <p:spPr>
          <a:xfrm>
            <a:off x="289258" y="3841870"/>
            <a:ext cx="913771" cy="364482"/>
          </a:xfrm>
          <a:prstGeom prst="rect">
            <a:avLst/>
          </a:prstGeom>
        </p:spPr>
      </p:pic>
      <p:pic>
        <p:nvPicPr>
          <p:cNvPr id="8" name="Picture 7"/>
          <p:cNvPicPr>
            <a:picLocks noChangeAspect="1"/>
          </p:cNvPicPr>
          <p:nvPr/>
        </p:nvPicPr>
        <p:blipFill>
          <a:blip r:embed="rId6"/>
          <a:stretch>
            <a:fillRect/>
          </a:stretch>
        </p:blipFill>
        <p:spPr>
          <a:xfrm>
            <a:off x="540457" y="2433386"/>
            <a:ext cx="411372" cy="811919"/>
          </a:xfrm>
          <a:prstGeom prst="rect">
            <a:avLst/>
          </a:prstGeom>
        </p:spPr>
      </p:pic>
      <p:pic>
        <p:nvPicPr>
          <p:cNvPr id="9" name="Picture 8"/>
          <p:cNvPicPr>
            <a:picLocks noChangeAspect="1"/>
          </p:cNvPicPr>
          <p:nvPr/>
        </p:nvPicPr>
        <p:blipFill rotWithShape="1">
          <a:blip r:embed="rId7"/>
          <a:srcRect b="8219"/>
          <a:stretch/>
        </p:blipFill>
        <p:spPr>
          <a:xfrm>
            <a:off x="424085" y="1166216"/>
            <a:ext cx="644117" cy="591177"/>
          </a:xfrm>
          <a:prstGeom prst="rect">
            <a:avLst/>
          </a:prstGeom>
        </p:spPr>
      </p:pic>
      <p:pic>
        <p:nvPicPr>
          <p:cNvPr id="10" name="Picture 9"/>
          <p:cNvPicPr>
            <a:picLocks noChangeAspect="1"/>
          </p:cNvPicPr>
          <p:nvPr/>
        </p:nvPicPr>
        <p:blipFill>
          <a:blip r:embed="rId8"/>
          <a:stretch>
            <a:fillRect/>
          </a:stretch>
        </p:blipFill>
        <p:spPr>
          <a:xfrm>
            <a:off x="144999" y="5214758"/>
            <a:ext cx="1202289" cy="279241"/>
          </a:xfrm>
          <a:prstGeom prst="rect">
            <a:avLst/>
          </a:prstGeom>
        </p:spPr>
      </p:pic>
      <p:pic>
        <p:nvPicPr>
          <p:cNvPr id="12" name="Picture 11"/>
          <p:cNvPicPr>
            <a:picLocks noChangeAspect="1"/>
          </p:cNvPicPr>
          <p:nvPr/>
        </p:nvPicPr>
        <p:blipFill>
          <a:blip r:embed="rId9"/>
          <a:stretch>
            <a:fillRect/>
          </a:stretch>
        </p:blipFill>
        <p:spPr>
          <a:xfrm>
            <a:off x="185090" y="5579380"/>
            <a:ext cx="1122106" cy="189768"/>
          </a:xfrm>
          <a:prstGeom prst="rect">
            <a:avLst/>
          </a:prstGeom>
        </p:spPr>
      </p:pic>
      <p:pic>
        <p:nvPicPr>
          <p:cNvPr id="13" name="Picture 12"/>
          <p:cNvPicPr>
            <a:picLocks noChangeAspect="1"/>
          </p:cNvPicPr>
          <p:nvPr/>
        </p:nvPicPr>
        <p:blipFill rotWithShape="1">
          <a:blip r:embed="rId10"/>
          <a:srcRect t="9295"/>
          <a:stretch/>
        </p:blipFill>
        <p:spPr>
          <a:xfrm>
            <a:off x="398359" y="1842774"/>
            <a:ext cx="695568" cy="505231"/>
          </a:xfrm>
          <a:prstGeom prst="rect">
            <a:avLst/>
          </a:prstGeom>
        </p:spPr>
      </p:pic>
      <p:pic>
        <p:nvPicPr>
          <p:cNvPr id="14" name="Picture 2" descr="C:\Users\Ryan\Google Drive\SonoVol\SalesAndMarketing\Logos\SonoVol_LogoFiles\166121_large_cropp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5699" y="3330686"/>
            <a:ext cx="860888" cy="4258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anon_logo.png"/>
          <p:cNvPicPr>
            <a:picLocks noChangeAspect="1"/>
          </p:cNvPicPr>
          <p:nvPr/>
        </p:nvPicPr>
        <p:blipFill rotWithShape="1">
          <a:blip r:embed="rId12">
            <a:extLst>
              <a:ext uri="{28A0092B-C50C-407E-A947-70E740481C1C}">
                <a14:useLocalDpi xmlns:a14="http://schemas.microsoft.com/office/drawing/2010/main" val="0"/>
              </a:ext>
            </a:extLst>
          </a:blip>
          <a:srcRect t="27221" b="20809"/>
          <a:stretch/>
        </p:blipFill>
        <p:spPr>
          <a:xfrm>
            <a:off x="111492" y="5854529"/>
            <a:ext cx="1269303" cy="336560"/>
          </a:xfrm>
          <a:prstGeom prst="rect">
            <a:avLst/>
          </a:prstGeom>
        </p:spPr>
      </p:pic>
    </p:spTree>
    <p:extLst>
      <p:ext uri="{BB962C8B-B14F-4D97-AF65-F5344CB8AC3E}">
        <p14:creationId xmlns:p14="http://schemas.microsoft.com/office/powerpoint/2010/main" val="262966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yan\Google Drive\SonoVol\CompanyDocs\WebsiteContent\Headshots\R Gessner Headshot 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0508"/>
          <a:stretch/>
        </p:blipFill>
        <p:spPr bwMode="auto">
          <a:xfrm>
            <a:off x="5919470" y="1271932"/>
            <a:ext cx="1387310" cy="1238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daytonlab.bme.unc.edu/images/ao3c7761-edit.jpg"/>
          <p:cNvPicPr>
            <a:picLocks noChangeAspect="1" noChangeArrowheads="1"/>
          </p:cNvPicPr>
          <p:nvPr/>
        </p:nvPicPr>
        <p:blipFill rotWithShape="1">
          <a:blip r:embed="rId3">
            <a:extLst>
              <a:ext uri="{28A0092B-C50C-407E-A947-70E740481C1C}">
                <a14:useLocalDpi xmlns:a14="http://schemas.microsoft.com/office/drawing/2010/main" val="0"/>
              </a:ext>
            </a:extLst>
          </a:blip>
          <a:srcRect b="39336"/>
          <a:stretch/>
        </p:blipFill>
        <p:spPr bwMode="auto">
          <a:xfrm>
            <a:off x="7632236" y="1247537"/>
            <a:ext cx="1385580" cy="1262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51056" y="2512190"/>
            <a:ext cx="1724138" cy="338554"/>
          </a:xfrm>
          <a:prstGeom prst="rect">
            <a:avLst/>
          </a:prstGeom>
          <a:noFill/>
        </p:spPr>
        <p:txBody>
          <a:bodyPr wrap="square" rtlCol="0">
            <a:spAutoFit/>
          </a:bodyPr>
          <a:lstStyle/>
          <a:p>
            <a:pPr algn="ctr"/>
            <a:r>
              <a:rPr lang="en-US" sz="1600" b="1" dirty="0" smtClean="0">
                <a:solidFill>
                  <a:prstClr val="black"/>
                </a:solidFill>
                <a:latin typeface="Arial"/>
                <a:cs typeface="Arial"/>
              </a:rPr>
              <a:t>Ryan Gessner</a:t>
            </a:r>
          </a:p>
        </p:txBody>
      </p:sp>
      <p:sp>
        <p:nvSpPr>
          <p:cNvPr id="7" name="TextBox 6"/>
          <p:cNvSpPr txBox="1"/>
          <p:nvPr/>
        </p:nvSpPr>
        <p:spPr>
          <a:xfrm>
            <a:off x="7480652" y="2512190"/>
            <a:ext cx="1688748" cy="338554"/>
          </a:xfrm>
          <a:prstGeom prst="rect">
            <a:avLst/>
          </a:prstGeom>
          <a:noFill/>
        </p:spPr>
        <p:txBody>
          <a:bodyPr wrap="square" rtlCol="0">
            <a:spAutoFit/>
          </a:bodyPr>
          <a:lstStyle/>
          <a:p>
            <a:pPr algn="ctr"/>
            <a:r>
              <a:rPr lang="en-US" sz="1600" b="1" dirty="0" smtClean="0">
                <a:solidFill>
                  <a:prstClr val="black"/>
                </a:solidFill>
                <a:latin typeface="Arial"/>
                <a:cs typeface="Arial"/>
              </a:rPr>
              <a:t>Paul Dayton</a:t>
            </a:r>
            <a:endParaRPr lang="en-US" sz="1600" b="1" dirty="0">
              <a:solidFill>
                <a:prstClr val="black"/>
              </a:solidFill>
              <a:latin typeface="Arial"/>
              <a:cs typeface="Arial"/>
            </a:endParaRPr>
          </a:p>
        </p:txBody>
      </p:sp>
      <p:pic>
        <p:nvPicPr>
          <p:cNvPr id="8" name="Picture 7" descr="http://nrel.bme.unc.edu/images/bm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26" y="83794"/>
            <a:ext cx="1236446" cy="796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Ryan\Google Drive\SonoVol\SalesAndMarketing\Logos\SonoVol_LogoFiles\166121_large_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0639" y="95536"/>
            <a:ext cx="1651354" cy="816775"/>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1534187" y="352875"/>
            <a:ext cx="679298" cy="335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solidFill>
                <a:prstClr val="white"/>
              </a:solidFill>
              <a:latin typeface="Arial"/>
              <a:cs typeface="Arial"/>
            </a:endParaRPr>
          </a:p>
        </p:txBody>
      </p:sp>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48" t="9088" r="4576" b="11281"/>
          <a:stretch/>
        </p:blipFill>
        <p:spPr bwMode="auto">
          <a:xfrm>
            <a:off x="424740" y="3169034"/>
            <a:ext cx="357611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50602" y="5531234"/>
            <a:ext cx="5295901" cy="1169551"/>
          </a:xfrm>
          <a:prstGeom prst="rect">
            <a:avLst/>
          </a:prstGeom>
          <a:noFill/>
          <a:ln>
            <a:noFill/>
            <a:prstDash val="dash"/>
          </a:ln>
        </p:spPr>
        <p:txBody>
          <a:bodyPr wrap="square" rtlCol="0">
            <a:spAutoFit/>
          </a:bodyPr>
          <a:lstStyle/>
          <a:p>
            <a:pPr marL="285750" indent="-285750">
              <a:buFont typeface="Arial" panose="020B0604020202020204" pitchFamily="34" charset="0"/>
              <a:buChar char="•"/>
            </a:pPr>
            <a:r>
              <a:rPr lang="en-US" sz="1400" dirty="0" smtClean="0">
                <a:solidFill>
                  <a:prstClr val="black"/>
                </a:solidFill>
                <a:latin typeface="Arial"/>
                <a:cs typeface="Arial"/>
              </a:rPr>
              <a:t>Improved “MRI-like” field of view</a:t>
            </a:r>
          </a:p>
          <a:p>
            <a:pPr marL="285750" indent="-285750">
              <a:buFont typeface="Arial" panose="020B0604020202020204" pitchFamily="34" charset="0"/>
              <a:buChar char="•"/>
            </a:pPr>
            <a:r>
              <a:rPr lang="en-US" sz="1400" dirty="0" smtClean="0">
                <a:solidFill>
                  <a:prstClr val="black"/>
                </a:solidFill>
                <a:latin typeface="Arial"/>
                <a:cs typeface="Arial"/>
              </a:rPr>
              <a:t>Ability to study anatomical context of tumors over time</a:t>
            </a:r>
          </a:p>
          <a:p>
            <a:pPr marL="285750" indent="-285750">
              <a:buFont typeface="Arial" panose="020B0604020202020204" pitchFamily="34" charset="0"/>
              <a:buChar char="•"/>
            </a:pPr>
            <a:r>
              <a:rPr lang="en-US" sz="1400" dirty="0" smtClean="0">
                <a:solidFill>
                  <a:prstClr val="black"/>
                </a:solidFill>
                <a:latin typeface="Arial"/>
                <a:cs typeface="Arial"/>
              </a:rPr>
              <a:t>High throughput acquisitions</a:t>
            </a:r>
          </a:p>
          <a:p>
            <a:pPr marL="285750" indent="-285750">
              <a:buFont typeface="Arial" panose="020B0604020202020204" pitchFamily="34" charset="0"/>
              <a:buChar char="•"/>
            </a:pPr>
            <a:r>
              <a:rPr lang="en-US" sz="1400" dirty="0" smtClean="0">
                <a:solidFill>
                  <a:prstClr val="black"/>
                </a:solidFill>
                <a:latin typeface="Arial"/>
                <a:cs typeface="Arial"/>
              </a:rPr>
              <a:t>Multi-modality registration</a:t>
            </a:r>
          </a:p>
          <a:p>
            <a:pPr marL="285750" indent="-285750">
              <a:buFont typeface="Arial" panose="020B0604020202020204" pitchFamily="34" charset="0"/>
              <a:buChar char="•"/>
            </a:pPr>
            <a:r>
              <a:rPr lang="en-US" sz="1400" dirty="0" smtClean="0">
                <a:solidFill>
                  <a:prstClr val="black"/>
                </a:solidFill>
                <a:latin typeface="Arial"/>
                <a:cs typeface="Arial"/>
              </a:rPr>
              <a:t>Improved blood vessel quantification</a:t>
            </a:r>
            <a:endParaRPr lang="en-US" sz="1400" dirty="0">
              <a:solidFill>
                <a:prstClr val="black"/>
              </a:solidFill>
              <a:latin typeface="Arial"/>
              <a:cs typeface="Arial"/>
            </a:endParaRPr>
          </a:p>
        </p:txBody>
      </p:sp>
      <p:sp>
        <p:nvSpPr>
          <p:cNvPr id="30" name="TextBox 29"/>
          <p:cNvSpPr txBox="1"/>
          <p:nvPr/>
        </p:nvSpPr>
        <p:spPr>
          <a:xfrm>
            <a:off x="65786" y="1229383"/>
            <a:ext cx="5633200" cy="163121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SonoVol is a spinout from UNC Chapel Hill’s Joint Department of Biomedical Engineering.</a:t>
            </a:r>
          </a:p>
          <a:p>
            <a:pPr marL="285750" indent="-285750">
              <a:buFont typeface="Arial" panose="020B0604020202020204" pitchFamily="34" charset="0"/>
              <a:buChar char="•"/>
            </a:pPr>
            <a:r>
              <a:rPr lang="en-US" sz="1600" dirty="0" smtClean="0">
                <a:solidFill>
                  <a:prstClr val="black"/>
                </a:solidFill>
                <a:latin typeface="Arial"/>
                <a:cs typeface="Arial"/>
              </a:rPr>
              <a:t>Grad student and professor designed some robotic hardware for improved preclinical ultrasound imaging</a:t>
            </a:r>
          </a:p>
          <a:p>
            <a:pPr marL="285750" indent="-285750">
              <a:buFont typeface="Arial" panose="020B0604020202020204" pitchFamily="34" charset="0"/>
              <a:buChar char="•"/>
            </a:pPr>
            <a:r>
              <a:rPr lang="en-US" sz="1600" b="1" u="sng" dirty="0" smtClean="0">
                <a:solidFill>
                  <a:prstClr val="black"/>
                </a:solidFill>
                <a:latin typeface="Arial"/>
                <a:cs typeface="Arial"/>
              </a:rPr>
              <a:t>Needed a software interface for controlling hardware, and viewing image data.</a:t>
            </a:r>
          </a:p>
        </p:txBody>
      </p:sp>
      <p:sp>
        <p:nvSpPr>
          <p:cNvPr id="2" name="TextBox 1"/>
          <p:cNvSpPr txBox="1"/>
          <p:nvPr/>
        </p:nvSpPr>
        <p:spPr>
          <a:xfrm>
            <a:off x="564452" y="3288268"/>
            <a:ext cx="1658700"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1600" b="1" i="1" dirty="0" smtClean="0">
                <a:solidFill>
                  <a:prstClr val="black"/>
                </a:solidFill>
                <a:latin typeface="Arial"/>
                <a:cs typeface="Arial"/>
              </a:rPr>
              <a:t>Product vision</a:t>
            </a:r>
            <a:endParaRPr lang="en-US" sz="1600" b="1" i="1" dirty="0">
              <a:solidFill>
                <a:prstClr val="black"/>
              </a:solidFill>
              <a:latin typeface="Arial"/>
              <a:cs typeface="Arial"/>
            </a:endParaRPr>
          </a:p>
        </p:txBody>
      </p:sp>
      <p:pic>
        <p:nvPicPr>
          <p:cNvPr id="23" name="Picture 22" descr="Screen Shot 2015-08-13 at 8.33.0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2609" y="3169034"/>
            <a:ext cx="3625207" cy="3505365"/>
          </a:xfrm>
          <a:prstGeom prst="rect">
            <a:avLst/>
          </a:prstGeom>
        </p:spPr>
      </p:pic>
      <p:sp>
        <p:nvSpPr>
          <p:cNvPr id="3" name="Rectangle 2"/>
          <p:cNvSpPr/>
          <p:nvPr/>
        </p:nvSpPr>
        <p:spPr>
          <a:xfrm>
            <a:off x="4149843" y="171960"/>
            <a:ext cx="5088252" cy="584776"/>
          </a:xfrm>
          <a:prstGeom prst="rect">
            <a:avLst/>
          </a:prstGeom>
        </p:spPr>
        <p:txBody>
          <a:bodyPr wrap="none">
            <a:spAutoFit/>
          </a:bodyPr>
          <a:lstStyle/>
          <a:p>
            <a:r>
              <a:rPr lang="en-US" sz="3200" b="1" dirty="0" err="1">
                <a:latin typeface="Arial"/>
                <a:cs typeface="Arial"/>
              </a:rPr>
              <a:t>SonoVol</a:t>
            </a:r>
            <a:r>
              <a:rPr lang="en-US" sz="3200" b="1" dirty="0">
                <a:latin typeface="Arial"/>
                <a:cs typeface="Arial"/>
              </a:rPr>
              <a:t> </a:t>
            </a:r>
            <a:r>
              <a:rPr lang="en-US" sz="3200" b="1" dirty="0" smtClean="0">
                <a:latin typeface="Arial"/>
                <a:cs typeface="Arial"/>
              </a:rPr>
              <a:t>A: </a:t>
            </a:r>
            <a:r>
              <a:rPr lang="en-US" sz="3200" b="1" dirty="0">
                <a:latin typeface="Arial"/>
                <a:cs typeface="Arial"/>
              </a:rPr>
              <a:t>"</a:t>
            </a:r>
            <a:r>
              <a:rPr lang="en-US" sz="3200" b="1" dirty="0" smtClean="0">
                <a:latin typeface="Arial"/>
                <a:cs typeface="Arial"/>
              </a:rPr>
              <a:t>Case Study</a:t>
            </a:r>
            <a:r>
              <a:rPr lang="en-US" sz="3200" b="1" dirty="0">
                <a:latin typeface="Arial"/>
                <a:cs typeface="Arial"/>
              </a:rPr>
              <a:t>"</a:t>
            </a:r>
          </a:p>
        </p:txBody>
      </p:sp>
      <p:sp>
        <p:nvSpPr>
          <p:cNvPr id="26" name="Right Arrow 25"/>
          <p:cNvSpPr/>
          <p:nvPr/>
        </p:nvSpPr>
        <p:spPr>
          <a:xfrm>
            <a:off x="4357085" y="4494061"/>
            <a:ext cx="679298" cy="335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solidFill>
                <a:prstClr val="white"/>
              </a:solidFill>
              <a:latin typeface="Arial"/>
              <a:cs typeface="Arial"/>
            </a:endParaRPr>
          </a:p>
        </p:txBody>
      </p:sp>
    </p:spTree>
    <p:extLst>
      <p:ext uri="{BB962C8B-B14F-4D97-AF65-F5344CB8AC3E}">
        <p14:creationId xmlns:p14="http://schemas.microsoft.com/office/powerpoint/2010/main" val="11025023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Acknowledgement</a:t>
            </a:r>
            <a:endParaRPr lang="en-US" dirty="0"/>
          </a:p>
        </p:txBody>
      </p:sp>
      <p:sp>
        <p:nvSpPr>
          <p:cNvPr id="5" name="Content Placeholder 4"/>
          <p:cNvSpPr>
            <a:spLocks noGrp="1"/>
          </p:cNvSpPr>
          <p:nvPr>
            <p:ph idx="1"/>
          </p:nvPr>
        </p:nvSpPr>
        <p:spPr/>
        <p:txBody>
          <a:bodyPr/>
          <a:lstStyle/>
          <a:p>
            <a:pPr marL="0" indent="0">
              <a:buNone/>
            </a:pPr>
            <a:r>
              <a:rPr lang="en-US" sz="2800" dirty="0" smtClean="0"/>
              <a:t>I received input and contributions from many members of the 3D Slicer communit</a:t>
            </a:r>
            <a:r>
              <a:rPr lang="en-US" sz="2800" dirty="0"/>
              <a:t>y</a:t>
            </a:r>
            <a:endParaRPr lang="en-US" sz="2800" dirty="0" smtClean="0"/>
          </a:p>
          <a:p>
            <a:pPr marL="0" indent="0">
              <a:buNone/>
            </a:pPr>
            <a:endParaRPr lang="en-US" sz="2800" dirty="0"/>
          </a:p>
          <a:p>
            <a:pPr marL="0" indent="0">
              <a:buNone/>
            </a:pPr>
            <a:r>
              <a:rPr lang="en-US" sz="2800" dirty="0" smtClean="0"/>
              <a:t>However, mistakes are my fault</a:t>
            </a:r>
          </a:p>
          <a:p>
            <a:pPr marL="0" indent="0">
              <a:buNone/>
            </a:pPr>
            <a:endParaRPr lang="en-US" sz="2800" dirty="0"/>
          </a:p>
          <a:p>
            <a:pPr marL="0" indent="0">
              <a:buNone/>
            </a:pPr>
            <a:r>
              <a:rPr lang="en-US" sz="2800" dirty="0" smtClean="0"/>
              <a:t>In addition to the contributors mentioned in the individual slides I would like to thank:</a:t>
            </a:r>
          </a:p>
          <a:p>
            <a:pPr marL="0" indent="0">
              <a:buNone/>
            </a:pPr>
            <a:r>
              <a:rPr lang="en-US" sz="2800" dirty="0" smtClean="0"/>
              <a:t>Steve Pieper, Michael Halle, Tina </a:t>
            </a:r>
            <a:r>
              <a:rPr lang="en-US" sz="2800" dirty="0" err="1" smtClean="0"/>
              <a:t>Kapur</a:t>
            </a:r>
            <a:r>
              <a:rPr lang="en-US" sz="2800" dirty="0" smtClean="0"/>
              <a:t>, Kirby </a:t>
            </a:r>
            <a:r>
              <a:rPr lang="en-US" sz="2800" dirty="0" err="1" smtClean="0"/>
              <a:t>Vosburgh</a:t>
            </a:r>
            <a:r>
              <a:rPr lang="en-US" sz="2800" dirty="0" smtClean="0"/>
              <a:t>, Stephen </a:t>
            </a:r>
            <a:r>
              <a:rPr lang="en-US" sz="2800" dirty="0" err="1" smtClean="0"/>
              <a:t>Aylward</a:t>
            </a:r>
            <a:endParaRPr lang="en-US" sz="2800" dirty="0"/>
          </a:p>
        </p:txBody>
      </p:sp>
    </p:spTree>
    <p:extLst>
      <p:ext uri="{BB962C8B-B14F-4D97-AF65-F5344CB8AC3E}">
        <p14:creationId xmlns:p14="http://schemas.microsoft.com/office/powerpoint/2010/main" val="4360621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Ryan\Google Drive\SonoVol\SalesAndMarketing\Logos\SonoVol_LogoFiles\166121_large_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9302" y="417240"/>
            <a:ext cx="1371600" cy="678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48" t="9088" r="4576" b="11281"/>
          <a:stretch/>
        </p:blipFill>
        <p:spPr bwMode="auto">
          <a:xfrm>
            <a:off x="5738146" y="3728244"/>
            <a:ext cx="2590800" cy="17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86201" y="344084"/>
            <a:ext cx="2442395" cy="338554"/>
          </a:xfrm>
          <a:prstGeom prst="rect">
            <a:avLst/>
          </a:prstGeom>
          <a:noFill/>
        </p:spPr>
        <p:txBody>
          <a:bodyPr wrap="none" rtlCol="0">
            <a:spAutoFit/>
          </a:bodyPr>
          <a:lstStyle/>
          <a:p>
            <a:r>
              <a:rPr lang="en-US" sz="1600" b="1" u="sng" dirty="0" smtClean="0">
                <a:solidFill>
                  <a:prstClr val="black"/>
                </a:solidFill>
                <a:latin typeface="Arial"/>
                <a:cs typeface="Arial"/>
              </a:rPr>
              <a:t>Hardware development</a:t>
            </a:r>
            <a:endParaRPr lang="en-US" sz="1600" b="1" u="sng" dirty="0">
              <a:solidFill>
                <a:prstClr val="black"/>
              </a:solidFill>
              <a:latin typeface="Arial"/>
              <a:cs typeface="Arial"/>
            </a:endParaRPr>
          </a:p>
        </p:txBody>
      </p:sp>
      <p:sp>
        <p:nvSpPr>
          <p:cNvPr id="6" name="Rounded Rectangle 5"/>
          <p:cNvSpPr/>
          <p:nvPr/>
        </p:nvSpPr>
        <p:spPr>
          <a:xfrm>
            <a:off x="3657600" y="337217"/>
            <a:ext cx="5414491" cy="243840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a:cs typeface="Arial"/>
            </a:endParaRPr>
          </a:p>
        </p:txBody>
      </p:sp>
      <p:sp>
        <p:nvSpPr>
          <p:cNvPr id="7" name="TextBox 6"/>
          <p:cNvSpPr txBox="1"/>
          <p:nvPr/>
        </p:nvSpPr>
        <p:spPr>
          <a:xfrm>
            <a:off x="457200" y="3836226"/>
            <a:ext cx="2373767" cy="338554"/>
          </a:xfrm>
          <a:prstGeom prst="rect">
            <a:avLst/>
          </a:prstGeom>
          <a:noFill/>
        </p:spPr>
        <p:txBody>
          <a:bodyPr wrap="none" rtlCol="0">
            <a:spAutoFit/>
          </a:bodyPr>
          <a:lstStyle/>
          <a:p>
            <a:r>
              <a:rPr lang="en-US" sz="1600" b="1" u="sng" dirty="0" smtClean="0">
                <a:solidFill>
                  <a:prstClr val="black"/>
                </a:solidFill>
                <a:latin typeface="Arial"/>
                <a:cs typeface="Arial"/>
              </a:rPr>
              <a:t>Software development</a:t>
            </a:r>
            <a:endParaRPr lang="en-US" sz="1600" b="1" u="sng" dirty="0">
              <a:solidFill>
                <a:prstClr val="black"/>
              </a:solidFill>
              <a:latin typeface="Arial"/>
              <a:cs typeface="Arial"/>
            </a:endParaRPr>
          </a:p>
        </p:txBody>
      </p:sp>
      <p:sp>
        <p:nvSpPr>
          <p:cNvPr id="8" name="Rounded Rectangle 7"/>
          <p:cNvSpPr/>
          <p:nvPr/>
        </p:nvSpPr>
        <p:spPr>
          <a:xfrm>
            <a:off x="228600" y="3829359"/>
            <a:ext cx="4419600" cy="278886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Arial"/>
              <a:cs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5715000"/>
            <a:ext cx="794886" cy="79488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srcRect l="10255" r="11758"/>
          <a:stretch/>
        </p:blipFill>
        <p:spPr>
          <a:xfrm>
            <a:off x="3316959" y="3801733"/>
            <a:ext cx="1162197" cy="496745"/>
          </a:xfrm>
          <a:prstGeom prst="rect">
            <a:avLst/>
          </a:prstGeom>
        </p:spPr>
      </p:pic>
      <p:sp>
        <p:nvSpPr>
          <p:cNvPr id="12" name="TextBox 11"/>
          <p:cNvSpPr txBox="1"/>
          <p:nvPr/>
        </p:nvSpPr>
        <p:spPr>
          <a:xfrm>
            <a:off x="354372" y="4309895"/>
            <a:ext cx="3980577" cy="209288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Real time streaming of ultrasound data</a:t>
            </a:r>
          </a:p>
          <a:p>
            <a:pPr marL="285750" indent="-285750">
              <a:buFont typeface="Arial" panose="020B0604020202020204" pitchFamily="34" charset="0"/>
              <a:buChar char="•"/>
            </a:pPr>
            <a:r>
              <a:rPr lang="en-US" sz="1600" dirty="0" smtClean="0">
                <a:solidFill>
                  <a:prstClr val="black"/>
                </a:solidFill>
                <a:latin typeface="Arial"/>
                <a:cs typeface="Arial"/>
              </a:rPr>
              <a:t>Image viewer</a:t>
            </a:r>
          </a:p>
          <a:p>
            <a:pPr marL="285750" indent="-285750">
              <a:buFont typeface="Arial" panose="020B0604020202020204" pitchFamily="34" charset="0"/>
              <a:buChar char="•"/>
            </a:pPr>
            <a:r>
              <a:rPr lang="en-US" sz="1600" dirty="0" smtClean="0">
                <a:solidFill>
                  <a:prstClr val="black"/>
                </a:solidFill>
                <a:latin typeface="Arial"/>
                <a:cs typeface="Arial"/>
              </a:rPr>
              <a:t>3D registration of image data</a:t>
            </a:r>
          </a:p>
          <a:p>
            <a:pPr marL="285750" indent="-285750">
              <a:buFont typeface="Arial" panose="020B0604020202020204" pitchFamily="34" charset="0"/>
              <a:buChar char="•"/>
            </a:pPr>
            <a:r>
              <a:rPr lang="en-US" sz="1600" dirty="0" smtClean="0">
                <a:solidFill>
                  <a:prstClr val="black"/>
                </a:solidFill>
                <a:latin typeface="Arial"/>
                <a:cs typeface="Arial"/>
              </a:rPr>
              <a:t>Image analysis (tumor sizing)</a:t>
            </a:r>
          </a:p>
          <a:p>
            <a:pPr marL="285750" indent="-285750">
              <a:buFont typeface="Arial" panose="020B0604020202020204" pitchFamily="34" charset="0"/>
              <a:buChar char="•"/>
            </a:pPr>
            <a:r>
              <a:rPr lang="en-US" sz="1600" dirty="0" smtClean="0">
                <a:solidFill>
                  <a:prstClr val="black"/>
                </a:solidFill>
                <a:latin typeface="Arial"/>
                <a:cs typeface="Arial"/>
              </a:rPr>
              <a:t>Vascular tortuosity assessment</a:t>
            </a:r>
          </a:p>
          <a:p>
            <a:pPr marL="285750" indent="-285750">
              <a:buFont typeface="Arial" panose="020B0604020202020204" pitchFamily="34" charset="0"/>
              <a:buChar char="•"/>
            </a:pPr>
            <a:r>
              <a:rPr lang="en-US" sz="1600" dirty="0" smtClean="0">
                <a:solidFill>
                  <a:prstClr val="black"/>
                </a:solidFill>
                <a:latin typeface="Arial"/>
                <a:cs typeface="Arial"/>
              </a:rPr>
              <a:t>Report generation</a:t>
            </a:r>
          </a:p>
          <a:p>
            <a:pPr marL="285750" indent="-285750">
              <a:buFont typeface="Arial" panose="020B0604020202020204" pitchFamily="34" charset="0"/>
              <a:buChar char="•"/>
            </a:pPr>
            <a:r>
              <a:rPr lang="en-US" sz="1600" dirty="0" smtClean="0">
                <a:solidFill>
                  <a:prstClr val="black"/>
                </a:solidFill>
                <a:latin typeface="Arial"/>
                <a:cs typeface="Arial"/>
              </a:rPr>
              <a:t>Data management</a:t>
            </a:r>
          </a:p>
          <a:p>
            <a:pPr marL="285750" indent="-285750">
              <a:buFont typeface="Arial" panose="020B0604020202020204" pitchFamily="34" charset="0"/>
              <a:buChar char="•"/>
            </a:pPr>
            <a:endParaRPr lang="en-US" sz="1600" dirty="0" smtClean="0">
              <a:solidFill>
                <a:prstClr val="black"/>
              </a:solidFill>
              <a:latin typeface="Arial"/>
              <a:cs typeface="Arial"/>
            </a:endParaRPr>
          </a:p>
        </p:txBody>
      </p:sp>
      <p:sp>
        <p:nvSpPr>
          <p:cNvPr id="13" name="TextBox 12"/>
          <p:cNvSpPr txBox="1"/>
          <p:nvPr/>
        </p:nvSpPr>
        <p:spPr>
          <a:xfrm>
            <a:off x="84330" y="756443"/>
            <a:ext cx="2741595" cy="181588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b="1" u="sng" dirty="0" smtClean="0">
                <a:solidFill>
                  <a:prstClr val="black"/>
                </a:solidFill>
                <a:latin typeface="Arial"/>
                <a:cs typeface="Arial"/>
              </a:rPr>
              <a:t>Funding sources:</a:t>
            </a:r>
          </a:p>
          <a:p>
            <a:r>
              <a:rPr lang="en-US" sz="1600" b="1" dirty="0" smtClean="0">
                <a:solidFill>
                  <a:prstClr val="black"/>
                </a:solidFill>
                <a:latin typeface="Arial"/>
                <a:cs typeface="Arial"/>
              </a:rPr>
              <a:t>2014</a:t>
            </a:r>
          </a:p>
          <a:p>
            <a:pPr marL="285750" indent="-285750">
              <a:buFont typeface="Arial" panose="020B0604020202020204" pitchFamily="34" charset="0"/>
              <a:buChar char="•"/>
            </a:pPr>
            <a:r>
              <a:rPr lang="en-US" sz="1600" dirty="0" smtClean="0">
                <a:solidFill>
                  <a:prstClr val="black"/>
                </a:solidFill>
                <a:latin typeface="Arial"/>
                <a:cs typeface="Arial"/>
              </a:rPr>
              <a:t>NSF – Phase 1 STTR</a:t>
            </a:r>
          </a:p>
          <a:p>
            <a:r>
              <a:rPr lang="en-US" sz="1600" b="1" dirty="0" smtClean="0">
                <a:solidFill>
                  <a:prstClr val="black"/>
                </a:solidFill>
                <a:latin typeface="Arial"/>
                <a:cs typeface="Arial"/>
              </a:rPr>
              <a:t>2015</a:t>
            </a:r>
          </a:p>
          <a:p>
            <a:pPr marL="285750" indent="-285750">
              <a:buFont typeface="Arial" panose="020B0604020202020204" pitchFamily="34" charset="0"/>
              <a:buChar char="•"/>
            </a:pPr>
            <a:r>
              <a:rPr lang="en-US" sz="1600" dirty="0">
                <a:solidFill>
                  <a:prstClr val="black"/>
                </a:solidFill>
                <a:latin typeface="Arial"/>
                <a:cs typeface="Arial"/>
              </a:rPr>
              <a:t>NIH-NCI – Phase 1 SBIR</a:t>
            </a:r>
          </a:p>
          <a:p>
            <a:pPr marL="285750" indent="-285750">
              <a:buFont typeface="Arial" panose="020B0604020202020204" pitchFamily="34" charset="0"/>
              <a:buChar char="•"/>
            </a:pPr>
            <a:r>
              <a:rPr lang="en-US" sz="1600" dirty="0" smtClean="0">
                <a:solidFill>
                  <a:prstClr val="black"/>
                </a:solidFill>
                <a:latin typeface="Arial"/>
                <a:cs typeface="Arial"/>
              </a:rPr>
              <a:t>NSF </a:t>
            </a:r>
            <a:r>
              <a:rPr lang="en-US" sz="1600" dirty="0">
                <a:solidFill>
                  <a:prstClr val="black"/>
                </a:solidFill>
                <a:latin typeface="Arial"/>
                <a:cs typeface="Arial"/>
              </a:rPr>
              <a:t>Phase 1B</a:t>
            </a:r>
          </a:p>
          <a:p>
            <a:pPr marL="285750" indent="-285750">
              <a:buFont typeface="Arial" panose="020B0604020202020204" pitchFamily="34" charset="0"/>
              <a:buChar char="•"/>
            </a:pPr>
            <a:r>
              <a:rPr lang="en-US" sz="1600" dirty="0" smtClean="0">
                <a:solidFill>
                  <a:prstClr val="black"/>
                </a:solidFill>
                <a:latin typeface="Arial"/>
                <a:cs typeface="Arial"/>
              </a:rPr>
              <a:t>UNC – Carolina Kickstart</a:t>
            </a:r>
          </a:p>
        </p:txBody>
      </p:sp>
      <p:sp>
        <p:nvSpPr>
          <p:cNvPr id="14" name="TextBox 13"/>
          <p:cNvSpPr txBox="1"/>
          <p:nvPr/>
        </p:nvSpPr>
        <p:spPr>
          <a:xfrm>
            <a:off x="5493527" y="6181472"/>
            <a:ext cx="3423233" cy="338554"/>
          </a:xfrm>
          <a:prstGeom prst="rect">
            <a:avLst/>
          </a:prstGeom>
          <a:noFill/>
        </p:spPr>
        <p:txBody>
          <a:bodyPr wrap="none" rtlCol="0">
            <a:spAutoFit/>
          </a:bodyPr>
          <a:lstStyle/>
          <a:p>
            <a:r>
              <a:rPr lang="en-US" sz="1600" b="1" dirty="0" smtClean="0">
                <a:solidFill>
                  <a:prstClr val="black"/>
                </a:solidFill>
                <a:latin typeface="Arial"/>
                <a:cs typeface="Arial"/>
              </a:rPr>
              <a:t>Product sales anticipated in 2016</a:t>
            </a:r>
            <a:endParaRPr lang="en-US" sz="1600" b="1" dirty="0">
              <a:solidFill>
                <a:prstClr val="black"/>
              </a:solidFill>
              <a:latin typeface="Arial"/>
              <a:cs typeface="Arial"/>
            </a:endParaRPr>
          </a:p>
        </p:txBody>
      </p:sp>
      <p:sp>
        <p:nvSpPr>
          <p:cNvPr id="15" name="TextBox 14"/>
          <p:cNvSpPr txBox="1"/>
          <p:nvPr/>
        </p:nvSpPr>
        <p:spPr>
          <a:xfrm>
            <a:off x="3733800" y="635675"/>
            <a:ext cx="4955203"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prstClr val="black"/>
                </a:solidFill>
                <a:latin typeface="Arial"/>
                <a:cs typeface="Arial"/>
              </a:rPr>
              <a:t>Robotic hardware design</a:t>
            </a:r>
          </a:p>
          <a:p>
            <a:pPr marL="285750" indent="-285750">
              <a:buFont typeface="Arial" panose="020B0604020202020204" pitchFamily="34" charset="0"/>
              <a:buChar char="•"/>
            </a:pPr>
            <a:r>
              <a:rPr lang="en-US" sz="1600" dirty="0" smtClean="0">
                <a:solidFill>
                  <a:prstClr val="black"/>
                </a:solidFill>
                <a:latin typeface="Arial"/>
                <a:cs typeface="Arial"/>
              </a:rPr>
              <a:t>Motion control system</a:t>
            </a:r>
          </a:p>
          <a:p>
            <a:pPr marL="285750" indent="-285750">
              <a:buFont typeface="Arial" panose="020B0604020202020204" pitchFamily="34" charset="0"/>
              <a:buChar char="•"/>
            </a:pPr>
            <a:r>
              <a:rPr lang="en-US" sz="1600" dirty="0" smtClean="0">
                <a:solidFill>
                  <a:prstClr val="black"/>
                </a:solidFill>
                <a:latin typeface="Arial"/>
                <a:cs typeface="Arial"/>
              </a:rPr>
              <a:t>Transducer development for vascular imaging</a:t>
            </a:r>
          </a:p>
          <a:p>
            <a:pPr marL="285750" indent="-285750">
              <a:buFont typeface="Arial" panose="020B0604020202020204" pitchFamily="34" charset="0"/>
              <a:buChar char="•"/>
            </a:pPr>
            <a:r>
              <a:rPr lang="en-US" sz="1600" dirty="0" smtClean="0">
                <a:solidFill>
                  <a:prstClr val="black"/>
                </a:solidFill>
                <a:latin typeface="Arial"/>
                <a:cs typeface="Arial"/>
              </a:rPr>
              <a:t>Anesthesia and rodent homeostasis support</a:t>
            </a:r>
          </a:p>
          <a:p>
            <a:pPr marL="285750" indent="-285750">
              <a:buFont typeface="Arial" panose="020B0604020202020204" pitchFamily="34" charset="0"/>
              <a:buChar char="•"/>
            </a:pPr>
            <a:r>
              <a:rPr lang="en-US" sz="1600" dirty="0" smtClean="0">
                <a:solidFill>
                  <a:prstClr val="black"/>
                </a:solidFill>
                <a:latin typeface="Arial"/>
                <a:cs typeface="Arial"/>
              </a:rPr>
              <a:t>Physio-data sensor integration</a:t>
            </a:r>
          </a:p>
          <a:p>
            <a:pPr marL="285750" indent="-285750">
              <a:buFont typeface="Arial" panose="020B0604020202020204" pitchFamily="34" charset="0"/>
              <a:buChar char="•"/>
            </a:pPr>
            <a:r>
              <a:rPr lang="en-US" sz="1600" dirty="0" smtClean="0">
                <a:solidFill>
                  <a:prstClr val="black"/>
                </a:solidFill>
                <a:latin typeface="Arial"/>
                <a:cs typeface="Arial"/>
              </a:rPr>
              <a:t>Contrast agent syringe pump</a:t>
            </a:r>
          </a:p>
          <a:p>
            <a:pPr marL="285750" indent="-285750">
              <a:buFont typeface="Arial" panose="020B0604020202020204" pitchFamily="34" charset="0"/>
              <a:buChar char="•"/>
            </a:pPr>
            <a:r>
              <a:rPr lang="en-US" sz="1600" dirty="0" smtClean="0">
                <a:solidFill>
                  <a:prstClr val="black"/>
                </a:solidFill>
                <a:latin typeface="Arial"/>
                <a:cs typeface="Arial"/>
              </a:rPr>
              <a:t>Webcam integration for multi-modality registration</a:t>
            </a:r>
          </a:p>
        </p:txBody>
      </p:sp>
      <p:sp>
        <p:nvSpPr>
          <p:cNvPr id="16" name="Right Arrow 15"/>
          <p:cNvSpPr/>
          <p:nvPr/>
        </p:nvSpPr>
        <p:spPr>
          <a:xfrm>
            <a:off x="2825925" y="713416"/>
            <a:ext cx="831675" cy="609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Arial"/>
                <a:cs typeface="Arial"/>
              </a:rPr>
              <a:t>$</a:t>
            </a:r>
            <a:endParaRPr lang="en-US" sz="1600" dirty="0">
              <a:solidFill>
                <a:prstClr val="white"/>
              </a:solidFill>
              <a:latin typeface="Arial"/>
              <a:cs typeface="Arial"/>
            </a:endParaRPr>
          </a:p>
        </p:txBody>
      </p:sp>
      <p:sp>
        <p:nvSpPr>
          <p:cNvPr id="17" name="Right Arrow 16"/>
          <p:cNvSpPr/>
          <p:nvPr/>
        </p:nvSpPr>
        <p:spPr>
          <a:xfrm rot="5400000">
            <a:off x="480441" y="2993127"/>
            <a:ext cx="1020317" cy="609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smtClean="0">
                <a:solidFill>
                  <a:prstClr val="white"/>
                </a:solidFill>
                <a:latin typeface="Arial"/>
                <a:cs typeface="Arial"/>
              </a:rPr>
              <a:t>$</a:t>
            </a:r>
            <a:endParaRPr lang="en-US" sz="1600" dirty="0">
              <a:solidFill>
                <a:prstClr val="white"/>
              </a:solidFill>
              <a:latin typeface="Arial"/>
              <a:cs typeface="Arial"/>
            </a:endParaRPr>
          </a:p>
        </p:txBody>
      </p:sp>
      <p:sp>
        <p:nvSpPr>
          <p:cNvPr id="18" name="Right Arrow 17"/>
          <p:cNvSpPr/>
          <p:nvPr/>
        </p:nvSpPr>
        <p:spPr>
          <a:xfrm>
            <a:off x="4648935" y="4724400"/>
            <a:ext cx="1089211"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19" name="Right Arrow 18"/>
          <p:cNvSpPr/>
          <p:nvPr/>
        </p:nvSpPr>
        <p:spPr>
          <a:xfrm rot="5400000">
            <a:off x="7398688" y="2951834"/>
            <a:ext cx="943227"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20" name="Right Arrow 19"/>
          <p:cNvSpPr/>
          <p:nvPr/>
        </p:nvSpPr>
        <p:spPr>
          <a:xfrm rot="5400000">
            <a:off x="6670094" y="5645028"/>
            <a:ext cx="719153" cy="35785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600" dirty="0">
              <a:solidFill>
                <a:prstClr val="white"/>
              </a:solidFill>
              <a:latin typeface="Arial"/>
              <a:cs typeface="Arial"/>
            </a:endParaRPr>
          </a:p>
        </p:txBody>
      </p:sp>
      <p:sp>
        <p:nvSpPr>
          <p:cNvPr id="2" name="TextBox 1"/>
          <p:cNvSpPr txBox="1"/>
          <p:nvPr/>
        </p:nvSpPr>
        <p:spPr>
          <a:xfrm>
            <a:off x="1616848" y="2960055"/>
            <a:ext cx="5806297" cy="338554"/>
          </a:xfrm>
          <a:prstGeom prst="rect">
            <a:avLst/>
          </a:prstGeom>
          <a:noFill/>
        </p:spPr>
        <p:txBody>
          <a:bodyPr wrap="none" rtlCol="0">
            <a:spAutoFit/>
          </a:bodyPr>
          <a:lstStyle/>
          <a:p>
            <a:r>
              <a:rPr lang="en-US" sz="1600" b="1" u="sng" dirty="0" smtClean="0">
                <a:solidFill>
                  <a:prstClr val="black"/>
                </a:solidFill>
                <a:latin typeface="Arial"/>
                <a:cs typeface="Arial"/>
              </a:rPr>
              <a:t>Accelerated product development by leveraging 3D Slicer</a:t>
            </a:r>
            <a:endParaRPr lang="en-US" sz="1600" b="1" u="sng" dirty="0">
              <a:solidFill>
                <a:prstClr val="black"/>
              </a:solidFill>
              <a:latin typeface="Arial"/>
              <a:cs typeface="Arial"/>
            </a:endParaRPr>
          </a:p>
        </p:txBody>
      </p:sp>
    </p:spTree>
    <p:extLst>
      <p:ext uri="{BB962C8B-B14F-4D97-AF65-F5344CB8AC3E}">
        <p14:creationId xmlns:p14="http://schemas.microsoft.com/office/powerpoint/2010/main" val="1462735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Slicer Today 1</a:t>
            </a:r>
            <a:endParaRPr lang="en-US" sz="4000" dirty="0"/>
          </a:p>
        </p:txBody>
      </p:sp>
      <p:sp>
        <p:nvSpPr>
          <p:cNvPr id="3" name="Content Placeholder 2"/>
          <p:cNvSpPr>
            <a:spLocks noGrp="1"/>
          </p:cNvSpPr>
          <p:nvPr>
            <p:ph idx="1"/>
          </p:nvPr>
        </p:nvSpPr>
        <p:spPr>
          <a:xfrm>
            <a:off x="1295400" y="1199712"/>
            <a:ext cx="7162800" cy="4648200"/>
          </a:xfrm>
        </p:spPr>
        <p:txBody>
          <a:bodyPr/>
          <a:lstStyle/>
          <a:p>
            <a:r>
              <a:rPr lang="en-US" dirty="0" smtClean="0"/>
              <a:t>3D Slicer is a success story:</a:t>
            </a:r>
          </a:p>
          <a:p>
            <a:pPr lvl="1"/>
            <a:r>
              <a:rPr lang="en-US" dirty="0" smtClean="0"/>
              <a:t>Robust software </a:t>
            </a:r>
          </a:p>
          <a:p>
            <a:pPr lvl="1"/>
            <a:r>
              <a:rPr lang="en-US" dirty="0" smtClean="0"/>
              <a:t>Many users </a:t>
            </a:r>
          </a:p>
          <a:p>
            <a:pPr lvl="1"/>
            <a:r>
              <a:rPr lang="en-US" dirty="0" smtClean="0"/>
              <a:t>Many developers</a:t>
            </a:r>
          </a:p>
          <a:p>
            <a:r>
              <a:rPr lang="en-US" dirty="0" smtClean="0"/>
              <a:t>There </a:t>
            </a:r>
            <a:r>
              <a:rPr lang="en-US" dirty="0"/>
              <a:t>are </a:t>
            </a:r>
            <a:r>
              <a:rPr lang="en-US" dirty="0" smtClean="0"/>
              <a:t>many</a:t>
            </a:r>
            <a:r>
              <a:rPr lang="en-US" dirty="0"/>
              <a:t> opportunities to evolve and increase </a:t>
            </a:r>
            <a:r>
              <a:rPr lang="en-US" dirty="0" smtClean="0"/>
              <a:t>impact</a:t>
            </a:r>
            <a:endParaRPr lang="en-US" dirty="0"/>
          </a:p>
        </p:txBody>
      </p:sp>
    </p:spTree>
    <p:extLst>
      <p:ext uri="{BB962C8B-B14F-4D97-AF65-F5344CB8AC3E}">
        <p14:creationId xmlns:p14="http://schemas.microsoft.com/office/powerpoint/2010/main" val="3224350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Slicer Today 2</a:t>
            </a:r>
            <a:endParaRPr lang="en-US" sz="4000" dirty="0">
              <a:latin typeface="+mn-lt"/>
            </a:endParaRPr>
          </a:p>
        </p:txBody>
      </p:sp>
      <p:sp>
        <p:nvSpPr>
          <p:cNvPr id="3" name="Content Placeholder 2"/>
          <p:cNvSpPr>
            <a:spLocks noGrp="1"/>
          </p:cNvSpPr>
          <p:nvPr>
            <p:ph idx="1"/>
          </p:nvPr>
        </p:nvSpPr>
        <p:spPr>
          <a:xfrm>
            <a:off x="492432" y="1163697"/>
            <a:ext cx="8371336" cy="5007562"/>
          </a:xfrm>
        </p:spPr>
        <p:txBody>
          <a:bodyPr/>
          <a:lstStyle/>
          <a:p>
            <a:r>
              <a:rPr lang="en-US" sz="2800" dirty="0"/>
              <a:t>Current funding </a:t>
            </a:r>
            <a:r>
              <a:rPr lang="en-US" sz="2800" dirty="0" smtClean="0"/>
              <a:t>pattern </a:t>
            </a:r>
            <a:r>
              <a:rPr lang="en-US" sz="2800" dirty="0"/>
              <a:t>will not sustain maintenance </a:t>
            </a:r>
            <a:r>
              <a:rPr lang="en-US" sz="2800" dirty="0" smtClean="0"/>
              <a:t>at the level </a:t>
            </a:r>
            <a:r>
              <a:rPr lang="en-US" sz="2800" dirty="0"/>
              <a:t>needed, and our capabilities are </a:t>
            </a:r>
            <a:r>
              <a:rPr lang="en-US" sz="2800" dirty="0" smtClean="0"/>
              <a:t>eroding (slowly)</a:t>
            </a:r>
            <a:endParaRPr lang="en-US" sz="2800" dirty="0"/>
          </a:p>
          <a:p>
            <a:r>
              <a:rPr lang="en-US" sz="2800" dirty="0" smtClean="0">
                <a:latin typeface="+mn-lt"/>
              </a:rPr>
              <a:t>Lack </a:t>
            </a:r>
            <a:r>
              <a:rPr lang="en-US" sz="2800" dirty="0">
                <a:latin typeface="+mn-lt"/>
              </a:rPr>
              <a:t>of centralized </a:t>
            </a:r>
            <a:r>
              <a:rPr lang="en-US" sz="2800" dirty="0" smtClean="0">
                <a:latin typeface="+mn-lt"/>
              </a:rPr>
              <a:t>support will lead to: </a:t>
            </a:r>
            <a:endParaRPr lang="en-US" sz="2800" dirty="0">
              <a:latin typeface="+mn-lt"/>
            </a:endParaRPr>
          </a:p>
          <a:p>
            <a:pPr lvl="1"/>
            <a:r>
              <a:rPr lang="en-US" sz="2400" dirty="0">
                <a:latin typeface="+mn-lt"/>
              </a:rPr>
              <a:t>Fragmentation of the </a:t>
            </a:r>
            <a:r>
              <a:rPr lang="en-US" sz="2400" dirty="0" smtClean="0">
                <a:latin typeface="+mn-lt"/>
              </a:rPr>
              <a:t>community, which in turn leads to reduction of openness </a:t>
            </a:r>
          </a:p>
          <a:p>
            <a:pPr lvl="1"/>
            <a:r>
              <a:rPr lang="en-US" sz="2400" dirty="0" smtClean="0">
                <a:latin typeface="+mn-lt"/>
              </a:rPr>
              <a:t>Loss of focus: Each application project drives its own priority</a:t>
            </a:r>
            <a:endParaRPr lang="en-US" sz="2400" dirty="0">
              <a:latin typeface="+mn-lt"/>
            </a:endParaRPr>
          </a:p>
          <a:p>
            <a:pPr lvl="1"/>
            <a:r>
              <a:rPr lang="en-US" sz="2400" dirty="0" smtClean="0">
                <a:latin typeface="+mn-lt"/>
              </a:rPr>
              <a:t>Slowed quality and pace </a:t>
            </a:r>
            <a:r>
              <a:rPr lang="en-US" sz="2400" dirty="0">
                <a:latin typeface="+mn-lt"/>
              </a:rPr>
              <a:t>of </a:t>
            </a:r>
            <a:r>
              <a:rPr lang="en-US" sz="2400" dirty="0" smtClean="0">
                <a:latin typeface="+mn-lt"/>
              </a:rPr>
              <a:t>research</a:t>
            </a:r>
          </a:p>
          <a:p>
            <a:pPr marL="0" indent="0">
              <a:buNone/>
            </a:pP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2919080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8967"/>
            <a:ext cx="7303168" cy="887412"/>
          </a:xfrm>
        </p:spPr>
        <p:txBody>
          <a:bodyPr/>
          <a:lstStyle/>
          <a:p>
            <a:r>
              <a:rPr lang="en-US" sz="4000" dirty="0" smtClean="0">
                <a:latin typeface="+mn-lt"/>
              </a:rPr>
              <a:t>Core Engineering</a:t>
            </a:r>
            <a:endParaRPr lang="en-US" sz="4000" dirty="0">
              <a:latin typeface="+mn-lt"/>
            </a:endParaRPr>
          </a:p>
        </p:txBody>
      </p:sp>
      <p:sp>
        <p:nvSpPr>
          <p:cNvPr id="3" name="Content Placeholder 2"/>
          <p:cNvSpPr>
            <a:spLocks noGrp="1"/>
          </p:cNvSpPr>
          <p:nvPr>
            <p:ph idx="1"/>
          </p:nvPr>
        </p:nvSpPr>
        <p:spPr>
          <a:xfrm>
            <a:off x="561680" y="1113989"/>
            <a:ext cx="8298038" cy="5109011"/>
          </a:xfrm>
        </p:spPr>
        <p:txBody>
          <a:bodyPr/>
          <a:lstStyle/>
          <a:p>
            <a:pPr marL="0" indent="0">
              <a:buNone/>
            </a:pPr>
            <a:r>
              <a:rPr lang="en-US" sz="1800" dirty="0" smtClean="0">
                <a:latin typeface="+mn-lt"/>
              </a:rPr>
              <a:t>The core software engineering team is funded through a number of disconnected projects. </a:t>
            </a:r>
          </a:p>
          <a:p>
            <a:pPr marL="0" indent="0">
              <a:buNone/>
            </a:pPr>
            <a:r>
              <a:rPr lang="en-US" sz="1800" dirty="0" smtClean="0">
                <a:latin typeface="+mn-lt"/>
              </a:rPr>
              <a:t>Available funding amounts </a:t>
            </a:r>
            <a:r>
              <a:rPr lang="en-US" sz="1800" dirty="0">
                <a:latin typeface="+mn-lt"/>
              </a:rPr>
              <a:t>to 4.5 </a:t>
            </a:r>
            <a:r>
              <a:rPr lang="en-US" sz="1800" dirty="0" smtClean="0">
                <a:latin typeface="+mn-lt"/>
              </a:rPr>
              <a:t>FTE. This is the breakdown in 2015:</a:t>
            </a:r>
          </a:p>
          <a:p>
            <a:pPr lvl="2"/>
            <a:r>
              <a:rPr lang="en-US" sz="1400" dirty="0" smtClean="0">
                <a:latin typeface="+mn-lt"/>
              </a:rPr>
              <a:t>NAC: 0.75 FTE 		(IC: EB)</a:t>
            </a:r>
          </a:p>
          <a:p>
            <a:pPr lvl="2"/>
            <a:r>
              <a:rPr lang="en-US" sz="1400" dirty="0" smtClean="0">
                <a:latin typeface="+mn-lt"/>
              </a:rPr>
              <a:t>NCIGT: 0.25 FTE 		(IC: EB)</a:t>
            </a:r>
          </a:p>
          <a:p>
            <a:pPr lvl="2"/>
            <a:r>
              <a:rPr lang="en-US" sz="1400" dirty="0" smtClean="0">
                <a:latin typeface="+mn-lt"/>
              </a:rPr>
              <a:t>QIICR: 0.5 FTE 		(IC: CA)</a:t>
            </a:r>
          </a:p>
          <a:p>
            <a:pPr lvl="2"/>
            <a:r>
              <a:rPr lang="en-US" sz="1400" dirty="0" err="1" smtClean="0">
                <a:latin typeface="+mn-lt"/>
              </a:rPr>
              <a:t>Kitware</a:t>
            </a:r>
            <a:r>
              <a:rPr lang="en-US" sz="1400" dirty="0" smtClean="0">
                <a:latin typeface="+mn-lt"/>
              </a:rPr>
              <a:t>: 1 FTE 		(multiple IC’s)</a:t>
            </a:r>
          </a:p>
          <a:p>
            <a:pPr lvl="2"/>
            <a:r>
              <a:rPr lang="en-US" sz="1400" dirty="0" smtClean="0">
                <a:latin typeface="+mn-lt"/>
              </a:rPr>
              <a:t>Queen’s University: 2 FTE	(mostly Canadian funding)</a:t>
            </a:r>
          </a:p>
          <a:p>
            <a:pPr marL="0" indent="0">
              <a:buNone/>
            </a:pPr>
            <a:endParaRPr lang="en-US" sz="1800" dirty="0" smtClean="0">
              <a:latin typeface="+mn-lt"/>
            </a:endParaRPr>
          </a:p>
          <a:p>
            <a:pPr marL="0" indent="0">
              <a:buNone/>
            </a:pPr>
            <a:r>
              <a:rPr lang="en-US" sz="1800" dirty="0" smtClean="0">
                <a:latin typeface="+mn-lt"/>
              </a:rPr>
              <a:t>This is </a:t>
            </a:r>
            <a:r>
              <a:rPr lang="en-US" sz="1800" b="1" dirty="0" smtClean="0">
                <a:latin typeface="+mn-lt"/>
              </a:rPr>
              <a:t>not enough</a:t>
            </a:r>
            <a:r>
              <a:rPr lang="en-US" sz="1800" dirty="0" smtClean="0">
                <a:latin typeface="+mn-lt"/>
              </a:rPr>
              <a:t> for the work needed. We are behind in many important maintenance tasks:</a:t>
            </a:r>
          </a:p>
          <a:p>
            <a:r>
              <a:rPr lang="en-US" sz="1800" dirty="0" smtClean="0"/>
              <a:t>Update </a:t>
            </a:r>
            <a:r>
              <a:rPr lang="en-US" sz="1800" dirty="0"/>
              <a:t>software </a:t>
            </a:r>
            <a:r>
              <a:rPr lang="en-US" sz="1800" dirty="0" smtClean="0"/>
              <a:t>components and propagate the changes in Slicer (e.g. </a:t>
            </a:r>
            <a:r>
              <a:rPr lang="en-US" sz="1800" dirty="0" err="1" smtClean="0"/>
              <a:t>Qt</a:t>
            </a:r>
            <a:r>
              <a:rPr lang="en-US" sz="1800" dirty="0" smtClean="0"/>
              <a:t>)</a:t>
            </a:r>
            <a:endParaRPr lang="en-US" sz="1800" dirty="0"/>
          </a:p>
          <a:p>
            <a:r>
              <a:rPr lang="en-US" sz="1800" dirty="0"/>
              <a:t>Investigate and resolve bug </a:t>
            </a:r>
            <a:r>
              <a:rPr lang="en-US" sz="1800" dirty="0" smtClean="0"/>
              <a:t>reports (several hundred bugs pending)</a:t>
            </a:r>
            <a:endParaRPr lang="en-US" sz="1800" dirty="0"/>
          </a:p>
          <a:p>
            <a:r>
              <a:rPr lang="en-US" sz="1800" dirty="0"/>
              <a:t>Maintain factory </a:t>
            </a:r>
            <a:r>
              <a:rPr lang="en-US" sz="1800" dirty="0" smtClean="0"/>
              <a:t>machines (need to migrate to the cloud)</a:t>
            </a:r>
            <a:endParaRPr lang="en-US" sz="1800" dirty="0"/>
          </a:p>
          <a:p>
            <a:r>
              <a:rPr lang="en-US" sz="1800" dirty="0"/>
              <a:t>Monitor and troubleshoot extensions</a:t>
            </a:r>
          </a:p>
          <a:p>
            <a:r>
              <a:rPr lang="en-US" sz="1800" dirty="0" smtClean="0"/>
              <a:t>Update documentation, </a:t>
            </a:r>
            <a:r>
              <a:rPr lang="en-US" sz="1800" dirty="0"/>
              <a:t>write </a:t>
            </a:r>
            <a:r>
              <a:rPr lang="en-US" sz="1800" dirty="0" smtClean="0"/>
              <a:t>tutorials</a:t>
            </a:r>
            <a:endParaRPr lang="en-US" sz="1800" dirty="0" smtClean="0">
              <a:latin typeface="+mn-lt"/>
            </a:endParaRPr>
          </a:p>
          <a:p>
            <a:endParaRPr lang="en-US" sz="1800" dirty="0" smtClean="0">
              <a:latin typeface="+mn-lt"/>
            </a:endParaRPr>
          </a:p>
          <a:p>
            <a:endParaRPr lang="en-US" sz="1800" dirty="0" smtClean="0">
              <a:latin typeface="+mn-lt"/>
            </a:endParaRPr>
          </a:p>
          <a:p>
            <a:endParaRPr lang="en-US" sz="1800" dirty="0">
              <a:latin typeface="+mn-lt"/>
            </a:endParaRPr>
          </a:p>
        </p:txBody>
      </p:sp>
    </p:spTree>
    <p:extLst>
      <p:ext uri="{BB962C8B-B14F-4D97-AF65-F5344CB8AC3E}">
        <p14:creationId xmlns:p14="http://schemas.microsoft.com/office/powerpoint/2010/main" val="1815433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Example: Update Software</a:t>
            </a:r>
            <a:endParaRPr lang="en-US" sz="3600" dirty="0">
              <a:latin typeface="+mn-lt"/>
            </a:endParaRPr>
          </a:p>
        </p:txBody>
      </p:sp>
      <p:sp>
        <p:nvSpPr>
          <p:cNvPr id="3" name="Content Placeholder 2"/>
          <p:cNvSpPr>
            <a:spLocks noGrp="1"/>
          </p:cNvSpPr>
          <p:nvPr>
            <p:ph idx="1"/>
          </p:nvPr>
        </p:nvSpPr>
        <p:spPr>
          <a:xfrm>
            <a:off x="1295400" y="1054361"/>
            <a:ext cx="7162800" cy="5129195"/>
          </a:xfrm>
        </p:spPr>
        <p:txBody>
          <a:bodyPr/>
          <a:lstStyle/>
          <a:p>
            <a:pPr marL="0" indent="0">
              <a:buNone/>
            </a:pPr>
            <a:r>
              <a:rPr lang="en-US" sz="2400" dirty="0" smtClean="0">
                <a:latin typeface="+mn-lt"/>
              </a:rPr>
              <a:t>Maintenance problem: Keeping software components such as libraries and toolkits up to date. </a:t>
            </a:r>
          </a:p>
          <a:p>
            <a:pPr marL="0" indent="0">
              <a:buNone/>
            </a:pPr>
            <a:r>
              <a:rPr lang="en-US" sz="2400" dirty="0" smtClean="0">
                <a:latin typeface="+mn-lt"/>
              </a:rPr>
              <a:t>Example:</a:t>
            </a:r>
          </a:p>
          <a:p>
            <a:pPr lvl="1"/>
            <a:r>
              <a:rPr lang="en-US" sz="2000" dirty="0" smtClean="0">
                <a:latin typeface="+mn-lt"/>
              </a:rPr>
              <a:t>Slicer 4.4 uses </a:t>
            </a:r>
            <a:r>
              <a:rPr lang="en-US" sz="2000" dirty="0" err="1" smtClean="0">
                <a:latin typeface="+mn-lt"/>
              </a:rPr>
              <a:t>Qt</a:t>
            </a:r>
            <a:r>
              <a:rPr lang="en-US" sz="2000" dirty="0" smtClean="0">
                <a:latin typeface="+mn-lt"/>
              </a:rPr>
              <a:t> 4.x (vintage ~2005)</a:t>
            </a:r>
          </a:p>
          <a:p>
            <a:pPr lvl="1"/>
            <a:r>
              <a:rPr lang="en-US" sz="2000" dirty="0" err="1" smtClean="0">
                <a:latin typeface="+mn-lt"/>
              </a:rPr>
              <a:t>Qt</a:t>
            </a:r>
            <a:r>
              <a:rPr lang="en-US" sz="2000" dirty="0" smtClean="0">
                <a:latin typeface="+mn-lt"/>
              </a:rPr>
              <a:t> 5 was released 2012</a:t>
            </a:r>
          </a:p>
          <a:p>
            <a:pPr marL="57150" indent="0">
              <a:buNone/>
            </a:pPr>
            <a:r>
              <a:rPr lang="en-US" sz="2400" dirty="0" smtClean="0">
                <a:latin typeface="+mn-lt"/>
              </a:rPr>
              <a:t>Why is this important? </a:t>
            </a:r>
          </a:p>
          <a:p>
            <a:pPr marL="914400" lvl="1" indent="-457200"/>
            <a:r>
              <a:rPr lang="en-US" sz="2000" dirty="0" err="1" smtClean="0">
                <a:latin typeface="+mn-lt"/>
              </a:rPr>
              <a:t>Qt</a:t>
            </a:r>
            <a:r>
              <a:rPr lang="en-US" sz="2000" dirty="0" smtClean="0">
                <a:latin typeface="+mn-lt"/>
              </a:rPr>
              <a:t> 4 is “end of life”. New OS features are not supported. (e.g., pop-ups do not work well)</a:t>
            </a:r>
          </a:p>
          <a:p>
            <a:pPr marL="914400" lvl="1" indent="-457200"/>
            <a:r>
              <a:rPr lang="en-US" sz="2000" dirty="0" err="1" smtClean="0">
                <a:latin typeface="+mn-lt"/>
              </a:rPr>
              <a:t>Qt</a:t>
            </a:r>
            <a:r>
              <a:rPr lang="en-US" sz="2000" dirty="0" smtClean="0">
                <a:latin typeface="+mn-lt"/>
              </a:rPr>
              <a:t> 5 </a:t>
            </a:r>
          </a:p>
          <a:p>
            <a:pPr marL="1314450" lvl="2" indent="-457200"/>
            <a:r>
              <a:rPr lang="en-US" sz="1800" dirty="0" smtClean="0">
                <a:latin typeface="+mn-lt"/>
              </a:rPr>
              <a:t>leverages new features such as </a:t>
            </a:r>
            <a:r>
              <a:rPr lang="en-US" sz="1800" dirty="0" smtClean="0"/>
              <a:t>support </a:t>
            </a:r>
            <a:r>
              <a:rPr lang="en-US" sz="1800" dirty="0"/>
              <a:t>for multi-finger gestures on touch screens</a:t>
            </a:r>
            <a:endParaRPr lang="en-US" sz="1800" dirty="0" smtClean="0">
              <a:latin typeface="+mn-lt"/>
            </a:endParaRPr>
          </a:p>
          <a:p>
            <a:pPr marL="1314450" lvl="2" indent="-457200"/>
            <a:r>
              <a:rPr lang="en-US" sz="1800" dirty="0" smtClean="0">
                <a:latin typeface="+mn-lt"/>
              </a:rPr>
              <a:t>has better performance</a:t>
            </a:r>
          </a:p>
          <a:p>
            <a:pPr marL="1314450" lvl="2" indent="-457200"/>
            <a:r>
              <a:rPr lang="en-US" sz="1800" dirty="0" smtClean="0">
                <a:latin typeface="+mn-lt"/>
              </a:rPr>
              <a:t>enables improved programmer productivity</a:t>
            </a:r>
            <a:endParaRPr lang="en-US" sz="1800" dirty="0">
              <a:latin typeface="+mn-lt"/>
            </a:endParaRPr>
          </a:p>
        </p:txBody>
      </p:sp>
      <p:sp>
        <p:nvSpPr>
          <p:cNvPr id="4" name="TextBox 3"/>
          <p:cNvSpPr txBox="1"/>
          <p:nvPr/>
        </p:nvSpPr>
        <p:spPr>
          <a:xfrm>
            <a:off x="262759" y="522889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998804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Example: Fixing Bugs</a:t>
            </a:r>
            <a:endParaRPr lang="en-US" sz="3600" dirty="0">
              <a:latin typeface="+mn-lt"/>
            </a:endParaRPr>
          </a:p>
        </p:txBody>
      </p:sp>
      <p:sp>
        <p:nvSpPr>
          <p:cNvPr id="3" name="Content Placeholder 2"/>
          <p:cNvSpPr>
            <a:spLocks noGrp="1"/>
          </p:cNvSpPr>
          <p:nvPr>
            <p:ph idx="1"/>
          </p:nvPr>
        </p:nvSpPr>
        <p:spPr>
          <a:xfrm>
            <a:off x="5216770" y="1204586"/>
            <a:ext cx="3475892" cy="1813157"/>
          </a:xfrm>
        </p:spPr>
        <p:txBody>
          <a:bodyPr/>
          <a:lstStyle/>
          <a:p>
            <a:pPr marL="0" indent="0">
              <a:buNone/>
            </a:pPr>
            <a:r>
              <a:rPr lang="en-US" sz="2800" dirty="0" smtClean="0">
                <a:latin typeface="+mn-lt"/>
              </a:rPr>
              <a:t>Maintenance problem: Insufficient  funding to fix bugs in the core</a:t>
            </a:r>
            <a:endParaRPr lang="en-US" sz="2800" dirty="0">
              <a:latin typeface="+mn-lt"/>
            </a:endParaRPr>
          </a:p>
        </p:txBody>
      </p:sp>
      <p:pic>
        <p:nvPicPr>
          <p:cNvPr id="4" name="Picture 3" descr="Screen Shot 2015-08-11 at 9.01.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80" y="1204586"/>
            <a:ext cx="4532028" cy="4950030"/>
          </a:xfrm>
          <a:prstGeom prst="rect">
            <a:avLst/>
          </a:prstGeom>
        </p:spPr>
      </p:pic>
      <p:pic>
        <p:nvPicPr>
          <p:cNvPr id="5" name="Picture 4" descr="Screen Shot 2015-08-11 at 2.59.17 PM.png"/>
          <p:cNvPicPr>
            <a:picLocks noChangeAspect="1"/>
          </p:cNvPicPr>
          <p:nvPr/>
        </p:nvPicPr>
        <p:blipFill rotWithShape="1">
          <a:blip r:embed="rId3">
            <a:extLst>
              <a:ext uri="{28A0092B-C50C-407E-A947-70E740481C1C}">
                <a14:useLocalDpi xmlns:a14="http://schemas.microsoft.com/office/drawing/2010/main" val="0"/>
              </a:ext>
            </a:extLst>
          </a:blip>
          <a:srcRect t="1227" b="1"/>
          <a:stretch/>
        </p:blipFill>
        <p:spPr>
          <a:xfrm>
            <a:off x="5216770" y="3323166"/>
            <a:ext cx="3197795" cy="2831449"/>
          </a:xfrm>
          <a:prstGeom prst="rect">
            <a:avLst/>
          </a:prstGeom>
        </p:spPr>
      </p:pic>
      <p:cxnSp>
        <p:nvCxnSpPr>
          <p:cNvPr id="7" name="Straight Arrow Connector 6"/>
          <p:cNvCxnSpPr/>
          <p:nvPr/>
        </p:nvCxnSpPr>
        <p:spPr bwMode="auto">
          <a:xfrm flipH="1">
            <a:off x="2012463" y="2833077"/>
            <a:ext cx="586152" cy="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9" name="TextBox 8"/>
          <p:cNvSpPr txBox="1"/>
          <p:nvPr/>
        </p:nvSpPr>
        <p:spPr>
          <a:xfrm>
            <a:off x="2650717" y="2648411"/>
            <a:ext cx="2225163" cy="369332"/>
          </a:xfrm>
          <a:prstGeom prst="rect">
            <a:avLst/>
          </a:prstGeom>
          <a:solidFill>
            <a:schemeClr val="bg1"/>
          </a:solidFill>
        </p:spPr>
        <p:txBody>
          <a:bodyPr wrap="none" rtlCol="0">
            <a:spAutoFit/>
          </a:bodyPr>
          <a:lstStyle/>
          <a:p>
            <a:r>
              <a:rPr lang="en-US" dirty="0" smtClean="0"/>
              <a:t>Assigned to nobody</a:t>
            </a:r>
            <a:endParaRPr lang="en-US" dirty="0"/>
          </a:p>
        </p:txBody>
      </p:sp>
    </p:spTree>
    <p:extLst>
      <p:ext uri="{BB962C8B-B14F-4D97-AF65-F5344CB8AC3E}">
        <p14:creationId xmlns:p14="http://schemas.microsoft.com/office/powerpoint/2010/main" val="29684449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Future Directions for Slicer</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dirty="0" smtClean="0">
                <a:latin typeface="+mn-lt"/>
              </a:rPr>
              <a:t>Options are:</a:t>
            </a:r>
          </a:p>
          <a:p>
            <a:pPr marL="514350" indent="-514350">
              <a:buFont typeface="+mj-lt"/>
              <a:buAutoNum type="arabicPeriod"/>
            </a:pPr>
            <a:r>
              <a:rPr lang="en-US" dirty="0" smtClean="0">
                <a:latin typeface="+mn-lt"/>
              </a:rPr>
              <a:t>Protect the investment, keep Slicer stable: Maintenance only</a:t>
            </a:r>
          </a:p>
          <a:p>
            <a:pPr marL="514350" indent="-514350">
              <a:buFont typeface="+mj-lt"/>
              <a:buAutoNum type="arabicPeriod"/>
            </a:pPr>
            <a:r>
              <a:rPr lang="en-US" dirty="0" smtClean="0">
                <a:latin typeface="+mn-lt"/>
              </a:rPr>
              <a:t>Start from scratch: new ideas, architectures and technologies</a:t>
            </a:r>
          </a:p>
          <a:p>
            <a:pPr marL="514350" indent="-514350">
              <a:buFont typeface="+mj-lt"/>
              <a:buAutoNum type="arabicPeriod"/>
            </a:pPr>
            <a:r>
              <a:rPr lang="en-US" b="1" dirty="0" smtClean="0">
                <a:latin typeface="+mn-lt"/>
              </a:rPr>
              <a:t>Hybrid approach</a:t>
            </a:r>
            <a:endParaRPr lang="en-US" b="1" dirty="0">
              <a:latin typeface="+mn-lt"/>
            </a:endParaRPr>
          </a:p>
        </p:txBody>
      </p:sp>
    </p:spTree>
    <p:extLst>
      <p:ext uri="{BB962C8B-B14F-4D97-AF65-F5344CB8AC3E}">
        <p14:creationId xmlns:p14="http://schemas.microsoft.com/office/powerpoint/2010/main" val="1231825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430" y="304800"/>
            <a:ext cx="7390097" cy="533400"/>
          </a:xfrm>
        </p:spPr>
        <p:txBody>
          <a:bodyPr/>
          <a:lstStyle/>
          <a:p>
            <a:r>
              <a:rPr lang="en-US" sz="4000" dirty="0" smtClean="0"/>
              <a:t>Exciting Technologies</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sz="2000" dirty="0" smtClean="0">
                <a:latin typeface="+mn-lt"/>
              </a:rPr>
              <a:t>Examples of ideas, architectures and technologies</a:t>
            </a:r>
          </a:p>
          <a:p>
            <a:r>
              <a:rPr lang="en-US" sz="2000" dirty="0" smtClean="0">
                <a:latin typeface="+mn-lt"/>
              </a:rPr>
              <a:t>The Cloud</a:t>
            </a:r>
          </a:p>
          <a:p>
            <a:pPr lvl="1"/>
            <a:r>
              <a:rPr lang="en-US" sz="1800" dirty="0" err="1" smtClean="0">
                <a:latin typeface="+mn-lt"/>
              </a:rPr>
              <a:t>NoSQL</a:t>
            </a:r>
            <a:r>
              <a:rPr lang="en-US" sz="1800" dirty="0" smtClean="0">
                <a:latin typeface="+mn-lt"/>
              </a:rPr>
              <a:t> data bases: Images and data anywhere, securely</a:t>
            </a:r>
          </a:p>
          <a:p>
            <a:pPr lvl="1"/>
            <a:r>
              <a:rPr lang="en-US" sz="1800" dirty="0" smtClean="0">
                <a:latin typeface="+mn-lt"/>
              </a:rPr>
              <a:t>Novel modes of collaboration</a:t>
            </a:r>
          </a:p>
          <a:p>
            <a:pPr lvl="1"/>
            <a:r>
              <a:rPr lang="en-US" sz="1800" dirty="0" smtClean="0">
                <a:latin typeface="+mn-lt"/>
              </a:rPr>
              <a:t>Instant clusters</a:t>
            </a:r>
          </a:p>
          <a:p>
            <a:r>
              <a:rPr lang="en-US" sz="2000" dirty="0" err="1" smtClean="0">
                <a:latin typeface="+mn-lt"/>
              </a:rPr>
              <a:t>WebGL</a:t>
            </a:r>
            <a:r>
              <a:rPr lang="en-US" sz="2000" dirty="0" smtClean="0">
                <a:latin typeface="+mn-lt"/>
              </a:rPr>
              <a:t> and JavaScript</a:t>
            </a:r>
          </a:p>
          <a:p>
            <a:pPr lvl="1"/>
            <a:r>
              <a:rPr lang="en-US" sz="1800" dirty="0" smtClean="0">
                <a:latin typeface="+mn-lt"/>
              </a:rPr>
              <a:t>Zero footprint viewers</a:t>
            </a:r>
          </a:p>
          <a:p>
            <a:pPr lvl="1"/>
            <a:r>
              <a:rPr lang="en-US" sz="1800" dirty="0" smtClean="0">
                <a:latin typeface="+mn-lt"/>
              </a:rPr>
              <a:t>Browsers, tablets, phones</a:t>
            </a:r>
          </a:p>
          <a:p>
            <a:r>
              <a:rPr lang="en-US" sz="2000" dirty="0" smtClean="0">
                <a:latin typeface="+mn-lt"/>
              </a:rPr>
              <a:t>Hardware and software</a:t>
            </a:r>
          </a:p>
          <a:p>
            <a:pPr lvl="1"/>
            <a:r>
              <a:rPr lang="en-US" sz="1800" dirty="0" smtClean="0">
                <a:latin typeface="+mn-lt"/>
              </a:rPr>
              <a:t>GPU’s</a:t>
            </a:r>
          </a:p>
          <a:p>
            <a:pPr lvl="1"/>
            <a:r>
              <a:rPr lang="en-US" sz="1800" dirty="0" smtClean="0">
                <a:latin typeface="+mn-lt"/>
              </a:rPr>
              <a:t>New OS feature</a:t>
            </a:r>
            <a:endParaRPr lang="en-US" sz="1800" dirty="0">
              <a:latin typeface="+mn-lt"/>
            </a:endParaRPr>
          </a:p>
        </p:txBody>
      </p:sp>
    </p:spTree>
    <p:extLst>
      <p:ext uri="{BB962C8B-B14F-4D97-AF65-F5344CB8AC3E}">
        <p14:creationId xmlns:p14="http://schemas.microsoft.com/office/powerpoint/2010/main" val="2583708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How To Do It Right</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Adopt technologies with impact</a:t>
            </a:r>
          </a:p>
          <a:p>
            <a:r>
              <a:rPr lang="en-US" dirty="0" smtClean="0">
                <a:latin typeface="+mn-lt"/>
              </a:rPr>
              <a:t>Adopt a workable business model</a:t>
            </a:r>
          </a:p>
          <a:p>
            <a:endParaRPr lang="en-US" dirty="0" smtClean="0">
              <a:latin typeface="+mn-lt"/>
            </a:endParaRPr>
          </a:p>
          <a:p>
            <a:r>
              <a:rPr lang="en-US" dirty="0" smtClean="0">
                <a:latin typeface="+mn-lt"/>
              </a:rPr>
              <a:t>Are there templates for success from which we can learn? </a:t>
            </a:r>
            <a:endParaRPr lang="en-US" dirty="0"/>
          </a:p>
          <a:p>
            <a:r>
              <a:rPr lang="en-US" dirty="0" smtClean="0">
                <a:latin typeface="+mn-lt"/>
              </a:rPr>
              <a:t>A incomplete review of platforms in the field</a:t>
            </a:r>
            <a:endParaRPr lang="en-US" dirty="0">
              <a:latin typeface="+mn-lt"/>
            </a:endParaRPr>
          </a:p>
        </p:txBody>
      </p:sp>
    </p:spTree>
    <p:extLst>
      <p:ext uri="{BB962C8B-B14F-4D97-AF65-F5344CB8AC3E}">
        <p14:creationId xmlns:p14="http://schemas.microsoft.com/office/powerpoint/2010/main" val="753741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Templates For Success 1</a:t>
            </a:r>
            <a:endParaRPr lang="en-US" sz="4000" dirty="0">
              <a:latin typeface="+mn-lt"/>
            </a:endParaRPr>
          </a:p>
        </p:txBody>
      </p:sp>
      <p:sp>
        <p:nvSpPr>
          <p:cNvPr id="3" name="Content Placeholder 2"/>
          <p:cNvSpPr>
            <a:spLocks noGrp="1"/>
          </p:cNvSpPr>
          <p:nvPr>
            <p:ph idx="1"/>
          </p:nvPr>
        </p:nvSpPr>
        <p:spPr>
          <a:xfrm>
            <a:off x="1295400" y="1041398"/>
            <a:ext cx="7162800" cy="5148676"/>
          </a:xfrm>
        </p:spPr>
        <p:txBody>
          <a:bodyPr/>
          <a:lstStyle/>
          <a:p>
            <a:r>
              <a:rPr lang="en-US" sz="2400" dirty="0" err="1" smtClean="0">
                <a:latin typeface="+mn-lt"/>
              </a:rPr>
              <a:t>ImageJ</a:t>
            </a:r>
            <a:r>
              <a:rPr lang="en-US" sz="2400" dirty="0" smtClean="0">
                <a:latin typeface="+mn-lt"/>
              </a:rPr>
              <a:t>: De facto standard for microscopy. Large </a:t>
            </a:r>
            <a:r>
              <a:rPr lang="en-US" sz="2400" dirty="0" smtClean="0"/>
              <a:t>community of users and developers, narrow leadership.</a:t>
            </a:r>
            <a:endParaRPr lang="en-US" sz="2400" dirty="0" smtClean="0">
              <a:latin typeface="+mn-lt"/>
            </a:endParaRPr>
          </a:p>
          <a:p>
            <a:r>
              <a:rPr lang="en-US" sz="2400" dirty="0" smtClean="0">
                <a:latin typeface="+mn-lt"/>
              </a:rPr>
              <a:t>Platforms that are free for research and proprietary for commercial activities</a:t>
            </a:r>
          </a:p>
          <a:p>
            <a:pPr lvl="1"/>
            <a:r>
              <a:rPr lang="en-US" sz="2000" dirty="0" smtClean="0">
                <a:latin typeface="+mn-lt"/>
              </a:rPr>
              <a:t>Analyze: Lost impact</a:t>
            </a:r>
          </a:p>
          <a:p>
            <a:pPr lvl="1"/>
            <a:r>
              <a:rPr lang="en-US" sz="2000" dirty="0" err="1" smtClean="0">
                <a:latin typeface="+mn-lt"/>
              </a:rPr>
              <a:t>Osirix</a:t>
            </a:r>
            <a:r>
              <a:rPr lang="en-US" sz="2000" dirty="0" smtClean="0">
                <a:latin typeface="+mn-lt"/>
              </a:rPr>
              <a:t>: Strength as a DICOM viewer</a:t>
            </a:r>
          </a:p>
          <a:p>
            <a:pPr lvl="1"/>
            <a:r>
              <a:rPr lang="en-US" sz="2000" dirty="0" err="1" smtClean="0">
                <a:latin typeface="+mn-lt"/>
              </a:rPr>
              <a:t>MeVisLab</a:t>
            </a:r>
            <a:r>
              <a:rPr lang="en-US" sz="2000" dirty="0" smtClean="0">
                <a:latin typeface="+mn-lt"/>
              </a:rPr>
              <a:t>: Developer platform. I am </a:t>
            </a:r>
            <a:r>
              <a:rPr lang="en-US" sz="2000" dirty="0" smtClean="0"/>
              <a:t>heavily involved</a:t>
            </a:r>
            <a:endParaRPr lang="en-US" sz="2000" dirty="0" smtClean="0">
              <a:latin typeface="+mn-lt"/>
            </a:endParaRPr>
          </a:p>
          <a:p>
            <a:pPr lvl="1"/>
            <a:r>
              <a:rPr lang="en-US" sz="2000" dirty="0" err="1" smtClean="0">
                <a:latin typeface="+mn-lt"/>
              </a:rPr>
              <a:t>ClearCanvas</a:t>
            </a:r>
            <a:r>
              <a:rPr lang="en-US" sz="2000" dirty="0" smtClean="0">
                <a:latin typeface="+mn-lt"/>
              </a:rPr>
              <a:t>: Popular as a DICOM viewer. Turbulence with open source</a:t>
            </a:r>
          </a:p>
          <a:p>
            <a:pPr lvl="1"/>
            <a:r>
              <a:rPr lang="en-US" sz="2000" dirty="0" smtClean="0">
                <a:latin typeface="+mn-lt"/>
              </a:rPr>
              <a:t>FSL: popular scripting platform for pipelines</a:t>
            </a:r>
            <a:endParaRPr lang="en-US" sz="2000" dirty="0">
              <a:latin typeface="+mn-lt"/>
            </a:endParaRPr>
          </a:p>
        </p:txBody>
      </p:sp>
    </p:spTree>
    <p:extLst>
      <p:ext uri="{BB962C8B-B14F-4D97-AF65-F5344CB8AC3E}">
        <p14:creationId xmlns:p14="http://schemas.microsoft.com/office/powerpoint/2010/main" val="915572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330800"/>
            <a:ext cx="5361907" cy="4146200"/>
          </a:xfrm>
        </p:spPr>
        <p:txBody>
          <a:bodyPr/>
          <a:lstStyle/>
          <a:p>
            <a:pPr marL="0" indent="0">
              <a:buNone/>
            </a:pPr>
            <a:r>
              <a:rPr lang="en-US" sz="4000" dirty="0"/>
              <a:t>In Memoriam </a:t>
            </a:r>
            <a:r>
              <a:rPr lang="en-US" sz="4000" dirty="0" smtClean="0"/>
              <a:t/>
            </a:r>
            <a:br>
              <a:rPr lang="en-US" sz="4000" dirty="0" smtClean="0"/>
            </a:br>
            <a:r>
              <a:rPr lang="en-US" sz="4000" dirty="0" err="1" smtClean="0"/>
              <a:t>Ferenc</a:t>
            </a:r>
            <a:r>
              <a:rPr lang="en-US" sz="4000" dirty="0" smtClean="0"/>
              <a:t> </a:t>
            </a:r>
            <a:r>
              <a:rPr lang="en-US" sz="4000" dirty="0"/>
              <a:t>A. </a:t>
            </a:r>
            <a:r>
              <a:rPr lang="en-US" sz="4000" dirty="0" err="1" smtClean="0"/>
              <a:t>Jolesz</a:t>
            </a:r>
            <a:endParaRPr lang="en-US" sz="4000" dirty="0" smtClean="0"/>
          </a:p>
          <a:p>
            <a:pPr marL="0" indent="0">
              <a:buNone/>
            </a:pPr>
            <a:endParaRPr lang="en-US" sz="4000" dirty="0"/>
          </a:p>
          <a:p>
            <a:r>
              <a:rPr lang="en-US" dirty="0" smtClean="0">
                <a:latin typeface="+mn-lt"/>
              </a:rPr>
              <a:t>May </a:t>
            </a:r>
            <a:r>
              <a:rPr lang="en-US" dirty="0">
                <a:latin typeface="+mn-lt"/>
              </a:rPr>
              <a:t>21, 1946 – December 31, </a:t>
            </a:r>
            <a:r>
              <a:rPr lang="en-US" dirty="0" smtClean="0">
                <a:latin typeface="+mn-lt"/>
              </a:rPr>
              <a:t>2014</a:t>
            </a:r>
          </a:p>
          <a:p>
            <a:r>
              <a:rPr lang="en-US" dirty="0" smtClean="0">
                <a:latin typeface="+mn-lt"/>
              </a:rPr>
              <a:t>Mentor and friend</a:t>
            </a:r>
            <a:endParaRPr lang="en-US" dirty="0">
              <a:latin typeface="+mn-lt"/>
            </a:endParaRPr>
          </a:p>
        </p:txBody>
      </p:sp>
      <p:pic>
        <p:nvPicPr>
          <p:cNvPr id="6" name="Picture 5" descr="Ferenc_A._Jolesz.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016" y="2330800"/>
            <a:ext cx="2925613" cy="3729552"/>
          </a:xfrm>
          <a:prstGeom prst="rect">
            <a:avLst/>
          </a:prstGeom>
        </p:spPr>
      </p:pic>
      <p:sp>
        <p:nvSpPr>
          <p:cNvPr id="7" name="Rectangle 6"/>
          <p:cNvSpPr/>
          <p:nvPr/>
        </p:nvSpPr>
        <p:spPr>
          <a:xfrm>
            <a:off x="6243302" y="6121675"/>
            <a:ext cx="2205653" cy="246221"/>
          </a:xfrm>
          <a:prstGeom prst="rect">
            <a:avLst/>
          </a:prstGeom>
        </p:spPr>
        <p:txBody>
          <a:bodyPr wrap="square">
            <a:spAutoFit/>
          </a:bodyPr>
          <a:lstStyle/>
          <a:p>
            <a:r>
              <a:rPr lang="en-US" sz="1000" dirty="0"/>
              <a:t>"</a:t>
            </a:r>
            <a:r>
              <a:rPr lang="en-US" sz="1000" dirty="0" err="1"/>
              <a:t>Ferenc</a:t>
            </a:r>
            <a:r>
              <a:rPr lang="en-US" sz="1000" dirty="0"/>
              <a:t> A. </a:t>
            </a:r>
            <a:r>
              <a:rPr lang="en-US" sz="1000" dirty="0" err="1"/>
              <a:t>Jolesz</a:t>
            </a:r>
            <a:r>
              <a:rPr lang="en-US" sz="1000" dirty="0"/>
              <a:t>" by Michael </a:t>
            </a:r>
            <a:r>
              <a:rPr lang="en-US" sz="1000" dirty="0" smtClean="0"/>
              <a:t>Halle</a:t>
            </a:r>
            <a:endParaRPr lang="en-US" sz="1000" dirty="0"/>
          </a:p>
        </p:txBody>
      </p:sp>
    </p:spTree>
    <p:extLst>
      <p:ext uri="{BB962C8B-B14F-4D97-AF65-F5344CB8AC3E}">
        <p14:creationId xmlns:p14="http://schemas.microsoft.com/office/powerpoint/2010/main" val="11808831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Templates For Success </a:t>
            </a:r>
            <a:r>
              <a:rPr lang="en-US" dirty="0" smtClean="0">
                <a:latin typeface="+mn-lt"/>
              </a:rPr>
              <a:t>2</a:t>
            </a:r>
            <a:endParaRPr lang="en-US" dirty="0">
              <a:latin typeface="+mn-lt"/>
            </a:endParaRPr>
          </a:p>
        </p:txBody>
      </p:sp>
      <p:sp>
        <p:nvSpPr>
          <p:cNvPr id="3" name="Content Placeholder 2"/>
          <p:cNvSpPr>
            <a:spLocks noGrp="1"/>
          </p:cNvSpPr>
          <p:nvPr>
            <p:ph idx="1"/>
          </p:nvPr>
        </p:nvSpPr>
        <p:spPr/>
        <p:txBody>
          <a:bodyPr/>
          <a:lstStyle/>
          <a:p>
            <a:pPr marL="0" indent="0">
              <a:buNone/>
            </a:pPr>
            <a:r>
              <a:rPr lang="en-US" sz="2800" dirty="0" smtClean="0">
                <a:latin typeface="+mn-lt"/>
              </a:rPr>
              <a:t>Toolkits are for developers only</a:t>
            </a:r>
          </a:p>
          <a:p>
            <a:r>
              <a:rPr lang="en-US" sz="2800" dirty="0" smtClean="0">
                <a:latin typeface="+mn-lt"/>
              </a:rPr>
              <a:t>VTK</a:t>
            </a:r>
          </a:p>
          <a:p>
            <a:pPr lvl="1"/>
            <a:r>
              <a:rPr lang="en-US" sz="2400" dirty="0" smtClean="0">
                <a:latin typeface="+mn-lt"/>
              </a:rPr>
              <a:t>maintained for a decade with funding from the HPC community, non HPC aspects were neglected</a:t>
            </a:r>
          </a:p>
          <a:p>
            <a:pPr lvl="1"/>
            <a:r>
              <a:rPr lang="en-US" sz="2400" dirty="0" smtClean="0">
                <a:latin typeface="+mn-lt"/>
              </a:rPr>
              <a:t>NIH maintenance grant begins to address this</a:t>
            </a:r>
          </a:p>
          <a:p>
            <a:r>
              <a:rPr lang="en-US" sz="2800" dirty="0" smtClean="0">
                <a:latin typeface="+mn-lt"/>
              </a:rPr>
              <a:t>ITK</a:t>
            </a:r>
          </a:p>
          <a:p>
            <a:pPr lvl="1"/>
            <a:r>
              <a:rPr lang="en-US" sz="2400" dirty="0" smtClean="0">
                <a:latin typeface="+mn-lt"/>
              </a:rPr>
              <a:t>Community based governance</a:t>
            </a:r>
          </a:p>
          <a:p>
            <a:pPr lvl="1"/>
            <a:r>
              <a:rPr lang="en-US" sz="2400" dirty="0" smtClean="0">
                <a:latin typeface="+mn-lt"/>
              </a:rPr>
              <a:t>Architectural refresh after 10 years has injected new energy into the effort</a:t>
            </a:r>
          </a:p>
          <a:p>
            <a:pPr lvl="1"/>
            <a:endParaRPr lang="en-US" sz="2400" dirty="0">
              <a:latin typeface="+mn-lt"/>
            </a:endParaRPr>
          </a:p>
        </p:txBody>
      </p:sp>
    </p:spTree>
    <p:extLst>
      <p:ext uri="{BB962C8B-B14F-4D97-AF65-F5344CB8AC3E}">
        <p14:creationId xmlns:p14="http://schemas.microsoft.com/office/powerpoint/2010/main" val="1590723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Lessons From the Successful </a:t>
            </a:r>
            <a:endParaRPr lang="en-US" dirty="0">
              <a:latin typeface="+mn-lt"/>
            </a:endParaRPr>
          </a:p>
        </p:txBody>
      </p:sp>
      <p:sp>
        <p:nvSpPr>
          <p:cNvPr id="3" name="Content Placeholder 2"/>
          <p:cNvSpPr>
            <a:spLocks noGrp="1"/>
          </p:cNvSpPr>
          <p:nvPr>
            <p:ph idx="1"/>
          </p:nvPr>
        </p:nvSpPr>
        <p:spPr/>
        <p:txBody>
          <a:bodyPr/>
          <a:lstStyle/>
          <a:p>
            <a:r>
              <a:rPr lang="en-US" sz="2400" dirty="0" smtClean="0">
                <a:latin typeface="+mn-lt"/>
              </a:rPr>
              <a:t>Strong leadership is a feature common to all successful platforms</a:t>
            </a:r>
          </a:p>
          <a:p>
            <a:r>
              <a:rPr lang="en-US" sz="2400" dirty="0" smtClean="0"/>
              <a:t>A possible classification:</a:t>
            </a:r>
            <a:endParaRPr lang="en-US" sz="2400" dirty="0" smtClean="0">
              <a:latin typeface="+mn-lt"/>
            </a:endParaRPr>
          </a:p>
          <a:p>
            <a:pPr lvl="1"/>
            <a:r>
              <a:rPr lang="en-US" sz="2000" b="1" dirty="0" smtClean="0">
                <a:latin typeface="+mn-lt"/>
              </a:rPr>
              <a:t>Level 1</a:t>
            </a:r>
            <a:r>
              <a:rPr lang="en-US" sz="2000" dirty="0" smtClean="0">
                <a:latin typeface="+mn-lt"/>
              </a:rPr>
              <a:t>: Project linked to a single person</a:t>
            </a:r>
          </a:p>
          <a:p>
            <a:pPr lvl="1"/>
            <a:r>
              <a:rPr lang="en-US" sz="2000" b="1" dirty="0" smtClean="0">
                <a:latin typeface="+mn-lt"/>
              </a:rPr>
              <a:t>Level 2</a:t>
            </a:r>
            <a:r>
              <a:rPr lang="en-US" sz="2000" dirty="0" smtClean="0">
                <a:latin typeface="+mn-lt"/>
              </a:rPr>
              <a:t>: Decade-long project linked to a single group: ITK Snap, </a:t>
            </a:r>
            <a:r>
              <a:rPr lang="en-US" sz="2000" dirty="0" err="1" smtClean="0">
                <a:latin typeface="+mn-lt"/>
              </a:rPr>
              <a:t>Freesurfer</a:t>
            </a:r>
            <a:r>
              <a:rPr lang="en-US" sz="2000" dirty="0" smtClean="0">
                <a:latin typeface="+mn-lt"/>
              </a:rPr>
              <a:t>….</a:t>
            </a:r>
          </a:p>
          <a:p>
            <a:pPr lvl="1"/>
            <a:r>
              <a:rPr lang="en-US" sz="2000" b="1" dirty="0" smtClean="0">
                <a:latin typeface="+mn-lt"/>
              </a:rPr>
              <a:t>Level 3</a:t>
            </a:r>
            <a:r>
              <a:rPr lang="en-US" sz="2000" dirty="0" smtClean="0">
                <a:latin typeface="+mn-lt"/>
              </a:rPr>
              <a:t>: Long-term community based effort </a:t>
            </a:r>
          </a:p>
          <a:p>
            <a:pPr lvl="2"/>
            <a:r>
              <a:rPr lang="en-US" sz="1600" dirty="0" smtClean="0">
                <a:latin typeface="+mn-lt"/>
              </a:rPr>
              <a:t>Based on a dispersed community</a:t>
            </a:r>
          </a:p>
          <a:p>
            <a:pPr lvl="2"/>
            <a:r>
              <a:rPr lang="en-US" sz="1600" dirty="0" smtClean="0">
                <a:latin typeface="+mn-lt"/>
              </a:rPr>
              <a:t>Led by a capable group with a shared vision</a:t>
            </a:r>
          </a:p>
          <a:p>
            <a:pPr lvl="2"/>
            <a:r>
              <a:rPr lang="en-US" sz="1600" dirty="0"/>
              <a:t>G</a:t>
            </a:r>
            <a:r>
              <a:rPr lang="en-US" sz="1600" dirty="0" smtClean="0">
                <a:latin typeface="+mn-lt"/>
              </a:rPr>
              <a:t>rounded in a deep understanding of the application space</a:t>
            </a:r>
          </a:p>
          <a:p>
            <a:pPr lvl="2"/>
            <a:r>
              <a:rPr lang="en-US" sz="1600" dirty="0" smtClean="0"/>
              <a:t>Slicer, ITK</a:t>
            </a:r>
            <a:endParaRPr lang="en-US" sz="1600" dirty="0" smtClean="0">
              <a:latin typeface="+mn-lt"/>
            </a:endParaRPr>
          </a:p>
        </p:txBody>
      </p:sp>
    </p:spTree>
    <p:extLst>
      <p:ext uri="{BB962C8B-B14F-4D97-AF65-F5344CB8AC3E}">
        <p14:creationId xmlns:p14="http://schemas.microsoft.com/office/powerpoint/2010/main" val="2433087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Slicer Today Is a Level 3 </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Large community: ~1000 downloads per week, 50+ people contributed code during the last year</a:t>
            </a:r>
          </a:p>
          <a:p>
            <a:r>
              <a:rPr lang="en-US" dirty="0" smtClean="0">
                <a:latin typeface="+mn-lt"/>
              </a:rPr>
              <a:t>Core leadership is dispersed:  Boston, Queens and Chapel Hill</a:t>
            </a:r>
          </a:p>
          <a:p>
            <a:r>
              <a:rPr lang="en-US" dirty="0" smtClean="0">
                <a:latin typeface="+mn-lt"/>
                <a:sym typeface="Wingdings"/>
              </a:rPr>
              <a:t>Portfolio of active application projects</a:t>
            </a:r>
          </a:p>
        </p:txBody>
      </p:sp>
    </p:spTree>
    <p:extLst>
      <p:ext uri="{BB962C8B-B14F-4D97-AF65-F5344CB8AC3E}">
        <p14:creationId xmlns:p14="http://schemas.microsoft.com/office/powerpoint/2010/main" val="4274272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Impact of NAMIC</a:t>
            </a:r>
            <a:endParaRPr lang="en-US" sz="4000" dirty="0">
              <a:latin typeface="+mn-lt"/>
            </a:endParaRPr>
          </a:p>
        </p:txBody>
      </p:sp>
      <p:sp>
        <p:nvSpPr>
          <p:cNvPr id="3" name="Content Placeholder 2"/>
          <p:cNvSpPr>
            <a:spLocks noGrp="1"/>
          </p:cNvSpPr>
          <p:nvPr>
            <p:ph idx="1"/>
          </p:nvPr>
        </p:nvSpPr>
        <p:spPr/>
        <p:txBody>
          <a:bodyPr/>
          <a:lstStyle/>
          <a:p>
            <a:r>
              <a:rPr lang="en-US" sz="3600" dirty="0" smtClean="0">
                <a:latin typeface="+mn-lt"/>
              </a:rPr>
              <a:t>2005-2014 NAMIC</a:t>
            </a:r>
          </a:p>
          <a:p>
            <a:pPr lvl="1"/>
            <a:r>
              <a:rPr lang="en-US" sz="3200" dirty="0" smtClean="0">
                <a:latin typeface="+mn-lt"/>
              </a:rPr>
              <a:t>Slicer evolves from level 1 to level 3 </a:t>
            </a:r>
          </a:p>
          <a:p>
            <a:r>
              <a:rPr lang="en-US" sz="3600" dirty="0" smtClean="0">
                <a:latin typeface="+mn-lt"/>
              </a:rPr>
              <a:t>Post NAMIC</a:t>
            </a:r>
          </a:p>
          <a:p>
            <a:pPr lvl="1"/>
            <a:r>
              <a:rPr lang="en-US" sz="3200" dirty="0" smtClean="0">
                <a:latin typeface="+mn-lt"/>
              </a:rPr>
              <a:t>“Ecosystem” of Slicer based NIH funded projects continues to grow</a:t>
            </a:r>
          </a:p>
          <a:p>
            <a:pPr lvl="1"/>
            <a:r>
              <a:rPr lang="en-US" sz="3200" dirty="0" smtClean="0">
                <a:latin typeface="+mn-lt"/>
              </a:rPr>
              <a:t>Community continues to grow</a:t>
            </a:r>
          </a:p>
        </p:txBody>
      </p:sp>
    </p:spTree>
    <p:extLst>
      <p:ext uri="{BB962C8B-B14F-4D97-AF65-F5344CB8AC3E}">
        <p14:creationId xmlns:p14="http://schemas.microsoft.com/office/powerpoint/2010/main" val="2407427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n-lt"/>
              </a:rPr>
              <a:t>Where Do We Go From Here?</a:t>
            </a:r>
            <a:endParaRPr lang="en-US" sz="3600" dirty="0">
              <a:latin typeface="+mn-lt"/>
            </a:endParaRPr>
          </a:p>
        </p:txBody>
      </p:sp>
      <p:sp>
        <p:nvSpPr>
          <p:cNvPr id="3" name="Content Placeholder 2"/>
          <p:cNvSpPr>
            <a:spLocks noGrp="1"/>
          </p:cNvSpPr>
          <p:nvPr>
            <p:ph idx="1"/>
          </p:nvPr>
        </p:nvSpPr>
        <p:spPr>
          <a:xfrm>
            <a:off x="1295400" y="1117600"/>
            <a:ext cx="7162800" cy="4953000"/>
          </a:xfrm>
        </p:spPr>
        <p:txBody>
          <a:bodyPr/>
          <a:lstStyle/>
          <a:p>
            <a:r>
              <a:rPr lang="en-US" sz="2800" dirty="0" smtClean="0"/>
              <a:t>Enable researcher </a:t>
            </a:r>
            <a:r>
              <a:rPr lang="en-US" sz="2800" dirty="0"/>
              <a:t>by </a:t>
            </a:r>
            <a:r>
              <a:rPr lang="en-US" sz="2800" dirty="0" smtClean="0"/>
              <a:t>turning </a:t>
            </a:r>
            <a:r>
              <a:rPr lang="en-US" sz="2800" dirty="0"/>
              <a:t>concepts into tools</a:t>
            </a:r>
          </a:p>
          <a:p>
            <a:endParaRPr lang="en-US" sz="2800" dirty="0" smtClean="0"/>
          </a:p>
          <a:p>
            <a:r>
              <a:rPr lang="en-US" sz="2800" dirty="0" smtClean="0"/>
              <a:t>The </a:t>
            </a:r>
            <a:r>
              <a:rPr lang="en-US" sz="2800" dirty="0"/>
              <a:t>Slicer model has been successful for over 15 years</a:t>
            </a:r>
          </a:p>
          <a:p>
            <a:r>
              <a:rPr lang="en-US" sz="2800" dirty="0" smtClean="0">
                <a:latin typeface="+mn-lt"/>
              </a:rPr>
              <a:t>Keep Slicer relevant through the right amount of change</a:t>
            </a:r>
          </a:p>
          <a:p>
            <a:pPr lvl="1"/>
            <a:r>
              <a:rPr lang="en-US" sz="2400" dirty="0" smtClean="0"/>
              <a:t>Too </a:t>
            </a:r>
            <a:r>
              <a:rPr lang="en-US" sz="2400" dirty="0"/>
              <a:t>little change </a:t>
            </a:r>
            <a:r>
              <a:rPr lang="en-US" sz="2400" dirty="0">
                <a:sym typeface="Wingdings"/>
              </a:rPr>
              <a:t> </a:t>
            </a:r>
            <a:r>
              <a:rPr lang="en-US" sz="2400" dirty="0" smtClean="0">
                <a:sym typeface="Wingdings"/>
              </a:rPr>
              <a:t>Slicer stagnates</a:t>
            </a:r>
            <a:endParaRPr lang="en-US" sz="2400" dirty="0">
              <a:sym typeface="Wingdings"/>
            </a:endParaRPr>
          </a:p>
          <a:p>
            <a:pPr lvl="1"/>
            <a:r>
              <a:rPr lang="en-US" sz="2400" dirty="0">
                <a:sym typeface="Wingdings"/>
              </a:rPr>
              <a:t>Too much change  </a:t>
            </a:r>
            <a:r>
              <a:rPr lang="en-US" sz="2400" dirty="0" smtClean="0">
                <a:sym typeface="Wingdings"/>
              </a:rPr>
              <a:t>Slicer becomes  </a:t>
            </a:r>
            <a:br>
              <a:rPr lang="en-US" sz="2400" dirty="0" smtClean="0">
                <a:sym typeface="Wingdings"/>
              </a:rPr>
            </a:br>
            <a:r>
              <a:rPr lang="en-US" sz="2400" dirty="0" smtClean="0">
                <a:sym typeface="Wingdings"/>
              </a:rPr>
              <a:t>		</a:t>
            </a:r>
            <a:r>
              <a:rPr lang="en-US" sz="2400" dirty="0">
                <a:sym typeface="Wingdings"/>
              </a:rPr>
              <a:t> </a:t>
            </a:r>
            <a:r>
              <a:rPr lang="en-US" sz="2400" dirty="0" smtClean="0">
                <a:sym typeface="Wingdings"/>
              </a:rPr>
              <a:t>   unattractive for developers</a:t>
            </a:r>
            <a:endParaRPr lang="en-US" sz="2400" dirty="0">
              <a:sym typeface="Wingdings"/>
            </a:endParaRPr>
          </a:p>
        </p:txBody>
      </p:sp>
    </p:spTree>
    <p:extLst>
      <p:ext uri="{BB962C8B-B14F-4D97-AF65-F5344CB8AC3E}">
        <p14:creationId xmlns:p14="http://schemas.microsoft.com/office/powerpoint/2010/main" val="34066693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Vision For The Future</a:t>
            </a:r>
            <a:endParaRPr lang="en-US" sz="4000" dirty="0"/>
          </a:p>
        </p:txBody>
      </p:sp>
      <p:sp>
        <p:nvSpPr>
          <p:cNvPr id="3" name="Content Placeholder 2"/>
          <p:cNvSpPr>
            <a:spLocks noGrp="1"/>
          </p:cNvSpPr>
          <p:nvPr>
            <p:ph idx="1"/>
          </p:nvPr>
        </p:nvSpPr>
        <p:spPr/>
        <p:txBody>
          <a:bodyPr/>
          <a:lstStyle/>
          <a:p>
            <a:r>
              <a:rPr lang="en-US" sz="2400" dirty="0" smtClean="0"/>
              <a:t>The scope of biomedical applications and technical capabilities continues to expand</a:t>
            </a:r>
          </a:p>
          <a:p>
            <a:r>
              <a:rPr lang="en-US" sz="2400" dirty="0" smtClean="0"/>
              <a:t>Use application-pull </a:t>
            </a:r>
            <a:r>
              <a:rPr lang="en-US" sz="2400" dirty="0"/>
              <a:t>to </a:t>
            </a:r>
            <a:r>
              <a:rPr lang="en-US" sz="2400" dirty="0" smtClean="0"/>
              <a:t>remain relevant. </a:t>
            </a:r>
          </a:p>
          <a:p>
            <a:r>
              <a:rPr lang="en-US" sz="2400" dirty="0" smtClean="0"/>
              <a:t>Update the architecture judiciously (</a:t>
            </a:r>
            <a:r>
              <a:rPr lang="en-US" sz="2400" dirty="0" err="1" smtClean="0"/>
              <a:t>Goldilock</a:t>
            </a:r>
            <a:r>
              <a:rPr lang="en-US" sz="2400" dirty="0" smtClean="0"/>
              <a:t>)</a:t>
            </a:r>
          </a:p>
          <a:p>
            <a:r>
              <a:rPr lang="en-US" sz="2400" dirty="0" smtClean="0"/>
              <a:t>A well-maintained core is needed for currently funded applications to fully leverage 3D Slicer as a platform and to protect NIH’s investment</a:t>
            </a:r>
          </a:p>
          <a:p>
            <a:r>
              <a:rPr lang="en-US" sz="2800" dirty="0" smtClean="0"/>
              <a:t>I am looking for recommendations where to apply for funding for the core engineering</a:t>
            </a:r>
            <a:endParaRPr lang="en-US" sz="2800" dirty="0"/>
          </a:p>
        </p:txBody>
      </p:sp>
    </p:spTree>
    <p:extLst>
      <p:ext uri="{BB962C8B-B14F-4D97-AF65-F5344CB8AC3E}">
        <p14:creationId xmlns:p14="http://schemas.microsoft.com/office/powerpoint/2010/main" val="40607132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The Toolmaker Projects</a:t>
            </a:r>
            <a:endParaRPr lang="en-US" sz="4000" dirty="0">
              <a:latin typeface="+mn-lt"/>
            </a:endParaRPr>
          </a:p>
        </p:txBody>
      </p:sp>
      <p:sp>
        <p:nvSpPr>
          <p:cNvPr id="3" name="Content Placeholder 2"/>
          <p:cNvSpPr>
            <a:spLocks noGrp="1"/>
          </p:cNvSpPr>
          <p:nvPr>
            <p:ph idx="1"/>
          </p:nvPr>
        </p:nvSpPr>
        <p:spPr/>
        <p:txBody>
          <a:bodyPr/>
          <a:lstStyle/>
          <a:p>
            <a:pPr marL="0" indent="0">
              <a:buNone/>
            </a:pPr>
            <a:r>
              <a:rPr lang="en-US" dirty="0" smtClean="0">
                <a:latin typeface="+mn-lt"/>
              </a:rPr>
              <a:t>The following section contains short vignettes about the projects that use Slicer as a platform. </a:t>
            </a:r>
            <a:endParaRPr lang="en-US" dirty="0">
              <a:latin typeface="+mn-lt"/>
            </a:endParaRPr>
          </a:p>
        </p:txBody>
      </p:sp>
    </p:spTree>
    <p:extLst>
      <p:ext uri="{BB962C8B-B14F-4D97-AF65-F5344CB8AC3E}">
        <p14:creationId xmlns:p14="http://schemas.microsoft.com/office/powerpoint/2010/main" val="3466257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086600" cy="838200"/>
          </a:xfrm>
        </p:spPr>
        <p:txBody>
          <a:bodyPr/>
          <a:lstStyle/>
          <a:p>
            <a:r>
              <a:rPr lang="en-US" sz="2400" dirty="0">
                <a:latin typeface="+mn-lt"/>
              </a:rPr>
              <a:t>Open source diffusion MRI technology for brain cancer research</a:t>
            </a:r>
          </a:p>
        </p:txBody>
      </p:sp>
      <p:sp>
        <p:nvSpPr>
          <p:cNvPr id="3" name="Content Placeholder 2"/>
          <p:cNvSpPr>
            <a:spLocks noGrp="1"/>
          </p:cNvSpPr>
          <p:nvPr>
            <p:ph idx="1"/>
          </p:nvPr>
        </p:nvSpPr>
        <p:spPr>
          <a:xfrm>
            <a:off x="1295400" y="4502516"/>
            <a:ext cx="7162800" cy="1441083"/>
          </a:xfrm>
        </p:spPr>
        <p:txBody>
          <a:bodyPr/>
          <a:lstStyle/>
          <a:p>
            <a:r>
              <a:rPr lang="en-US" sz="1800" dirty="0" smtClean="0">
                <a:latin typeface="+mn-lt"/>
              </a:rPr>
              <a:t>U01 application with promising score</a:t>
            </a:r>
          </a:p>
          <a:p>
            <a:r>
              <a:rPr lang="en-US" sz="1800" dirty="0">
                <a:latin typeface="+mn-lt"/>
              </a:rPr>
              <a:t>Unlike other popular </a:t>
            </a:r>
            <a:r>
              <a:rPr lang="en-US" sz="1800" dirty="0" err="1">
                <a:latin typeface="+mn-lt"/>
              </a:rPr>
              <a:t>dMRI</a:t>
            </a:r>
            <a:r>
              <a:rPr lang="en-US" sz="1800" dirty="0">
                <a:latin typeface="+mn-lt"/>
              </a:rPr>
              <a:t> packages, the community software package 3D Slicer is uniquely positioned to enable novel clinical research in brain cancer because it was designed from the start for patient-specific cancer </a:t>
            </a:r>
            <a:r>
              <a:rPr lang="en-US" sz="1800" dirty="0" smtClean="0">
                <a:latin typeface="+mn-lt"/>
              </a:rPr>
              <a:t>research</a:t>
            </a:r>
            <a:endParaRPr lang="en-US" sz="1800" dirty="0">
              <a:latin typeface="+mn-lt"/>
            </a:endParaRPr>
          </a:p>
        </p:txBody>
      </p:sp>
      <p:pic>
        <p:nvPicPr>
          <p:cNvPr id="4" name="Picture 3" descr="Screen Shot 2015-08-07 at 1.52.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321" y="1013549"/>
            <a:ext cx="5821533" cy="3435659"/>
          </a:xfrm>
          <a:prstGeom prst="rect">
            <a:avLst/>
          </a:prstGeom>
        </p:spPr>
      </p:pic>
    </p:spTree>
    <p:extLst>
      <p:ext uri="{BB962C8B-B14F-4D97-AF65-F5344CB8AC3E}">
        <p14:creationId xmlns:p14="http://schemas.microsoft.com/office/powerpoint/2010/main" val="1171895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pPr lvl="0">
              <a:defRPr sz="1800"/>
            </a:pPr>
            <a:r>
              <a:rPr sz="4400" dirty="0">
                <a:latin typeface="+mn-lt"/>
              </a:rPr>
              <a:t>U01 Aims</a:t>
            </a:r>
          </a:p>
        </p:txBody>
      </p:sp>
      <p:sp>
        <p:nvSpPr>
          <p:cNvPr id="36" name="Shape 36"/>
          <p:cNvSpPr>
            <a:spLocks noGrp="1"/>
          </p:cNvSpPr>
          <p:nvPr>
            <p:ph type="body" idx="1"/>
          </p:nvPr>
        </p:nvSpPr>
        <p:spPr>
          <a:xfrm>
            <a:off x="669727" y="1830586"/>
            <a:ext cx="8046870" cy="4420195"/>
          </a:xfrm>
          <a:prstGeom prst="rect">
            <a:avLst/>
          </a:prstGeom>
        </p:spPr>
        <p:txBody>
          <a:bodyPr/>
          <a:lstStyle/>
          <a:p>
            <a:pPr lvl="0">
              <a:defRPr sz="1800"/>
            </a:pPr>
            <a:r>
              <a:rPr sz="2000">
                <a:latin typeface="+mn-lt"/>
              </a:rPr>
              <a:t>Aim 1: Extend diffusion MRI infrastructure and interoperability </a:t>
            </a:r>
          </a:p>
          <a:p>
            <a:pPr lvl="0">
              <a:defRPr sz="1800"/>
            </a:pPr>
            <a:r>
              <a:rPr sz="2000">
                <a:latin typeface="+mn-lt"/>
              </a:rPr>
              <a:t>Aim 2: Create cancer research workflows with feedback from clinical collaborators </a:t>
            </a:r>
          </a:p>
          <a:p>
            <a:pPr lvl="0">
              <a:defRPr sz="1800"/>
            </a:pPr>
            <a:r>
              <a:rPr sz="2000">
                <a:latin typeface="+mn-lt"/>
              </a:rPr>
              <a:t>Aim 3: Document, test, and release software to the community </a:t>
            </a:r>
          </a:p>
        </p:txBody>
      </p:sp>
    </p:spTree>
    <p:extLst>
      <p:ext uri="{BB962C8B-B14F-4D97-AF65-F5344CB8AC3E}">
        <p14:creationId xmlns:p14="http://schemas.microsoft.com/office/powerpoint/2010/main" val="6114985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pPr lvl="0">
              <a:defRPr sz="1800"/>
            </a:pPr>
            <a:r>
              <a:rPr sz="4400" dirty="0">
                <a:latin typeface="+mn-lt"/>
              </a:rPr>
              <a:t>Proposed Features</a:t>
            </a:r>
          </a:p>
        </p:txBody>
      </p:sp>
      <p:graphicFrame>
        <p:nvGraphicFramePr>
          <p:cNvPr id="39" name="Table 39"/>
          <p:cNvGraphicFramePr/>
          <p:nvPr>
            <p:extLst>
              <p:ext uri="{D42A27DB-BD31-4B8C-83A1-F6EECF244321}">
                <p14:modId xmlns:p14="http://schemas.microsoft.com/office/powerpoint/2010/main" val="1444242375"/>
              </p:ext>
            </p:extLst>
          </p:nvPr>
        </p:nvGraphicFramePr>
        <p:xfrm>
          <a:off x="897722" y="1153979"/>
          <a:ext cx="7348557" cy="4632653"/>
        </p:xfrm>
        <a:graphic>
          <a:graphicData uri="http://schemas.openxmlformats.org/drawingml/2006/table">
            <a:tbl>
              <a:tblPr firstRow="1" bandRow="1"/>
              <a:tblGrid>
                <a:gridCol w="3213140"/>
                <a:gridCol w="399892"/>
                <a:gridCol w="3735525"/>
              </a:tblGrid>
              <a:tr h="454829">
                <a:tc>
                  <a:txBody>
                    <a:bodyPr/>
                    <a:lstStyle/>
                    <a:p>
                      <a:pPr lvl="0" algn="l" defTabSz="457200">
                        <a:defRPr b="0">
                          <a:solidFill>
                            <a:srgbClr val="000000"/>
                          </a:solidFill>
                        </a:defRPr>
                      </a:pPr>
                      <a:r>
                        <a:rPr sz="1300" b="1">
                          <a:latin typeface="Arial"/>
                          <a:ea typeface="Arial"/>
                          <a:cs typeface="Arial"/>
                          <a:sym typeface="Arial"/>
                        </a:rPr>
                        <a:t>Proposed Feature</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lvl="0" defTabSz="457200">
                        <a:defRPr b="0">
                          <a:solidFill>
                            <a:srgbClr val="000000"/>
                          </a:solidFill>
                        </a:defRPr>
                      </a:pPr>
                      <a:r>
                        <a:rPr sz="1300" b="1">
                          <a:latin typeface="Arial"/>
                          <a:ea typeface="Arial"/>
                          <a:cs typeface="Arial"/>
                          <a:sym typeface="Arial"/>
                        </a:rPr>
                        <a:t>Aim</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lvl="0" algn="l" defTabSz="457200">
                        <a:defRPr b="0">
                          <a:solidFill>
                            <a:srgbClr val="000000"/>
                          </a:solidFill>
                        </a:defRPr>
                      </a:pPr>
                      <a:r>
                        <a:rPr sz="1300" b="1">
                          <a:latin typeface="Arial"/>
                          <a:ea typeface="Arial"/>
                          <a:cs typeface="Arial"/>
                          <a:sym typeface="Arial"/>
                        </a:rPr>
                        <a:t>Utility for Cancer Research</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r>
              <a:tr h="457200">
                <a:tc>
                  <a:txBody>
                    <a:bodyPr/>
                    <a:lstStyle/>
                    <a:p>
                      <a:pPr lvl="0" algn="l" defTabSz="457200"/>
                      <a:r>
                        <a:rPr sz="1300" dirty="0">
                          <a:latin typeface="Arial"/>
                          <a:ea typeface="Arial"/>
                          <a:cs typeface="Arial"/>
                          <a:sym typeface="Arial"/>
                        </a:rPr>
                        <a:t>speed, robustness, usability improvements</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improve ease of use and handle increasingly large datasets</a:t>
                      </a:r>
                    </a:p>
                  </a:txBody>
                  <a:tcPr marL="35719" marR="35719" marT="35719" marB="35719" anchor="ctr"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r>
              <a:tr h="452039">
                <a:tc>
                  <a:txBody>
                    <a:bodyPr/>
                    <a:lstStyle/>
                    <a:p>
                      <a:pPr lvl="0" algn="l" defTabSz="457200"/>
                      <a:r>
                        <a:rPr sz="1300">
                          <a:latin typeface="Arial"/>
                          <a:ea typeface="Arial"/>
                          <a:cs typeface="Arial"/>
                          <a:sym typeface="Arial"/>
                        </a:rPr>
                        <a:t>load, visualize multishell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improve access to advanced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2039">
                <a:tc>
                  <a:txBody>
                    <a:bodyPr/>
                    <a:lstStyle/>
                    <a:p>
                      <a:pPr lvl="0" algn="l" defTabSz="457200"/>
                      <a:r>
                        <a:rPr sz="1300">
                          <a:latin typeface="Arial"/>
                          <a:ea typeface="Arial"/>
                          <a:cs typeface="Arial"/>
                          <a:sym typeface="Arial"/>
                        </a:rPr>
                        <a:t>split multishell data into shells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enable diverse processing of advanced dMRI data</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open-source DICOM tractography I/O library</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1</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future interoperability with commercial software</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2039">
                <a:tc>
                  <a:txBody>
                    <a:bodyPr/>
                    <a:lstStyle/>
                    <a:p>
                      <a:pPr lvl="0" algn="l" defTabSz="457200"/>
                      <a:r>
                        <a:rPr sz="1300">
                          <a:latin typeface="Arial"/>
                          <a:ea typeface="Arial"/>
                          <a:cs typeface="Arial"/>
                          <a:sym typeface="Arial"/>
                        </a:rPr>
                        <a:t>sophisticated tractography</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improve anatomical accuracy of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improved tracking in cases of edema or infiltration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improve anatomical accuracy of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7200">
                <a:tc>
                  <a:txBody>
                    <a:bodyPr/>
                    <a:lstStyle/>
                    <a:p>
                      <a:pPr lvl="0" algn="l" defTabSz="457200"/>
                      <a:r>
                        <a:rPr sz="1300">
                          <a:latin typeface="Arial"/>
                          <a:ea typeface="Arial"/>
                          <a:cs typeface="Arial"/>
                          <a:sym typeface="Arial"/>
                        </a:rPr>
                        <a:t>identification and visualization of key fiber tracts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a:latin typeface="Arial"/>
                          <a:ea typeface="Arial"/>
                          <a:cs typeface="Arial"/>
                          <a:sym typeface="Arial"/>
                        </a:rPr>
                        <a:t>provide clinically relevant visualization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457200">
                <a:tc>
                  <a:txBody>
                    <a:bodyPr/>
                    <a:lstStyle/>
                    <a:p>
                      <a:pPr lvl="0" algn="l" defTabSz="457200"/>
                      <a:r>
                        <a:rPr sz="1300">
                          <a:latin typeface="Arial"/>
                          <a:ea typeface="Arial"/>
                          <a:cs typeface="Arial"/>
                          <a:sym typeface="Arial"/>
                        </a:rPr>
                        <a:t>visualization of fiber tracts relative to the tumor</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lvl="0" algn="l" defTabSz="457200"/>
                      <a:r>
                        <a:rPr sz="1300">
                          <a:latin typeface="Arial"/>
                          <a:ea typeface="Arial"/>
                          <a:cs typeface="Arial"/>
                          <a:sym typeface="Arial"/>
                        </a:rPr>
                        <a:t>provide clinically relevant visualization</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457200">
                <a:tc>
                  <a:txBody>
                    <a:bodyPr/>
                    <a:lstStyle/>
                    <a:p>
                      <a:pPr lvl="0" algn="l" defTabSz="457200"/>
                      <a:r>
                        <a:rPr sz="1300">
                          <a:latin typeface="Arial"/>
                          <a:ea typeface="Arial"/>
                          <a:cs typeface="Arial"/>
                          <a:sym typeface="Arial"/>
                        </a:rPr>
                        <a:t>computation of tissue microstructure parameters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defTabSz="457200"/>
                      <a:r>
                        <a:rPr sz="1300">
                          <a:latin typeface="Arial"/>
                          <a:ea typeface="Arial"/>
                          <a:cs typeface="Arial"/>
                          <a:sym typeface="Arial"/>
                        </a:rPr>
                        <a:t>2</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lvl="0" algn="l" defTabSz="457200"/>
                      <a:r>
                        <a:rPr sz="1300" dirty="0">
                          <a:latin typeface="Arial"/>
                          <a:ea typeface="Arial"/>
                          <a:cs typeface="Arial"/>
                          <a:sym typeface="Arial"/>
                        </a:rPr>
                        <a:t>provide information about tumor cellularity and borders</a:t>
                      </a:r>
                    </a:p>
                  </a:txBody>
                  <a:tcPr marL="35719" marR="35719" marT="35719" marB="35719"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Tree>
    <p:extLst>
      <p:ext uri="{BB962C8B-B14F-4D97-AF65-F5344CB8AC3E}">
        <p14:creationId xmlns:p14="http://schemas.microsoft.com/office/powerpoint/2010/main" val="17206898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Introduction</a:t>
            </a:r>
            <a:endParaRPr lang="en-US" sz="4000" dirty="0">
              <a:latin typeface="+mn-lt"/>
            </a:endParaRPr>
          </a:p>
        </p:txBody>
      </p:sp>
      <p:sp>
        <p:nvSpPr>
          <p:cNvPr id="3" name="Content Placeholder 2"/>
          <p:cNvSpPr>
            <a:spLocks noGrp="1"/>
          </p:cNvSpPr>
          <p:nvPr>
            <p:ph idx="1"/>
          </p:nvPr>
        </p:nvSpPr>
        <p:spPr/>
        <p:txBody>
          <a:bodyPr/>
          <a:lstStyle/>
          <a:p>
            <a:r>
              <a:rPr lang="en-US" dirty="0" smtClean="0"/>
              <a:t>NAMIC had a good run for over a decade</a:t>
            </a:r>
          </a:p>
          <a:p>
            <a:pPr lvl="1"/>
            <a:r>
              <a:rPr lang="en-US" dirty="0" smtClean="0"/>
              <a:t>We have worked towards establishing a platform for medical image computing to enable research and commercial use </a:t>
            </a:r>
          </a:p>
          <a:p>
            <a:pPr lvl="1"/>
            <a:r>
              <a:rPr lang="en-US" dirty="0" smtClean="0"/>
              <a:t>Algorithm science</a:t>
            </a:r>
          </a:p>
          <a:p>
            <a:pPr lvl="1"/>
            <a:r>
              <a:rPr lang="en-US" dirty="0" smtClean="0"/>
              <a:t>Translational science</a:t>
            </a:r>
          </a:p>
        </p:txBody>
      </p:sp>
    </p:spTree>
    <p:extLst>
      <p:ext uri="{BB962C8B-B14F-4D97-AF65-F5344CB8AC3E}">
        <p14:creationId xmlns:p14="http://schemas.microsoft.com/office/powerpoint/2010/main" val="1510763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defTabSz="572516">
              <a:defRPr sz="7840"/>
            </a:lvl1pPr>
          </a:lstStyle>
          <a:p>
            <a:pPr lvl="0">
              <a:defRPr sz="1800"/>
            </a:pPr>
            <a:r>
              <a:rPr sz="4400" dirty="0">
                <a:latin typeface="+mn-lt"/>
              </a:rPr>
              <a:t>Tracking through Edema</a:t>
            </a:r>
          </a:p>
        </p:txBody>
      </p:sp>
      <p:pic>
        <p:nvPicPr>
          <p:cNvPr id="42" name="Figure _edema.jpg"/>
          <p:cNvPicPr/>
          <p:nvPr/>
        </p:nvPicPr>
        <p:blipFill>
          <a:blip r:embed="rId2">
            <a:extLst/>
          </a:blip>
          <a:srcRect b="50245"/>
          <a:stretch>
            <a:fillRect/>
          </a:stretch>
        </p:blipFill>
        <p:spPr>
          <a:xfrm>
            <a:off x="1172858" y="1303182"/>
            <a:ext cx="6798195" cy="2807391"/>
          </a:xfrm>
          <a:prstGeom prst="rect">
            <a:avLst/>
          </a:prstGeom>
          <a:ln w="12700">
            <a:miter lim="400000"/>
          </a:ln>
        </p:spPr>
      </p:pic>
      <p:sp>
        <p:nvSpPr>
          <p:cNvPr id="43" name="Shape 43"/>
          <p:cNvSpPr/>
          <p:nvPr/>
        </p:nvSpPr>
        <p:spPr>
          <a:xfrm>
            <a:off x="324415" y="4809759"/>
            <a:ext cx="8495172" cy="107156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2300"/>
            </a:lvl1pPr>
          </a:lstStyle>
          <a:p>
            <a:pPr lvl="0">
              <a:defRPr sz="1800"/>
            </a:pPr>
            <a:r>
              <a:rPr sz="1600"/>
              <a:t>Z Chen, Y Tie, O Olubiyi, L Rigolo, A Mehrtash, I Norton, O Pasternak, Y Rathi, AJ Golby, LJ O’Donnell. "Reconstruction of the arcuate fasciculus for surgical planning in the setting of peritumoral edema using two-tensor unscented Kalman filter tractography." NeuroImage: Clinical 7 (2015): 815-822.</a:t>
            </a:r>
          </a:p>
        </p:txBody>
      </p:sp>
      <p:sp>
        <p:nvSpPr>
          <p:cNvPr id="44" name="Shape 44"/>
          <p:cNvSpPr/>
          <p:nvPr/>
        </p:nvSpPr>
        <p:spPr>
          <a:xfrm>
            <a:off x="1620345" y="4026737"/>
            <a:ext cx="2510028" cy="45541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DTI single tensor</a:t>
            </a:r>
          </a:p>
        </p:txBody>
      </p:sp>
      <p:sp>
        <p:nvSpPr>
          <p:cNvPr id="45" name="Shape 45"/>
          <p:cNvSpPr/>
          <p:nvPr/>
        </p:nvSpPr>
        <p:spPr>
          <a:xfrm>
            <a:off x="5120926" y="4026737"/>
            <a:ext cx="2474024" cy="45541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UKF multi-tensor</a:t>
            </a:r>
          </a:p>
        </p:txBody>
      </p:sp>
    </p:spTree>
    <p:extLst>
      <p:ext uri="{BB962C8B-B14F-4D97-AF65-F5344CB8AC3E}">
        <p14:creationId xmlns:p14="http://schemas.microsoft.com/office/powerpoint/2010/main" val="38294090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262526"/>
        </a:solidFill>
        <a:effectLst/>
      </p:bgPr>
    </p:bg>
    <p:spTree>
      <p:nvGrpSpPr>
        <p:cNvPr id="1" name=""/>
        <p:cNvGrpSpPr/>
        <p:nvPr/>
      </p:nvGrpSpPr>
      <p:grpSpPr>
        <a:xfrm>
          <a:off x="0" y="0"/>
          <a:ext cx="0" cy="0"/>
          <a:chOff x="0" y="0"/>
          <a:chExt cx="0" cy="0"/>
        </a:xfrm>
      </p:grpSpPr>
      <p:sp>
        <p:nvSpPr>
          <p:cNvPr id="124931" name="TextBox 23"/>
          <p:cNvSpPr txBox="1">
            <a:spLocks noChangeArrowheads="1"/>
          </p:cNvSpPr>
          <p:nvPr/>
        </p:nvSpPr>
        <p:spPr bwMode="auto">
          <a:xfrm>
            <a:off x="251520" y="764704"/>
            <a:ext cx="8748464" cy="587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8" rIns="91411" bIns="45708">
            <a:spAutoFit/>
          </a:bodyPr>
          <a:lstStyle>
            <a:lvl1pPr marL="450850" indent="-450850"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indent="0" defTabSz="914118" eaLnBrk="1" fontAlgn="base" hangingPunct="1">
              <a:lnSpc>
                <a:spcPct val="130000"/>
              </a:lnSpc>
              <a:spcBef>
                <a:spcPct val="0"/>
              </a:spcBef>
              <a:spcAft>
                <a:spcPts val="800"/>
              </a:spcAft>
            </a:pPr>
            <a:r>
              <a:rPr lang="en-US" sz="2200" dirty="0">
                <a:solidFill>
                  <a:srgbClr val="FFFFFF"/>
                </a:solidFill>
                <a:latin typeface="+mn-lt"/>
                <a:cs typeface="Calibri"/>
              </a:rPr>
              <a:t>Advanced Radiomics System implemented in 3D-</a:t>
            </a:r>
            <a:r>
              <a:rPr lang="en-US" sz="2200" dirty="0" smtClean="0">
                <a:solidFill>
                  <a:srgbClr val="FFFFFF"/>
                </a:solidFill>
                <a:latin typeface="+mn-lt"/>
                <a:cs typeface="Calibri"/>
              </a:rPr>
              <a:t>Slicer</a:t>
            </a:r>
          </a:p>
          <a:p>
            <a:pPr marL="0" indent="0" defTabSz="914118" eaLnBrk="1" fontAlgn="base" hangingPunct="1">
              <a:lnSpc>
                <a:spcPct val="130000"/>
              </a:lnSpc>
              <a:spcBef>
                <a:spcPct val="0"/>
              </a:spcBef>
              <a:spcAft>
                <a:spcPts val="800"/>
              </a:spcAft>
            </a:pPr>
            <a:r>
              <a:rPr lang="en-US" sz="2200" dirty="0" smtClean="0">
                <a:solidFill>
                  <a:srgbClr val="FFFFFF"/>
                </a:solidFill>
                <a:latin typeface="+mn-lt"/>
                <a:cs typeface="Calibri"/>
              </a:rPr>
              <a:t> (ITCR</a:t>
            </a:r>
            <a:r>
              <a:rPr lang="en-US" sz="2200" dirty="0" smtClean="0">
                <a:solidFill>
                  <a:schemeClr val="tx2"/>
                </a:solidFill>
                <a:latin typeface="+mn-lt"/>
                <a:cs typeface="Calibri"/>
              </a:rPr>
              <a:t>: </a:t>
            </a:r>
            <a:r>
              <a:rPr lang="en-US" sz="2000" dirty="0">
                <a:solidFill>
                  <a:schemeClr val="tx2"/>
                </a:solidFill>
                <a:latin typeface="+mn-lt"/>
              </a:rPr>
              <a:t>U24CA194354-</a:t>
            </a:r>
            <a:r>
              <a:rPr lang="en-US" sz="2000" dirty="0" smtClean="0">
                <a:solidFill>
                  <a:schemeClr val="tx2"/>
                </a:solidFill>
                <a:latin typeface="+mn-lt"/>
              </a:rPr>
              <a:t>01</a:t>
            </a:r>
            <a:r>
              <a:rPr lang="en-US" sz="2200" dirty="0" smtClean="0">
                <a:solidFill>
                  <a:schemeClr val="tx2"/>
                </a:solidFill>
                <a:latin typeface="+mn-lt"/>
                <a:cs typeface="Calibri"/>
              </a:rPr>
              <a:t>)</a:t>
            </a:r>
          </a:p>
          <a:p>
            <a:pPr marL="0" indent="0" defTabSz="914118" eaLnBrk="1" fontAlgn="base" hangingPunct="1">
              <a:lnSpc>
                <a:spcPct val="130000"/>
              </a:lnSpc>
              <a:spcBef>
                <a:spcPct val="0"/>
              </a:spcBef>
              <a:spcAft>
                <a:spcPts val="800"/>
              </a:spcAft>
            </a:pPr>
            <a:r>
              <a:rPr lang="en-US" sz="2200" dirty="0" smtClean="0">
                <a:solidFill>
                  <a:srgbClr val="FFFFFF"/>
                </a:solidFill>
                <a:latin typeface="+mn-lt"/>
                <a:cs typeface="Calibri"/>
              </a:rPr>
              <a:t>PIs</a:t>
            </a:r>
            <a:r>
              <a:rPr lang="en-US" sz="2200" dirty="0">
                <a:solidFill>
                  <a:srgbClr val="FFFFFF"/>
                </a:solidFill>
                <a:latin typeface="+mn-lt"/>
                <a:cs typeface="Calibri"/>
              </a:rPr>
              <a:t>: </a:t>
            </a:r>
            <a:r>
              <a:rPr lang="en-US" sz="2200" dirty="0" smtClean="0">
                <a:solidFill>
                  <a:srgbClr val="FFFFFF"/>
                </a:solidFill>
                <a:latin typeface="+mn-lt"/>
                <a:cs typeface="Calibri"/>
              </a:rPr>
              <a:t>	Hugo </a:t>
            </a:r>
            <a:r>
              <a:rPr lang="en-US" sz="2200" dirty="0">
                <a:solidFill>
                  <a:srgbClr val="FFFFFF"/>
                </a:solidFill>
                <a:latin typeface="+mn-lt"/>
                <a:cs typeface="Calibri"/>
              </a:rPr>
              <a:t>Aerts, </a:t>
            </a:r>
            <a:r>
              <a:rPr lang="en-US" sz="2200" dirty="0" smtClean="0">
                <a:solidFill>
                  <a:srgbClr val="FFFFFF"/>
                </a:solidFill>
                <a:latin typeface="+mn-lt"/>
                <a:cs typeface="Calibri"/>
              </a:rPr>
              <a:t/>
            </a:r>
            <a:br>
              <a:rPr lang="en-US" sz="2200" dirty="0" smtClean="0">
                <a:solidFill>
                  <a:srgbClr val="FFFFFF"/>
                </a:solidFill>
                <a:latin typeface="+mn-lt"/>
                <a:cs typeface="Calibri"/>
              </a:rPr>
            </a:br>
            <a:r>
              <a:rPr lang="en-US" sz="2200" dirty="0" smtClean="0">
                <a:solidFill>
                  <a:srgbClr val="FFFFFF"/>
                </a:solidFill>
                <a:latin typeface="+mn-lt"/>
                <a:cs typeface="Calibri"/>
              </a:rPr>
              <a:t>	John </a:t>
            </a:r>
            <a:r>
              <a:rPr lang="en-US" sz="2200" dirty="0" err="1" smtClean="0">
                <a:solidFill>
                  <a:srgbClr val="FFFFFF"/>
                </a:solidFill>
                <a:latin typeface="+mn-lt"/>
                <a:cs typeface="Calibri"/>
              </a:rPr>
              <a:t>Quackenbush</a:t>
            </a:r>
            <a:endParaRPr lang="en-US" sz="2200" dirty="0" smtClean="0">
              <a:solidFill>
                <a:srgbClr val="FFFFFF"/>
              </a:solidFill>
              <a:latin typeface="+mn-lt"/>
              <a:cs typeface="Calibri"/>
            </a:endParaRPr>
          </a:p>
          <a:p>
            <a:pPr marL="0" indent="0" defTabSz="914118" eaLnBrk="1" fontAlgn="base" hangingPunct="1">
              <a:lnSpc>
                <a:spcPct val="130000"/>
              </a:lnSpc>
              <a:spcBef>
                <a:spcPct val="0"/>
              </a:spcBef>
              <a:spcAft>
                <a:spcPts val="800"/>
              </a:spcAft>
            </a:pPr>
            <a:endParaRPr lang="en-US" sz="2200" dirty="0">
              <a:solidFill>
                <a:srgbClr val="FFFFFF"/>
              </a:solidFill>
              <a:latin typeface="+mn-lt"/>
              <a:cs typeface="Calibri"/>
            </a:endParaRP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Development of a publicly available radiomics platform with the objective of automated extraction of imaging features (biomarkers)</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Platform designed to be open, generalized, portable, and widely applicable across image modalities and cancer types.</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Flexible platform </a:t>
            </a:r>
            <a:r>
              <a:rPr lang="en-US" sz="1800" dirty="0">
                <a:solidFill>
                  <a:srgbClr val="FFFFFF"/>
                </a:solidFill>
                <a:latin typeface="+mn-lt"/>
                <a:cs typeface="Calibri"/>
              </a:rPr>
              <a:t>usable by both image analysis experts </a:t>
            </a:r>
            <a:r>
              <a:rPr lang="en-US" sz="1800" dirty="0" smtClean="0">
                <a:solidFill>
                  <a:srgbClr val="FFFFFF"/>
                </a:solidFill>
                <a:latin typeface="+mn-lt"/>
                <a:cs typeface="Calibri"/>
              </a:rPr>
              <a:t>(e.g. </a:t>
            </a:r>
            <a:r>
              <a:rPr lang="en-US" sz="1800" dirty="0">
                <a:solidFill>
                  <a:srgbClr val="FFFFFF"/>
                </a:solidFill>
                <a:latin typeface="+mn-lt"/>
                <a:cs typeface="Calibri"/>
              </a:rPr>
              <a:t>engineering scientists) and </a:t>
            </a:r>
            <a:r>
              <a:rPr lang="en-US" sz="1800" dirty="0" smtClean="0">
                <a:solidFill>
                  <a:srgbClr val="FFFFFF"/>
                </a:solidFill>
                <a:latin typeface="+mn-lt"/>
                <a:cs typeface="Calibri"/>
              </a:rPr>
              <a:t>non</a:t>
            </a:r>
            <a:r>
              <a:rPr lang="en-US" sz="1800" dirty="0">
                <a:solidFill>
                  <a:srgbClr val="FFFFFF"/>
                </a:solidFill>
                <a:latin typeface="+mn-lt"/>
                <a:cs typeface="Calibri"/>
              </a:rPr>
              <a:t>-experts </a:t>
            </a:r>
            <a:r>
              <a:rPr lang="en-US" sz="1800" dirty="0" smtClean="0">
                <a:solidFill>
                  <a:srgbClr val="FFFFFF"/>
                </a:solidFill>
                <a:latin typeface="+mn-lt"/>
                <a:cs typeface="Calibri"/>
              </a:rPr>
              <a:t>(bioinformatics / </a:t>
            </a:r>
            <a:r>
              <a:rPr lang="en-US" sz="1800" dirty="0">
                <a:solidFill>
                  <a:srgbClr val="FFFFFF"/>
                </a:solidFill>
                <a:latin typeface="+mn-lt"/>
                <a:cs typeface="Calibri"/>
              </a:rPr>
              <a:t>physicians</a:t>
            </a:r>
            <a:r>
              <a:rPr lang="en-US" sz="1800" dirty="0" smtClean="0">
                <a:solidFill>
                  <a:srgbClr val="FFFFFF"/>
                </a:solidFill>
                <a:latin typeface="+mn-lt"/>
                <a:cs typeface="Calibri"/>
              </a:rPr>
              <a:t>)</a:t>
            </a:r>
          </a:p>
          <a:p>
            <a:pPr defTabSz="914118" eaLnBrk="1" fontAlgn="base" hangingPunct="1">
              <a:lnSpc>
                <a:spcPct val="130000"/>
              </a:lnSpc>
              <a:spcBef>
                <a:spcPct val="0"/>
              </a:spcBef>
              <a:spcAft>
                <a:spcPts val="800"/>
              </a:spcAft>
              <a:buFontTx/>
              <a:buChar char="-"/>
            </a:pPr>
            <a:r>
              <a:rPr lang="en-US" sz="1800" dirty="0" smtClean="0">
                <a:solidFill>
                  <a:srgbClr val="FFFFFF"/>
                </a:solidFill>
                <a:latin typeface="+mn-lt"/>
                <a:cs typeface="Calibri"/>
              </a:rPr>
              <a:t>Validate developments </a:t>
            </a:r>
            <a:r>
              <a:rPr lang="en-US" sz="1800" dirty="0">
                <a:solidFill>
                  <a:srgbClr val="FFFFFF"/>
                </a:solidFill>
                <a:latin typeface="+mn-lt"/>
                <a:cs typeface="Calibri"/>
              </a:rPr>
              <a:t>by integrating radiomics, genomics, and clinical data to evaluate prognostic performance and examine associations </a:t>
            </a:r>
          </a:p>
        </p:txBody>
      </p:sp>
      <p:sp>
        <p:nvSpPr>
          <p:cNvPr id="4" name="Title 1"/>
          <p:cNvSpPr txBox="1">
            <a:spLocks/>
          </p:cNvSpPr>
          <p:nvPr/>
        </p:nvSpPr>
        <p:spPr>
          <a:xfrm>
            <a:off x="493880" y="116632"/>
            <a:ext cx="6886432" cy="648071"/>
          </a:xfrm>
          <a:prstGeom prst="rect">
            <a:avLst/>
          </a:prstGeom>
        </p:spPr>
        <p:txBody>
          <a:bodyPr>
            <a:normAutofit/>
          </a:bodyPr>
          <a:lst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pitchFamily="34" charset="0"/>
                <a:ea typeface="ＭＳ Ｐゴシック" charset="-128"/>
                <a:cs typeface="ＭＳ Ｐゴシック" charset="-128"/>
              </a:defRPr>
            </a:lvl5pPr>
            <a:lvl6pPr marL="457059" algn="l" rtl="0" fontAlgn="base">
              <a:spcBef>
                <a:spcPct val="0"/>
              </a:spcBef>
              <a:spcAft>
                <a:spcPct val="0"/>
              </a:spcAft>
              <a:defRPr sz="3200" b="1">
                <a:solidFill>
                  <a:schemeClr val="tx2"/>
                </a:solidFill>
                <a:latin typeface="Arial" pitchFamily="34" charset="0"/>
              </a:defRPr>
            </a:lvl6pPr>
            <a:lvl7pPr marL="914118" algn="l" rtl="0" fontAlgn="base">
              <a:spcBef>
                <a:spcPct val="0"/>
              </a:spcBef>
              <a:spcAft>
                <a:spcPct val="0"/>
              </a:spcAft>
              <a:defRPr sz="3200" b="1">
                <a:solidFill>
                  <a:schemeClr val="tx2"/>
                </a:solidFill>
                <a:latin typeface="Arial" pitchFamily="34" charset="0"/>
              </a:defRPr>
            </a:lvl7pPr>
            <a:lvl8pPr marL="1371177" algn="l" rtl="0" fontAlgn="base">
              <a:spcBef>
                <a:spcPct val="0"/>
              </a:spcBef>
              <a:spcAft>
                <a:spcPct val="0"/>
              </a:spcAft>
              <a:defRPr sz="3200" b="1">
                <a:solidFill>
                  <a:schemeClr val="tx2"/>
                </a:solidFill>
                <a:latin typeface="Arial" pitchFamily="34" charset="0"/>
              </a:defRPr>
            </a:lvl8pPr>
            <a:lvl9pPr marL="1828236" algn="l" rtl="0" fontAlgn="base">
              <a:spcBef>
                <a:spcPct val="0"/>
              </a:spcBef>
              <a:spcAft>
                <a:spcPct val="0"/>
              </a:spcAft>
              <a:defRPr sz="3200" b="1">
                <a:solidFill>
                  <a:schemeClr val="tx2"/>
                </a:solidFill>
                <a:latin typeface="Arial" pitchFamily="34" charset="0"/>
              </a:defRPr>
            </a:lvl9pPr>
          </a:lstStyle>
          <a:p>
            <a:r>
              <a:rPr lang="en-US" sz="3000" dirty="0" smtClean="0">
                <a:solidFill>
                  <a:srgbClr val="FFFFFF"/>
                </a:solidFill>
                <a:latin typeface="+mn-lt"/>
              </a:rPr>
              <a:t>Radiomics Informatics Platform</a:t>
            </a:r>
            <a:endParaRPr lang="en-US" sz="3000" dirty="0">
              <a:solidFill>
                <a:srgbClr val="FFFFFF"/>
              </a:solidFill>
              <a:latin typeface="+mn-lt"/>
            </a:endParaRPr>
          </a:p>
        </p:txBody>
      </p:sp>
      <p:pic>
        <p:nvPicPr>
          <p:cNvPr id="5" name="Picture 4" descr="logo_harvard.png"/>
          <p:cNvPicPr>
            <a:picLocks noChangeAspect="1"/>
          </p:cNvPicPr>
          <p:nvPr/>
        </p:nvPicPr>
        <p:blipFill rotWithShape="1">
          <a:blip r:embed="rId2" cstate="print">
            <a:extLst>
              <a:ext uri="{28A0092B-C50C-407E-A947-70E740481C1C}">
                <a14:useLocalDpi xmlns:a14="http://schemas.microsoft.com/office/drawing/2010/main"/>
              </a:ext>
            </a:extLst>
          </a:blip>
          <a:srcRect r="-13132"/>
          <a:stretch/>
        </p:blipFill>
        <p:spPr>
          <a:xfrm>
            <a:off x="7239690" y="187612"/>
            <a:ext cx="560755" cy="596791"/>
          </a:xfrm>
          <a:prstGeom prst="rect">
            <a:avLst/>
          </a:prstGeom>
        </p:spPr>
      </p:pic>
      <p:sp>
        <p:nvSpPr>
          <p:cNvPr id="6" name="Rectangle 2"/>
          <p:cNvSpPr txBox="1">
            <a:spLocks noChangeArrowheads="1"/>
          </p:cNvSpPr>
          <p:nvPr/>
        </p:nvSpPr>
        <p:spPr>
          <a:xfrm>
            <a:off x="7734394" y="116632"/>
            <a:ext cx="1296145" cy="620688"/>
          </a:xfrm>
          <a:prstGeom prst="rect">
            <a:avLst/>
          </a:prstGeom>
        </p:spPr>
        <p:txBody>
          <a:bodyPr lIns="91411" tIns="45708" rIns="91411" bIns="45708"/>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dist" eaLnBrk="0" hangingPunct="0">
              <a:lnSpc>
                <a:spcPct val="120000"/>
              </a:lnSpc>
            </a:pPr>
            <a:r>
              <a:rPr lang="en-US" sz="1800" dirty="0">
                <a:solidFill>
                  <a:srgbClr val="FFFFFF"/>
                </a:solidFill>
                <a:latin typeface="+mn-lt"/>
                <a:ea typeface="ＭＳ Ｐゴシック" charset="0"/>
                <a:cs typeface="Garamond"/>
              </a:rPr>
              <a:t>HARVARD</a:t>
            </a:r>
          </a:p>
          <a:p>
            <a:pPr algn="l" eaLnBrk="0" hangingPunct="0">
              <a:lnSpc>
                <a:spcPct val="120000"/>
              </a:lnSpc>
            </a:pPr>
            <a:r>
              <a:rPr lang="en-US" sz="1000" dirty="0">
                <a:solidFill>
                  <a:srgbClr val="FFFFFF"/>
                </a:solidFill>
                <a:latin typeface="+mn-lt"/>
                <a:ea typeface="ＭＳ Ｐゴシック" charset="0"/>
                <a:cs typeface="Garamond"/>
              </a:rPr>
              <a:t>MEDICAL SCHOOL</a:t>
            </a:r>
          </a:p>
          <a:p>
            <a:pPr algn="dist" eaLnBrk="0" hangingPunct="0"/>
            <a:endParaRPr lang="en-US" sz="1600" dirty="0">
              <a:solidFill>
                <a:srgbClr val="FFFFFF"/>
              </a:solidFill>
              <a:latin typeface="+mn-lt"/>
              <a:ea typeface="ＭＳ Ｐゴシック" charset="0"/>
              <a:cs typeface="Garamond"/>
            </a:endParaRPr>
          </a:p>
        </p:txBody>
      </p:sp>
      <p:pic>
        <p:nvPicPr>
          <p:cNvPr id="2" name="Picture 1"/>
          <p:cNvPicPr>
            <a:picLocks noChangeAspect="1"/>
          </p:cNvPicPr>
          <p:nvPr/>
        </p:nvPicPr>
        <p:blipFill>
          <a:blip r:embed="rId3"/>
          <a:stretch>
            <a:fillRect/>
          </a:stretch>
        </p:blipFill>
        <p:spPr>
          <a:xfrm>
            <a:off x="6515607" y="1454805"/>
            <a:ext cx="1284838" cy="1649732"/>
          </a:xfrm>
          <a:prstGeom prst="rect">
            <a:avLst/>
          </a:prstGeom>
        </p:spPr>
      </p:pic>
      <p:pic>
        <p:nvPicPr>
          <p:cNvPr id="3" name="Picture 2"/>
          <p:cNvPicPr>
            <a:picLocks noChangeAspect="1"/>
          </p:cNvPicPr>
          <p:nvPr/>
        </p:nvPicPr>
        <p:blipFill>
          <a:blip r:embed="rId4"/>
          <a:stretch>
            <a:fillRect/>
          </a:stretch>
        </p:blipFill>
        <p:spPr>
          <a:xfrm>
            <a:off x="4719679" y="1454805"/>
            <a:ext cx="1247073" cy="1649732"/>
          </a:xfrm>
          <a:prstGeom prst="rect">
            <a:avLst/>
          </a:prstGeom>
        </p:spPr>
      </p:pic>
    </p:spTree>
    <p:extLst>
      <p:ext uri="{BB962C8B-B14F-4D97-AF65-F5344CB8AC3E}">
        <p14:creationId xmlns:p14="http://schemas.microsoft.com/office/powerpoint/2010/main" val="2959708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547043" y="-117628"/>
            <a:ext cx="8024812" cy="922338"/>
          </a:xfrm>
        </p:spPr>
        <p:txBody>
          <a:bodyPr/>
          <a:lstStyle/>
          <a:p>
            <a:pPr algn="ctr" eaLnBrk="1" hangingPunct="1"/>
            <a:r>
              <a:rPr lang="en-US" sz="2800" b="0" dirty="0">
                <a:latin typeface="+mn-lt"/>
                <a:ea typeface="ＭＳ Ｐゴシック" charset="0"/>
                <a:cs typeface="ＭＳ Ｐゴシック" charset="0"/>
              </a:rPr>
              <a:t>Representative CT images of </a:t>
            </a:r>
            <a:r>
              <a:rPr lang="en-US" sz="2800" b="0" dirty="0" smtClean="0">
                <a:latin typeface="+mn-lt"/>
                <a:ea typeface="ＭＳ Ｐゴシック" charset="0"/>
                <a:cs typeface="ＭＳ Ｐゴシック" charset="0"/>
              </a:rPr>
              <a:t>Lung Cancer</a:t>
            </a:r>
            <a:endParaRPr lang="en-US" sz="2800" b="0" dirty="0">
              <a:latin typeface="+mn-lt"/>
              <a:ea typeface="ＭＳ Ｐゴシック" charset="0"/>
              <a:cs typeface="ＭＳ Ｐゴシック" charset="0"/>
            </a:endParaRPr>
          </a:p>
        </p:txBody>
      </p:sp>
      <p:sp>
        <p:nvSpPr>
          <p:cNvPr id="15" name="Rectangle 50"/>
          <p:cNvSpPr txBox="1">
            <a:spLocks noChangeArrowheads="1"/>
          </p:cNvSpPr>
          <p:nvPr/>
        </p:nvSpPr>
        <p:spPr bwMode="auto">
          <a:xfrm>
            <a:off x="504092" y="5842888"/>
            <a:ext cx="8024812" cy="922338"/>
          </a:xfrm>
          <a:prstGeom prst="rect">
            <a:avLst/>
          </a:prstGeom>
          <a:noFill/>
          <a:ln w="9525">
            <a:noFill/>
            <a:miter lim="800000"/>
            <a:headEnd/>
            <a:tailEnd/>
          </a:ln>
        </p:spPr>
        <p:txBody>
          <a:bodyPr vert="horz" wrap="square" lIns="91411" tIns="45708" rIns="91411" bIns="45708"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200" b="1" dirty="0" smtClean="0">
                <a:solidFill>
                  <a:srgbClr val="FFFFFF"/>
                </a:solidFill>
                <a:latin typeface="Arial" charset="0"/>
                <a:ea typeface="ＭＳ Ｐゴシック" charset="0"/>
                <a:cs typeface="ＭＳ Ｐゴシック" charset="0"/>
              </a:rPr>
              <a:t>Tumors</a:t>
            </a:r>
            <a:r>
              <a:rPr lang="en-CA" sz="2200" b="1" dirty="0" smtClean="0">
                <a:solidFill>
                  <a:srgbClr val="FFFFFF"/>
                </a:solidFill>
                <a:latin typeface="Arial" charset="0"/>
                <a:ea typeface="ＭＳ Ｐゴシック" charset="0"/>
                <a:cs typeface="ＭＳ Ｐゴシック" charset="0"/>
              </a:rPr>
              <a:t> </a:t>
            </a:r>
            <a:r>
              <a:rPr lang="en-CA" sz="2200" b="1" dirty="0">
                <a:solidFill>
                  <a:srgbClr val="FFFFFF"/>
                </a:solidFill>
                <a:latin typeface="Arial" charset="0"/>
                <a:ea typeface="ＭＳ Ｐゴシック" charset="0"/>
                <a:cs typeface="ＭＳ Ｐゴシック" charset="0"/>
              </a:rPr>
              <a:t>are different</a:t>
            </a:r>
          </a:p>
          <a:p>
            <a:r>
              <a:rPr lang="en-CA" sz="2200" dirty="0">
                <a:solidFill>
                  <a:srgbClr val="FFFFFF"/>
                </a:solidFill>
                <a:latin typeface="Arial" charset="0"/>
                <a:ea typeface="ＭＳ Ｐゴシック" charset="0"/>
                <a:cs typeface="ＭＳ Ｐゴシック" charset="0"/>
              </a:rPr>
              <a:t>Medical imaging can capture these phenotypic differences </a:t>
            </a:r>
          </a:p>
        </p:txBody>
      </p:sp>
      <p:pic>
        <p:nvPicPr>
          <p:cNvPr id="16" name="Picture 15"/>
          <p:cNvPicPr/>
          <p:nvPr/>
        </p:nvPicPr>
        <p:blipFill rotWithShape="1">
          <a:blip r:embed="rId3" cstate="print">
            <a:extLst>
              <a:ext uri="{28A0092B-C50C-407E-A947-70E740481C1C}">
                <a14:useLocalDpi xmlns:a14="http://schemas.microsoft.com/office/drawing/2010/main"/>
              </a:ext>
            </a:extLst>
          </a:blip>
          <a:srcRect/>
          <a:stretch/>
        </p:blipFill>
        <p:spPr bwMode="auto">
          <a:xfrm>
            <a:off x="935050" y="904247"/>
            <a:ext cx="3204901" cy="1516641"/>
          </a:xfrm>
          <a:prstGeom prst="rect">
            <a:avLst/>
          </a:prstGeom>
          <a:noFill/>
          <a:ln>
            <a:noFill/>
          </a:ln>
        </p:spPr>
      </p:pic>
      <p:pic>
        <p:nvPicPr>
          <p:cNvPr id="17" name="Picture 16" descr="65559.mat_GTV_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032" y="4221088"/>
            <a:ext cx="3360372" cy="1512168"/>
          </a:xfrm>
          <a:prstGeom prst="rect">
            <a:avLst/>
          </a:prstGeom>
        </p:spPr>
      </p:pic>
      <p:pic>
        <p:nvPicPr>
          <p:cNvPr id="18" name="Picture 17" descr="62543.mat_GTV_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3907" y="2596645"/>
            <a:ext cx="3360372" cy="1512168"/>
          </a:xfrm>
          <a:prstGeom prst="rect">
            <a:avLst/>
          </a:prstGeom>
        </p:spPr>
      </p:pic>
      <p:pic>
        <p:nvPicPr>
          <p:cNvPr id="19" name="Picture 18" descr="53715.mat_GTV_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60032" y="908720"/>
            <a:ext cx="3360372" cy="1512168"/>
          </a:xfrm>
          <a:prstGeom prst="rect">
            <a:avLst/>
          </a:prstGeom>
        </p:spPr>
      </p:pic>
      <p:pic>
        <p:nvPicPr>
          <p:cNvPr id="20" name="Picture 19" descr="53382.mat_GTV_1.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584" y="4221088"/>
            <a:ext cx="3360372" cy="1512168"/>
          </a:xfrm>
          <a:prstGeom prst="rect">
            <a:avLst/>
          </a:prstGeom>
        </p:spPr>
      </p:pic>
      <p:pic>
        <p:nvPicPr>
          <p:cNvPr id="21" name="Picture 20" descr="48063.mat_GTV_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60032" y="2596645"/>
            <a:ext cx="3360372" cy="1512168"/>
          </a:xfrm>
          <a:prstGeom prst="rect">
            <a:avLst/>
          </a:prstGeom>
        </p:spPr>
      </p:pic>
      <p:sp>
        <p:nvSpPr>
          <p:cNvPr id="3" name="Rectangle 2"/>
          <p:cNvSpPr/>
          <p:nvPr/>
        </p:nvSpPr>
        <p:spPr>
          <a:xfrm>
            <a:off x="7524328" y="3429000"/>
            <a:ext cx="216024" cy="28803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0066CC"/>
              </a:solidFill>
              <a:latin typeface="Arial"/>
            </a:endParaRPr>
          </a:p>
        </p:txBody>
      </p:sp>
    </p:spTree>
    <p:extLst>
      <p:ext uri="{BB962C8B-B14F-4D97-AF65-F5344CB8AC3E}">
        <p14:creationId xmlns:p14="http://schemas.microsoft.com/office/powerpoint/2010/main" val="3508940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262526"/>
        </a:solidFill>
        <a:effectLst/>
      </p:bgPr>
    </p:bg>
    <p:spTree>
      <p:nvGrpSpPr>
        <p:cNvPr id="1" name=""/>
        <p:cNvGrpSpPr/>
        <p:nvPr/>
      </p:nvGrpSpPr>
      <p:grpSpPr>
        <a:xfrm>
          <a:off x="0" y="0"/>
          <a:ext cx="0" cy="0"/>
          <a:chOff x="0" y="0"/>
          <a:chExt cx="0" cy="0"/>
        </a:xfrm>
      </p:grpSpPr>
      <p:pic>
        <p:nvPicPr>
          <p:cNvPr id="21" name="Picture 20" descr="Radiomics_workflow.tif"/>
          <p:cNvPicPr>
            <a:picLocks noChangeAspect="1"/>
          </p:cNvPicPr>
          <p:nvPr/>
        </p:nvPicPr>
        <p:blipFill>
          <a:blip r:embed="rId3"/>
          <a:stretch>
            <a:fillRect/>
          </a:stretch>
        </p:blipFill>
        <p:spPr>
          <a:xfrm>
            <a:off x="261801" y="2764090"/>
            <a:ext cx="8630679" cy="1817038"/>
          </a:xfrm>
          <a:prstGeom prst="rect">
            <a:avLst/>
          </a:prstGeom>
        </p:spPr>
      </p:pic>
      <p:sp>
        <p:nvSpPr>
          <p:cNvPr id="58371" name="Rectangle 2"/>
          <p:cNvSpPr>
            <a:spLocks noGrp="1" noChangeArrowheads="1"/>
          </p:cNvSpPr>
          <p:nvPr>
            <p:ph type="title"/>
          </p:nvPr>
        </p:nvSpPr>
        <p:spPr>
          <a:xfrm>
            <a:off x="539552" y="188640"/>
            <a:ext cx="8024812" cy="922338"/>
          </a:xfrm>
        </p:spPr>
        <p:txBody>
          <a:bodyPr/>
          <a:lstStyle/>
          <a:p>
            <a:pPr eaLnBrk="1" hangingPunct="1"/>
            <a:r>
              <a:rPr lang="en-US" sz="2800" dirty="0">
                <a:latin typeface="+mn-lt"/>
                <a:ea typeface="ＭＳ Ｐゴシック" charset="0"/>
                <a:cs typeface="ＭＳ Ｐゴシック" charset="0"/>
              </a:rPr>
              <a:t>Radiomics: </a:t>
            </a:r>
            <a:r>
              <a:rPr lang="en-US" sz="2800" dirty="0" smtClean="0">
                <a:latin typeface="+mn-lt"/>
                <a:ea typeface="ＭＳ Ｐゴシック" charset="0"/>
                <a:cs typeface="ＭＳ Ｐゴシック" charset="0"/>
              </a:rPr>
              <a:t>Quantify the </a:t>
            </a:r>
            <a:r>
              <a:rPr lang="en-US" sz="2800" dirty="0">
                <a:latin typeface="+mn-lt"/>
                <a:ea typeface="ＭＳ Ｐゴシック" charset="0"/>
                <a:cs typeface="ＭＳ Ｐゴシック" charset="0"/>
              </a:rPr>
              <a:t>tumor phenotype</a:t>
            </a:r>
            <a:endParaRPr lang="en-US" sz="2500" dirty="0">
              <a:latin typeface="+mn-lt"/>
              <a:ea typeface="ＭＳ Ｐゴシック" charset="0"/>
              <a:cs typeface="ＭＳ Ｐゴシック" charset="0"/>
            </a:endParaRPr>
          </a:p>
        </p:txBody>
      </p:sp>
      <p:sp>
        <p:nvSpPr>
          <p:cNvPr id="58376" name="Rectangle 6"/>
          <p:cNvSpPr>
            <a:spLocks noChangeArrowheads="1"/>
          </p:cNvSpPr>
          <p:nvPr/>
        </p:nvSpPr>
        <p:spPr bwMode="auto">
          <a:xfrm>
            <a:off x="4860032" y="3284984"/>
            <a:ext cx="1069975"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71" tIns="41136" rIns="82271" bIns="41136"/>
          <a:lstStyle/>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Area=1201.6 mm</a:t>
            </a:r>
            <a:r>
              <a:rPr lang="en-US" sz="300" baseline="30000" dirty="0">
                <a:solidFill>
                  <a:srgbClr val="336699"/>
                </a:solidFill>
                <a:latin typeface="Chalkboard" charset="0"/>
                <a:ea typeface="ＭＳ Ｐゴシック" charset="0"/>
                <a:cs typeface="ＭＳ Ｐゴシック" charset="0"/>
              </a:rPr>
              <a:t>2</a:t>
            </a:r>
            <a:r>
              <a:rPr lang="en-US" sz="300" dirty="0">
                <a:solidFill>
                  <a:srgbClr val="336699"/>
                </a:solidFill>
                <a:latin typeface="Chalkboard" charset="0"/>
                <a:ea typeface="ＭＳ Ｐゴシック" charset="0"/>
                <a:cs typeface="ＭＳ Ｐゴシック" charset="0"/>
              </a:rPr>
              <a:t>      </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Perimeter=152.4 mm</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Volume=2615 mm</a:t>
            </a:r>
            <a:r>
              <a:rPr lang="en-US" sz="300" baseline="30000" dirty="0">
                <a:solidFill>
                  <a:srgbClr val="336699"/>
                </a:solidFill>
                <a:latin typeface="Chalkboard" charset="0"/>
                <a:ea typeface="ＭＳ Ｐゴシック" charset="0"/>
                <a:cs typeface="ＭＳ Ｐゴシック" charset="0"/>
              </a:rPr>
              <a:t>3</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Surf. area=1099.33 mm</a:t>
            </a:r>
            <a:r>
              <a:rPr lang="en-US" sz="300" baseline="30000" dirty="0">
                <a:solidFill>
                  <a:srgbClr val="336699"/>
                </a:solidFill>
                <a:latin typeface="Chalkboard" charset="0"/>
                <a:ea typeface="ＭＳ Ｐゴシック" charset="0"/>
                <a:cs typeface="ＭＳ Ｐゴシック" charset="0"/>
              </a:rPr>
              <a:t>2</a:t>
            </a:r>
            <a:r>
              <a:rPr lang="en-US" sz="300" dirty="0">
                <a:solidFill>
                  <a:srgbClr val="336699"/>
                </a:solidFill>
                <a:latin typeface="Chalkboard" charset="0"/>
                <a:ea typeface="ＭＳ Ｐゴシック" charset="0"/>
                <a:cs typeface="ＭＳ Ｐゴシック" charset="0"/>
              </a:rPr>
              <a:t> </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Surf. Area/volume=0.42 mm</a:t>
            </a:r>
            <a:r>
              <a:rPr lang="en-US" sz="300" baseline="30000" dirty="0">
                <a:solidFill>
                  <a:srgbClr val="336699"/>
                </a:solidFill>
                <a:latin typeface="Chalkboard" charset="0"/>
                <a:ea typeface="ＭＳ Ｐゴシック" charset="0"/>
                <a:cs typeface="ＭＳ Ｐゴシック" charset="0"/>
              </a:rPr>
              <a:t>-1</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Density, Necrosis</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Mean = 19.33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SD = 76.59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Min = -249 HU</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Max = 118 HU</a:t>
            </a:r>
          </a:p>
          <a:p>
            <a:pPr defTabSz="4324606" eaLnBrk="0" fontAlgn="base" hangingPunct="0">
              <a:spcBef>
                <a:spcPct val="0"/>
              </a:spcBef>
              <a:spcAft>
                <a:spcPct val="0"/>
              </a:spcAft>
            </a:pPr>
            <a:r>
              <a:rPr lang="en-US" sz="300" dirty="0" err="1">
                <a:solidFill>
                  <a:srgbClr val="336699"/>
                </a:solidFill>
                <a:latin typeface="Chalkboard" charset="0"/>
                <a:ea typeface="ＭＳ Ｐゴシック" charset="0"/>
                <a:cs typeface="ＭＳ Ｐゴシック" charset="0"/>
              </a:rPr>
              <a:t>Spiculations</a:t>
            </a:r>
            <a:endParaRPr lang="en-US" sz="300" dirty="0">
              <a:solidFill>
                <a:srgbClr val="336699"/>
              </a:solidFill>
              <a:latin typeface="Chalkboard" charset="0"/>
              <a:ea typeface="ＭＳ Ｐゴシック" charset="0"/>
              <a:cs typeface="ＭＳ Ｐゴシック" charset="0"/>
            </a:endParaRP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Slope at margin =133.5±31.3 HU/mm</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Low density inclusions</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Rel. vol.= 0.21 mm</a:t>
            </a:r>
            <a:r>
              <a:rPr lang="en-US" sz="300" baseline="30000" dirty="0">
                <a:solidFill>
                  <a:srgbClr val="336699"/>
                </a:solidFill>
                <a:latin typeface="Chalkboard" charset="0"/>
                <a:ea typeface="ＭＳ Ｐゴシック" charset="0"/>
                <a:cs typeface="ＭＳ Ｐゴシック" charset="0"/>
              </a:rPr>
              <a:t>3</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Number=110</a:t>
            </a:r>
          </a:p>
          <a:p>
            <a:pPr defTabSz="4324606" eaLnBrk="0" fontAlgn="base" hangingPunct="0">
              <a:spcBef>
                <a:spcPct val="0"/>
              </a:spcBef>
              <a:spcAft>
                <a:spcPct val="0"/>
              </a:spcAft>
            </a:pPr>
            <a:r>
              <a:rPr lang="en-US" sz="300" dirty="0">
                <a:solidFill>
                  <a:srgbClr val="336699"/>
                </a:solidFill>
                <a:latin typeface="Chalkboard" charset="0"/>
                <a:ea typeface="ＭＳ Ｐゴシック" charset="0"/>
                <a:cs typeface="ＭＳ Ｐゴシック" charset="0"/>
              </a:rPr>
              <a:t>Volume=4.89±8.35 mm</a:t>
            </a:r>
            <a:r>
              <a:rPr lang="en-US" sz="300" baseline="30000" dirty="0">
                <a:solidFill>
                  <a:srgbClr val="336699"/>
                </a:solidFill>
                <a:latin typeface="Chalkboard" charset="0"/>
                <a:ea typeface="ＭＳ Ｐゴシック" charset="0"/>
                <a:cs typeface="ＭＳ Ｐゴシック" charset="0"/>
              </a:rPr>
              <a:t>3</a:t>
            </a:r>
          </a:p>
        </p:txBody>
      </p:sp>
      <p:sp>
        <p:nvSpPr>
          <p:cNvPr id="20" name="Text Box 7"/>
          <p:cNvSpPr txBox="1">
            <a:spLocks noChangeArrowheads="1"/>
          </p:cNvSpPr>
          <p:nvPr/>
        </p:nvSpPr>
        <p:spPr bwMode="auto">
          <a:xfrm>
            <a:off x="0" y="2057404"/>
            <a:ext cx="9144000" cy="449843"/>
          </a:xfrm>
          <a:prstGeom prst="rect">
            <a:avLst/>
          </a:prstGeom>
          <a:noFill/>
          <a:ln w="9525">
            <a:noFill/>
            <a:miter lim="800000"/>
            <a:headEnd/>
            <a:tailEnd/>
          </a:ln>
        </p:spPr>
        <p:txBody>
          <a:bodyPr lIns="82271" tIns="41136" rIns="82271" bIns="41136">
            <a:spAutoFit/>
          </a:bodyPr>
          <a:lstStyle>
            <a:lvl1pPr marL="206375" indent="-206375" defTabSz="822325" eaLnBrk="0" hangingPunct="0">
              <a:defRPr sz="2400">
                <a:solidFill>
                  <a:schemeClr val="tx1"/>
                </a:solidFill>
                <a:latin typeface="Arial" charset="0"/>
                <a:ea typeface="ＭＳ Ｐゴシック" charset="0"/>
                <a:cs typeface="Arial" charset="0"/>
              </a:defRPr>
            </a:lvl1pPr>
            <a:lvl2pPr marL="37931725" indent="-37474525" defTabSz="8223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lnSpc>
                <a:spcPct val="110000"/>
              </a:lnSpc>
              <a:spcBef>
                <a:spcPct val="0"/>
              </a:spcBef>
              <a:spcAft>
                <a:spcPct val="0"/>
              </a:spcAft>
            </a:pPr>
            <a:r>
              <a:rPr lang="en-US" sz="2200" b="1" dirty="0">
                <a:solidFill>
                  <a:srgbClr val="FFFFFF"/>
                </a:solidFill>
                <a:latin typeface="Arial"/>
              </a:rPr>
              <a:t>Convert Images to mineable data in high throughput (radiomics)</a:t>
            </a:r>
            <a:endParaRPr lang="en-US" sz="2200" dirty="0">
              <a:solidFill>
                <a:srgbClr val="FFFFFF"/>
              </a:solidFill>
              <a:latin typeface="Arial"/>
            </a:endParaRPr>
          </a:p>
        </p:txBody>
      </p:sp>
      <p:pic>
        <p:nvPicPr>
          <p:cNvPr id="58387" name="Picture 5"/>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6948264" y="2825916"/>
            <a:ext cx="1835132" cy="127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0" name="Rectangle 2"/>
          <p:cNvSpPr txBox="1">
            <a:spLocks noChangeArrowheads="1"/>
          </p:cNvSpPr>
          <p:nvPr/>
        </p:nvSpPr>
        <p:spPr>
          <a:xfrm>
            <a:off x="6482582" y="6264696"/>
            <a:ext cx="3273994" cy="692696"/>
          </a:xfrm>
          <a:prstGeom prst="rect">
            <a:avLst/>
          </a:prstGeom>
        </p:spPr>
        <p:txBody>
          <a:bodyPr vert="horz" lIns="91411" tIns="45708" rIns="91411"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1200" dirty="0">
                <a:solidFill>
                  <a:srgbClr val="FFFFFF"/>
                </a:solidFill>
                <a:latin typeface="Calibri" charset="0"/>
              </a:rPr>
              <a:t>*</a:t>
            </a:r>
            <a:r>
              <a:rPr lang="en-US" sz="1200" dirty="0" err="1">
                <a:solidFill>
                  <a:srgbClr val="FFFFFF"/>
                </a:solidFill>
                <a:latin typeface="Calibri" charset="0"/>
              </a:rPr>
              <a:t>Lambin</a:t>
            </a:r>
            <a:r>
              <a:rPr lang="en-US" sz="1200" dirty="0">
                <a:solidFill>
                  <a:srgbClr val="FFFFFF"/>
                </a:solidFill>
                <a:latin typeface="Calibri" charset="0"/>
              </a:rPr>
              <a:t> </a:t>
            </a:r>
            <a:r>
              <a:rPr lang="en-US" sz="1200" i="1" dirty="0">
                <a:solidFill>
                  <a:srgbClr val="FFFFFF"/>
                </a:solidFill>
                <a:latin typeface="Calibri" charset="0"/>
              </a:rPr>
              <a:t>et </a:t>
            </a:r>
            <a:r>
              <a:rPr lang="en-US" sz="1200" i="1" dirty="0" err="1">
                <a:solidFill>
                  <a:srgbClr val="FFFFFF"/>
                </a:solidFill>
                <a:latin typeface="Calibri" charset="0"/>
              </a:rPr>
              <a:t>al.</a:t>
            </a:r>
            <a:r>
              <a:rPr lang="en-US" sz="1200" dirty="0" err="1">
                <a:solidFill>
                  <a:srgbClr val="FFFFFF"/>
                </a:solidFill>
                <a:latin typeface="Calibri" charset="0"/>
              </a:rPr>
              <a:t>Eur</a:t>
            </a:r>
            <a:r>
              <a:rPr lang="en-US" sz="1200" dirty="0">
                <a:solidFill>
                  <a:srgbClr val="FFFFFF"/>
                </a:solidFill>
                <a:latin typeface="Calibri" charset="0"/>
              </a:rPr>
              <a:t> J Cancer 2012</a:t>
            </a:r>
          </a:p>
          <a:p>
            <a:pPr algn="l" fontAlgn="base">
              <a:spcAft>
                <a:spcPct val="0"/>
              </a:spcAft>
            </a:pPr>
            <a:r>
              <a:rPr lang="en-US" sz="1200" dirty="0">
                <a:solidFill>
                  <a:srgbClr val="FFFFFF"/>
                </a:solidFill>
                <a:latin typeface="Calibri" charset="0"/>
              </a:rPr>
              <a:t>*Kumar </a:t>
            </a:r>
            <a:r>
              <a:rPr lang="en-US" sz="1200" i="1" dirty="0">
                <a:solidFill>
                  <a:srgbClr val="FFFFFF"/>
                </a:solidFill>
                <a:latin typeface="Calibri" charset="0"/>
              </a:rPr>
              <a:t>et al. </a:t>
            </a:r>
            <a:r>
              <a:rPr lang="en-US" sz="1200" dirty="0" err="1">
                <a:solidFill>
                  <a:srgbClr val="FFFFFF"/>
                </a:solidFill>
                <a:latin typeface="Calibri" charset="0"/>
              </a:rPr>
              <a:t>Magn</a:t>
            </a:r>
            <a:r>
              <a:rPr lang="en-US" sz="1200" dirty="0">
                <a:solidFill>
                  <a:srgbClr val="FFFFFF"/>
                </a:solidFill>
                <a:latin typeface="Calibri" charset="0"/>
              </a:rPr>
              <a:t> </a:t>
            </a:r>
            <a:r>
              <a:rPr lang="en-US" sz="1200" dirty="0" err="1">
                <a:solidFill>
                  <a:srgbClr val="FFFFFF"/>
                </a:solidFill>
                <a:latin typeface="Calibri" charset="0"/>
              </a:rPr>
              <a:t>Reson</a:t>
            </a:r>
            <a:r>
              <a:rPr lang="en-US" sz="1200" dirty="0">
                <a:solidFill>
                  <a:srgbClr val="FFFFFF"/>
                </a:solidFill>
                <a:latin typeface="Calibri" charset="0"/>
              </a:rPr>
              <a:t> Imaging 2012</a:t>
            </a:r>
            <a:endParaRPr lang="nl-NL" sz="1200" dirty="0">
              <a:solidFill>
                <a:srgbClr val="FFFFFF"/>
              </a:solidFill>
              <a:latin typeface="Calibri" charset="0"/>
            </a:endParaRPr>
          </a:p>
        </p:txBody>
      </p:sp>
    </p:spTree>
    <p:extLst>
      <p:ext uri="{BB962C8B-B14F-4D97-AF65-F5344CB8AC3E}">
        <p14:creationId xmlns:p14="http://schemas.microsoft.com/office/powerpoint/2010/main" val="39816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129257"/>
            <a:ext cx="6332240" cy="893961"/>
          </a:xfrm>
        </p:spPr>
        <p:txBody>
          <a:bodyPr>
            <a:normAutofit/>
          </a:bodyPr>
          <a:lstStyle/>
          <a:p>
            <a:pPr algn="ctr"/>
            <a:r>
              <a:rPr lang="en-US" sz="3000" dirty="0">
                <a:latin typeface="+mn-lt"/>
              </a:rPr>
              <a:t>Radiomics </a:t>
            </a:r>
            <a:r>
              <a:rPr lang="en-US" sz="3000" dirty="0" smtClean="0">
                <a:latin typeface="+mn-lt"/>
              </a:rPr>
              <a:t>Informatics Platform</a:t>
            </a:r>
            <a:endParaRPr lang="en-US" sz="3000" dirty="0">
              <a:latin typeface="+mn-lt"/>
            </a:endParaRPr>
          </a:p>
        </p:txBody>
      </p:sp>
      <p:pic>
        <p:nvPicPr>
          <p:cNvPr id="4" name="Picture 3" descr="Overview.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5656" y="562671"/>
            <a:ext cx="6120680" cy="5530625"/>
          </a:xfrm>
          <a:prstGeom prst="rect">
            <a:avLst/>
          </a:prstGeom>
        </p:spPr>
      </p:pic>
      <p:pic>
        <p:nvPicPr>
          <p:cNvPr id="6" name="Picture 5" descr="danafarber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512" y="6298214"/>
            <a:ext cx="1866100" cy="466525"/>
          </a:xfrm>
          <a:prstGeom prst="rect">
            <a:avLst/>
          </a:prstGeom>
        </p:spPr>
      </p:pic>
      <p:pic>
        <p:nvPicPr>
          <p:cNvPr id="9" name="Picture 8" descr="logo.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43808" y="6234334"/>
            <a:ext cx="1847911" cy="615971"/>
          </a:xfrm>
          <a:prstGeom prst="rect">
            <a:avLst/>
          </a:prstGeom>
        </p:spPr>
      </p:pic>
      <p:pic>
        <p:nvPicPr>
          <p:cNvPr id="3" name="Picture 2" descr="Unknown.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64088" y="6245336"/>
            <a:ext cx="1838271" cy="473055"/>
          </a:xfrm>
          <a:prstGeom prst="rect">
            <a:avLst/>
          </a:prstGeom>
        </p:spPr>
      </p:pic>
      <p:pic>
        <p:nvPicPr>
          <p:cNvPr id="5" name="Picture 4" descr="Unknown-1.jpe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40352" y="6269256"/>
            <a:ext cx="1285097" cy="544119"/>
          </a:xfrm>
          <a:prstGeom prst="rect">
            <a:avLst/>
          </a:prstGeom>
        </p:spPr>
      </p:pic>
    </p:spTree>
    <p:extLst>
      <p:ext uri="{BB962C8B-B14F-4D97-AF65-F5344CB8AC3E}">
        <p14:creationId xmlns:p14="http://schemas.microsoft.com/office/powerpoint/2010/main" val="41163798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614" y="193445"/>
            <a:ext cx="7772400" cy="1470025"/>
          </a:xfrm>
        </p:spPr>
        <p:txBody>
          <a:bodyPr>
            <a:normAutofit/>
          </a:bodyPr>
          <a:lstStyle/>
          <a:p>
            <a:r>
              <a:rPr lang="en-US" sz="4000" dirty="0" err="1" smtClean="0">
                <a:latin typeface="Arial"/>
                <a:cs typeface="Arial"/>
              </a:rPr>
              <a:t>OpenIGTLink</a:t>
            </a:r>
            <a:r>
              <a:rPr lang="en-US" sz="4000" dirty="0" smtClean="0">
                <a:latin typeface="Arial"/>
                <a:cs typeface="Arial"/>
              </a:rPr>
              <a:t> and Robotics</a:t>
            </a:r>
            <a:endParaRPr lang="en-US" sz="4000" dirty="0">
              <a:latin typeface="Arial"/>
              <a:cs typeface="Arial"/>
            </a:endParaRPr>
          </a:p>
        </p:txBody>
      </p:sp>
      <p:sp>
        <p:nvSpPr>
          <p:cNvPr id="3" name="Subtitle 2"/>
          <p:cNvSpPr>
            <a:spLocks noGrp="1"/>
          </p:cNvSpPr>
          <p:nvPr>
            <p:ph type="subTitle" idx="1"/>
          </p:nvPr>
        </p:nvSpPr>
        <p:spPr>
          <a:xfrm>
            <a:off x="1487053" y="4803380"/>
            <a:ext cx="6400800" cy="1752600"/>
          </a:xfrm>
        </p:spPr>
        <p:txBody>
          <a:bodyPr>
            <a:normAutofit/>
          </a:bodyPr>
          <a:lstStyle/>
          <a:p>
            <a:r>
              <a:rPr lang="en-US" dirty="0" err="1" smtClean="0">
                <a:latin typeface="Arial"/>
                <a:cs typeface="Arial"/>
              </a:rPr>
              <a:t>Noby</a:t>
            </a:r>
            <a:r>
              <a:rPr lang="en-US" dirty="0" smtClean="0">
                <a:latin typeface="Arial"/>
                <a:cs typeface="Arial"/>
              </a:rPr>
              <a:t> </a:t>
            </a:r>
            <a:r>
              <a:rPr lang="en-US" dirty="0" err="1" smtClean="0">
                <a:latin typeface="Arial"/>
                <a:cs typeface="Arial"/>
              </a:rPr>
              <a:t>Hata</a:t>
            </a:r>
            <a:r>
              <a:rPr lang="en-US" dirty="0" smtClean="0">
                <a:latin typeface="Arial"/>
                <a:cs typeface="Arial"/>
              </a:rPr>
              <a:t>, Junichi Tokuda</a:t>
            </a:r>
          </a:p>
          <a:p>
            <a:r>
              <a:rPr lang="en-US" dirty="0" smtClean="0">
                <a:latin typeface="Arial"/>
                <a:cs typeface="Arial"/>
              </a:rPr>
              <a:t>Department of Radiology</a:t>
            </a:r>
          </a:p>
          <a:p>
            <a:r>
              <a:rPr lang="en-US" dirty="0" smtClean="0">
                <a:latin typeface="Arial"/>
                <a:cs typeface="Arial"/>
              </a:rPr>
              <a:t>Brigham and Women’s Hospital</a:t>
            </a:r>
          </a:p>
        </p:txBody>
      </p:sp>
      <p:pic>
        <p:nvPicPr>
          <p:cNvPr id="4" name="Picture 3"/>
          <p:cNvPicPr>
            <a:picLocks noChangeAspect="1"/>
          </p:cNvPicPr>
          <p:nvPr/>
        </p:nvPicPr>
        <p:blipFill>
          <a:blip r:embed="rId2"/>
          <a:stretch>
            <a:fillRect/>
          </a:stretch>
        </p:blipFill>
        <p:spPr>
          <a:xfrm>
            <a:off x="7510895" y="457702"/>
            <a:ext cx="1524000" cy="939800"/>
          </a:xfrm>
          <a:prstGeom prst="rect">
            <a:avLst/>
          </a:prstGeom>
        </p:spPr>
      </p:pic>
      <p:pic>
        <p:nvPicPr>
          <p:cNvPr id="5" name="Picture 4"/>
          <p:cNvPicPr>
            <a:picLocks noChangeAspect="1"/>
          </p:cNvPicPr>
          <p:nvPr/>
        </p:nvPicPr>
        <p:blipFill>
          <a:blip r:embed="rId3"/>
          <a:stretch>
            <a:fillRect/>
          </a:stretch>
        </p:blipFill>
        <p:spPr>
          <a:xfrm>
            <a:off x="1487053" y="1704678"/>
            <a:ext cx="2112569" cy="2957597"/>
          </a:xfrm>
          <a:prstGeom prst="rect">
            <a:avLst/>
          </a:prstGeom>
        </p:spPr>
      </p:pic>
      <p:pic>
        <p:nvPicPr>
          <p:cNvPr id="6" name="Picture 5"/>
          <p:cNvPicPr>
            <a:picLocks noChangeAspect="1"/>
          </p:cNvPicPr>
          <p:nvPr/>
        </p:nvPicPr>
        <p:blipFill rotWithShape="1">
          <a:blip r:embed="rId4"/>
          <a:srcRect r="29085"/>
          <a:stretch/>
        </p:blipFill>
        <p:spPr>
          <a:xfrm>
            <a:off x="5413507" y="1704678"/>
            <a:ext cx="2097388" cy="2957597"/>
          </a:xfrm>
          <a:prstGeom prst="rect">
            <a:avLst/>
          </a:prstGeom>
        </p:spPr>
      </p:pic>
    </p:spTree>
    <p:extLst>
      <p:ext uri="{BB962C8B-B14F-4D97-AF65-F5344CB8AC3E}">
        <p14:creationId xmlns:p14="http://schemas.microsoft.com/office/powerpoint/2010/main" val="102519161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8-07 at 1.1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62791"/>
            <a:ext cx="3829050" cy="2188335"/>
          </a:xfrm>
          <a:prstGeom prst="rect">
            <a:avLst/>
          </a:prstGeom>
        </p:spPr>
      </p:pic>
      <p:pic>
        <p:nvPicPr>
          <p:cNvPr id="8" name="Picture 7" descr="Screen Shot 2015-08-07 at 1.15.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650" y="2405942"/>
            <a:ext cx="3829049" cy="2127958"/>
          </a:xfrm>
          <a:prstGeom prst="rect">
            <a:avLst/>
          </a:prstGeom>
        </p:spPr>
      </p:pic>
      <p:pic>
        <p:nvPicPr>
          <p:cNvPr id="9" name="Picture 8" descr="Screen Shot 2015-08-07 at 1.16.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477" y="4596691"/>
            <a:ext cx="3832222" cy="2114550"/>
          </a:xfrm>
          <a:prstGeom prst="rect">
            <a:avLst/>
          </a:prstGeom>
        </p:spPr>
      </p:pic>
      <p:pic>
        <p:nvPicPr>
          <p:cNvPr id="10" name="Picture 9" descr="Screen Shot 2015-08-07 at 1.19.32 PM.png"/>
          <p:cNvPicPr>
            <a:picLocks noChangeAspect="1"/>
          </p:cNvPicPr>
          <p:nvPr/>
        </p:nvPicPr>
        <p:blipFill rotWithShape="1">
          <a:blip r:embed="rId5">
            <a:extLst>
              <a:ext uri="{28A0092B-C50C-407E-A947-70E740481C1C}">
                <a14:useLocalDpi xmlns:a14="http://schemas.microsoft.com/office/drawing/2010/main" val="0"/>
              </a:ext>
            </a:extLst>
          </a:blip>
          <a:srcRect l="3885" t="7778" b="1481"/>
          <a:stretch/>
        </p:blipFill>
        <p:spPr>
          <a:xfrm>
            <a:off x="266700" y="2251126"/>
            <a:ext cx="4776451" cy="4505274"/>
          </a:xfrm>
          <a:prstGeom prst="rect">
            <a:avLst/>
          </a:prstGeom>
        </p:spPr>
      </p:pic>
      <p:sp>
        <p:nvSpPr>
          <p:cNvPr id="11" name="Title 1"/>
          <p:cNvSpPr txBox="1">
            <a:spLocks/>
          </p:cNvSpPr>
          <p:nvPr/>
        </p:nvSpPr>
        <p:spPr>
          <a:xfrm>
            <a:off x="457200" y="274638"/>
            <a:ext cx="4673600" cy="1719262"/>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charset="0"/>
                <a:ea typeface="ＭＳ Ｐゴシック" charset="0"/>
                <a:cs typeface="ＭＳ Ｐゴシック" charset="0"/>
              </a:rPr>
              <a:t>Real-time Communication In The OR </a:t>
            </a:r>
            <a:endParaRPr lang="en-US" dirty="0">
              <a:solidFill>
                <a:prstClr val="black"/>
              </a:solidFill>
              <a:latin typeface="Calibri"/>
            </a:endParaRPr>
          </a:p>
        </p:txBody>
      </p:sp>
    </p:spTree>
    <p:extLst>
      <p:ext uri="{BB962C8B-B14F-4D97-AF65-F5344CB8AC3E}">
        <p14:creationId xmlns:p14="http://schemas.microsoft.com/office/powerpoint/2010/main" val="27279204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smtClean="0">
                <a:latin typeface="Arial"/>
                <a:ea typeface="ＭＳ Ｐゴシック" charset="0"/>
                <a:cs typeface="Arial"/>
              </a:rPr>
              <a:t>Plan for the </a:t>
            </a:r>
            <a:r>
              <a:rPr lang="en-US" dirty="0" err="1" smtClean="0">
                <a:latin typeface="Arial"/>
                <a:ea typeface="ＭＳ Ｐゴシック" charset="0"/>
                <a:cs typeface="Arial"/>
              </a:rPr>
              <a:t>OpenIGTLink</a:t>
            </a:r>
            <a:r>
              <a:rPr lang="en-US" dirty="0" smtClean="0">
                <a:latin typeface="Arial"/>
                <a:ea typeface="ＭＳ Ｐゴシック" charset="0"/>
                <a:cs typeface="Arial"/>
              </a:rPr>
              <a:t> R01*</a:t>
            </a:r>
            <a:endParaRPr lang="en-US" dirty="0">
              <a:latin typeface="Arial"/>
              <a:ea typeface="ＭＳ Ｐゴシック" charset="0"/>
              <a:cs typeface="Arial"/>
            </a:endParaRPr>
          </a:p>
        </p:txBody>
      </p:sp>
      <p:sp>
        <p:nvSpPr>
          <p:cNvPr id="28674" name="Content Placeholder 2"/>
          <p:cNvSpPr>
            <a:spLocks noGrp="1"/>
          </p:cNvSpPr>
          <p:nvPr>
            <p:ph idx="1"/>
          </p:nvPr>
        </p:nvSpPr>
        <p:spPr>
          <a:xfrm>
            <a:off x="381000" y="1447800"/>
            <a:ext cx="8229600" cy="4495800"/>
          </a:xfrm>
        </p:spPr>
        <p:txBody>
          <a:bodyPr/>
          <a:lstStyle/>
          <a:p>
            <a:r>
              <a:rPr lang="en-US" dirty="0">
                <a:latin typeface="Arial"/>
                <a:ea typeface="ＭＳ Ｐゴシック" charset="0"/>
                <a:cs typeface="Arial"/>
              </a:rPr>
              <a:t>Support for approved medical devices</a:t>
            </a:r>
          </a:p>
          <a:p>
            <a:endParaRPr lang="en-US" dirty="0">
              <a:latin typeface="Arial"/>
              <a:ea typeface="ＭＳ Ｐゴシック" charset="0"/>
              <a:cs typeface="Arial"/>
            </a:endParaRPr>
          </a:p>
          <a:p>
            <a:r>
              <a:rPr lang="en-US" dirty="0">
                <a:latin typeface="Arial"/>
                <a:ea typeface="ＭＳ Ｐゴシック" charset="0"/>
                <a:cs typeface="Arial"/>
              </a:rPr>
              <a:t>Low-latency real-time data streaming</a:t>
            </a:r>
          </a:p>
          <a:p>
            <a:pPr lvl="1"/>
            <a:r>
              <a:rPr lang="en-US" dirty="0">
                <a:latin typeface="Arial"/>
                <a:ea typeface="ＭＳ Ｐゴシック" charset="0"/>
                <a:cs typeface="Arial"/>
              </a:rPr>
              <a:t>Ultrasound</a:t>
            </a:r>
          </a:p>
          <a:p>
            <a:pPr lvl="1"/>
            <a:r>
              <a:rPr lang="en-US" dirty="0">
                <a:latin typeface="Arial"/>
                <a:ea typeface="ＭＳ Ｐゴシック" charset="0"/>
                <a:cs typeface="Arial"/>
              </a:rPr>
              <a:t>Endoscope</a:t>
            </a:r>
          </a:p>
          <a:p>
            <a:pPr lvl="1"/>
            <a:endParaRPr lang="en-US" dirty="0">
              <a:latin typeface="Arial"/>
              <a:ea typeface="ＭＳ Ｐゴシック" charset="0"/>
              <a:cs typeface="Arial"/>
            </a:endParaRPr>
          </a:p>
          <a:p>
            <a:r>
              <a:rPr lang="en-US" dirty="0">
                <a:latin typeface="Arial"/>
                <a:ea typeface="ＭＳ Ｐゴシック" charset="0"/>
                <a:cs typeface="Arial"/>
              </a:rPr>
              <a:t>Interoperability </a:t>
            </a:r>
            <a:r>
              <a:rPr lang="en-US" dirty="0" smtClean="0">
                <a:latin typeface="Arial"/>
                <a:ea typeface="ＭＳ Ｐゴシック" charset="0"/>
                <a:cs typeface="Arial"/>
              </a:rPr>
              <a:t>with the DICOM standard</a:t>
            </a:r>
            <a:endParaRPr lang="en-US" dirty="0">
              <a:latin typeface="Arial"/>
              <a:ea typeface="ＭＳ Ｐゴシック" charset="0"/>
              <a:cs typeface="Arial"/>
            </a:endParaRPr>
          </a:p>
          <a:p>
            <a:pPr lvl="1"/>
            <a:endParaRPr lang="en-US" dirty="0">
              <a:latin typeface="Arial"/>
              <a:ea typeface="ＭＳ Ｐゴシック" charset="0"/>
              <a:cs typeface="Arial"/>
            </a:endParaRPr>
          </a:p>
          <a:p>
            <a:pPr lvl="1"/>
            <a:endParaRPr lang="en-US" dirty="0">
              <a:latin typeface="Arial"/>
              <a:ea typeface="ＭＳ Ｐゴシック" charset="0"/>
              <a:cs typeface="Arial"/>
            </a:endParaRPr>
          </a:p>
        </p:txBody>
      </p:sp>
      <p:sp>
        <p:nvSpPr>
          <p:cNvPr id="2" name="TextBox 1"/>
          <p:cNvSpPr txBox="1"/>
          <p:nvPr/>
        </p:nvSpPr>
        <p:spPr>
          <a:xfrm>
            <a:off x="2645715" y="5931394"/>
            <a:ext cx="6289285" cy="1200329"/>
          </a:xfrm>
          <a:prstGeom prst="rect">
            <a:avLst/>
          </a:prstGeom>
          <a:noFill/>
        </p:spPr>
        <p:txBody>
          <a:bodyPr wrap="square" rtlCol="0">
            <a:spAutoFit/>
          </a:bodyPr>
          <a:lstStyle/>
          <a:p>
            <a:pPr defTabSz="457200"/>
            <a:r>
              <a:rPr lang="en-US" dirty="0" smtClean="0">
                <a:solidFill>
                  <a:prstClr val="black"/>
                </a:solidFill>
                <a:latin typeface="Arial"/>
                <a:cs typeface="Arial"/>
              </a:rPr>
              <a:t>*NIH 1R01EB020667</a:t>
            </a:r>
            <a:r>
              <a:rPr lang="en-US" dirty="0">
                <a:solidFill>
                  <a:prstClr val="black"/>
                </a:solidFill>
                <a:latin typeface="Arial"/>
                <a:cs typeface="Arial"/>
              </a:rPr>
              <a:t>-</a:t>
            </a:r>
            <a:r>
              <a:rPr lang="en-US" dirty="0" smtClean="0">
                <a:solidFill>
                  <a:prstClr val="black"/>
                </a:solidFill>
                <a:latin typeface="Arial"/>
                <a:cs typeface="Arial"/>
              </a:rPr>
              <a:t>01 </a:t>
            </a:r>
            <a:r>
              <a:rPr lang="en-US" dirty="0" err="1" smtClean="0">
                <a:solidFill>
                  <a:prstClr val="black"/>
                </a:solidFill>
                <a:latin typeface="Arial"/>
                <a:cs typeface="Arial"/>
              </a:rPr>
              <a:t>OpenIGTLink</a:t>
            </a:r>
            <a:r>
              <a:rPr lang="en-US" dirty="0" smtClean="0">
                <a:solidFill>
                  <a:prstClr val="black"/>
                </a:solidFill>
                <a:latin typeface="Arial"/>
                <a:cs typeface="Arial"/>
              </a:rPr>
              <a:t>: A network communication interface for closed-loop image-guided interventions, PI: Tokuda</a:t>
            </a:r>
            <a:endParaRPr lang="en-US" dirty="0">
              <a:solidFill>
                <a:prstClr val="black"/>
              </a:solidFill>
              <a:latin typeface="Arial"/>
              <a:cs typeface="Arial"/>
            </a:endParaRPr>
          </a:p>
          <a:p>
            <a:pPr defTabSz="457200"/>
            <a:endParaRPr lang="en-US" dirty="0">
              <a:solidFill>
                <a:prstClr val="black"/>
              </a:solidFill>
              <a:latin typeface="Arial"/>
              <a:cs typeface="Arial"/>
            </a:endParaRPr>
          </a:p>
        </p:txBody>
      </p:sp>
    </p:spTree>
    <p:extLst>
      <p:ext uri="{BB962C8B-B14F-4D97-AF65-F5344CB8AC3E}">
        <p14:creationId xmlns:p14="http://schemas.microsoft.com/office/powerpoint/2010/main" val="417304709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a:latin typeface="Arial"/>
                <a:ea typeface="ＭＳ Ｐゴシック" charset="0"/>
                <a:cs typeface="Arial"/>
              </a:rPr>
              <a:t>Contributors/Collaborators</a:t>
            </a:r>
          </a:p>
        </p:txBody>
      </p:sp>
      <p:sp>
        <p:nvSpPr>
          <p:cNvPr id="39939" name="Content Placeholder 2"/>
          <p:cNvSpPr>
            <a:spLocks noGrp="1"/>
          </p:cNvSpPr>
          <p:nvPr>
            <p:ph idx="1"/>
          </p:nvPr>
        </p:nvSpPr>
        <p:spPr>
          <a:xfrm>
            <a:off x="381000" y="1524000"/>
            <a:ext cx="4038600" cy="4464050"/>
          </a:xfrm>
        </p:spPr>
        <p:txBody>
          <a:bodyPr>
            <a:normAutofit fontScale="92500" lnSpcReduction="10000"/>
          </a:bodyPr>
          <a:lstStyle/>
          <a:p>
            <a:pPr>
              <a:defRPr/>
            </a:pPr>
            <a:r>
              <a:rPr lang="en-US" sz="1700" dirty="0">
                <a:solidFill>
                  <a:srgbClr val="262626"/>
                </a:solidFill>
                <a:latin typeface="Arial"/>
                <a:ea typeface="ＭＳ Ｐゴシック" charset="0"/>
                <a:cs typeface="Arial"/>
              </a:rPr>
              <a:t>BWH</a:t>
            </a:r>
          </a:p>
          <a:p>
            <a:pPr lvl="1">
              <a:defRPr/>
            </a:pPr>
            <a:r>
              <a:rPr lang="en-US" sz="1400" dirty="0">
                <a:solidFill>
                  <a:srgbClr val="262626"/>
                </a:solidFill>
                <a:latin typeface="Arial"/>
                <a:ea typeface="ＭＳ Ｐゴシック" charset="0"/>
                <a:cs typeface="Arial"/>
              </a:rPr>
              <a:t>Nobuhiko </a:t>
            </a:r>
            <a:r>
              <a:rPr lang="en-US" sz="1400" dirty="0" err="1">
                <a:solidFill>
                  <a:srgbClr val="262626"/>
                </a:solidFill>
                <a:latin typeface="Arial"/>
                <a:ea typeface="ＭＳ Ｐゴシック" charset="0"/>
                <a:cs typeface="Arial"/>
              </a:rPr>
              <a:t>Hata</a:t>
            </a:r>
            <a:r>
              <a:rPr lang="en-US" sz="1400" dirty="0">
                <a:solidFill>
                  <a:srgbClr val="262626"/>
                </a:solidFill>
                <a:latin typeface="Arial"/>
                <a:ea typeface="ＭＳ Ｐゴシック" charset="0"/>
                <a:cs typeface="Arial"/>
              </a:rPr>
              <a:t>, Clare </a:t>
            </a:r>
            <a:r>
              <a:rPr lang="en-US" sz="1400" dirty="0" err="1">
                <a:solidFill>
                  <a:srgbClr val="262626"/>
                </a:solidFill>
                <a:latin typeface="Arial"/>
                <a:ea typeface="ＭＳ Ｐゴシック" charset="0"/>
                <a:cs typeface="Arial"/>
              </a:rPr>
              <a:t>Tempany</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Ron </a:t>
            </a:r>
            <a:r>
              <a:rPr lang="en-US" sz="1400" dirty="0" err="1">
                <a:solidFill>
                  <a:srgbClr val="262626"/>
                </a:solidFill>
                <a:latin typeface="Arial"/>
                <a:ea typeface="ＭＳ Ｐゴシック" charset="0"/>
                <a:cs typeface="Arial"/>
              </a:rPr>
              <a:t>Kikinis</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Ferenc</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Jolesz</a:t>
            </a:r>
            <a:r>
              <a:rPr lang="en-US" sz="1400" dirty="0" smtClean="0">
                <a:solidFill>
                  <a:srgbClr val="262626"/>
                </a:solidFill>
                <a:latin typeface="Arial"/>
                <a:ea typeface="ＭＳ Ｐゴシック" charset="0"/>
                <a:cs typeface="Arial"/>
              </a:rPr>
              <a:t>, Alex </a:t>
            </a:r>
            <a:r>
              <a:rPr lang="en-US" sz="1400" dirty="0" err="1" smtClean="0">
                <a:solidFill>
                  <a:srgbClr val="262626"/>
                </a:solidFill>
                <a:latin typeface="Arial"/>
                <a:ea typeface="ＭＳ Ｐゴシック" charset="0"/>
                <a:cs typeface="Arial"/>
              </a:rPr>
              <a:t>Golby</a:t>
            </a:r>
            <a:r>
              <a:rPr lang="en-US" sz="1400" dirty="0" smtClean="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Jayender</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Jagadeesan</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Tina </a:t>
            </a:r>
            <a:r>
              <a:rPr lang="en-US" sz="1400" dirty="0" err="1">
                <a:solidFill>
                  <a:srgbClr val="262626"/>
                </a:solidFill>
                <a:latin typeface="Arial"/>
                <a:ea typeface="ＭＳ Ｐゴシック" charset="0"/>
                <a:cs typeface="Arial"/>
              </a:rPr>
              <a:t>Kapur</a:t>
            </a:r>
            <a:r>
              <a:rPr lang="en-US" sz="1400" dirty="0">
                <a:solidFill>
                  <a:srgbClr val="262626"/>
                </a:solidFill>
                <a:latin typeface="Arial"/>
                <a:ea typeface="ＭＳ Ｐゴシック" charset="0"/>
                <a:cs typeface="Arial"/>
              </a:rPr>
              <a:t>, Kemal </a:t>
            </a:r>
            <a:r>
              <a:rPr lang="en-US" sz="1400" dirty="0" err="1">
                <a:solidFill>
                  <a:srgbClr val="262626"/>
                </a:solidFill>
                <a:latin typeface="Arial"/>
                <a:ea typeface="ＭＳ Ｐゴシック" charset="0"/>
                <a:cs typeface="Arial"/>
              </a:rPr>
              <a:t>Tuncali</a:t>
            </a:r>
            <a:r>
              <a:rPr lang="en-US" sz="1400" dirty="0">
                <a:solidFill>
                  <a:srgbClr val="262626"/>
                </a:solidFill>
                <a:latin typeface="Arial"/>
                <a:ea typeface="ＭＳ Ｐゴシック" charset="0"/>
                <a:cs typeface="Arial"/>
              </a:rPr>
              <a:t>, </a:t>
            </a:r>
            <a:r>
              <a:rPr lang="en-US" sz="1400" dirty="0" smtClean="0">
                <a:solidFill>
                  <a:srgbClr val="262626"/>
                </a:solidFill>
                <a:latin typeface="Arial"/>
                <a:ea typeface="ＭＳ Ｐゴシック" charset="0"/>
                <a:cs typeface="Arial"/>
              </a:rPr>
              <a:t>Laurent </a:t>
            </a:r>
            <a:r>
              <a:rPr lang="en-US" sz="1400" dirty="0">
                <a:solidFill>
                  <a:srgbClr val="262626"/>
                </a:solidFill>
                <a:latin typeface="Arial"/>
                <a:ea typeface="ＭＳ Ｐゴシック" charset="0"/>
                <a:cs typeface="Arial"/>
              </a:rPr>
              <a:t>Chauvin, </a:t>
            </a:r>
            <a:r>
              <a:rPr lang="en-US" sz="1400" dirty="0" smtClean="0">
                <a:solidFill>
                  <a:srgbClr val="262626"/>
                </a:solidFill>
                <a:latin typeface="Arial"/>
                <a:ea typeface="ＭＳ Ｐゴシック" charset="0"/>
                <a:cs typeface="Arial"/>
              </a:rPr>
              <a:t>Isaiah </a:t>
            </a:r>
            <a:r>
              <a:rPr lang="en-US" sz="1400" dirty="0">
                <a:solidFill>
                  <a:srgbClr val="262626"/>
                </a:solidFill>
                <a:latin typeface="Arial"/>
                <a:ea typeface="ＭＳ Ｐゴシック" charset="0"/>
                <a:cs typeface="Arial"/>
              </a:rPr>
              <a:t>Norton, </a:t>
            </a:r>
            <a:r>
              <a:rPr lang="en-US" sz="1400" dirty="0" smtClean="0">
                <a:solidFill>
                  <a:srgbClr val="262626"/>
                </a:solidFill>
                <a:latin typeface="Arial"/>
                <a:ea typeface="ＭＳ Ｐゴシック" charset="0"/>
                <a:cs typeface="Arial"/>
              </a:rPr>
              <a:t>Wei </a:t>
            </a:r>
            <a:r>
              <a:rPr lang="en-US" sz="1400" dirty="0">
                <a:solidFill>
                  <a:srgbClr val="262626"/>
                </a:solidFill>
                <a:latin typeface="Arial"/>
                <a:ea typeface="ＭＳ Ｐゴシック" charset="0"/>
                <a:cs typeface="Arial"/>
              </a:rPr>
              <a:t>Wang, </a:t>
            </a:r>
            <a:r>
              <a:rPr lang="en-US" sz="1400" dirty="0" err="1">
                <a:solidFill>
                  <a:srgbClr val="262626"/>
                </a:solidFill>
                <a:latin typeface="Arial"/>
                <a:ea typeface="ＭＳ Ｐゴシック" charset="0"/>
                <a:cs typeface="Arial"/>
              </a:rPr>
              <a:t>Alireza</a:t>
            </a:r>
            <a:r>
              <a:rPr lang="en-US" sz="1400" dirty="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Mehrtash</a:t>
            </a:r>
            <a:endParaRPr lang="en-US" sz="1400" dirty="0">
              <a:solidFill>
                <a:srgbClr val="262626"/>
              </a:solidFill>
              <a:latin typeface="Arial"/>
              <a:ea typeface="ＭＳ Ｐゴシック" charset="0"/>
              <a:cs typeface="Arial"/>
            </a:endParaRPr>
          </a:p>
          <a:p>
            <a:pPr>
              <a:defRPr/>
            </a:pPr>
            <a:r>
              <a:rPr lang="en-US" sz="1700" dirty="0" smtClean="0">
                <a:solidFill>
                  <a:srgbClr val="262626"/>
                </a:solidFill>
                <a:latin typeface="Arial"/>
                <a:ea typeface="ＭＳ Ｐゴシック" charset="0"/>
                <a:cs typeface="Arial"/>
              </a:rPr>
              <a:t>Queen</a:t>
            </a:r>
            <a:r>
              <a:rPr lang="ja-JP" altLang="en-US" sz="1700" dirty="0" smtClean="0">
                <a:solidFill>
                  <a:srgbClr val="262626"/>
                </a:solidFill>
                <a:latin typeface="Arial"/>
                <a:ea typeface="ＭＳ Ｐゴシック" charset="0"/>
                <a:cs typeface="Arial"/>
              </a:rPr>
              <a:t>’</a:t>
            </a:r>
            <a:r>
              <a:rPr lang="en-US" altLang="ja-JP" sz="1700" dirty="0" smtClean="0">
                <a:solidFill>
                  <a:srgbClr val="262626"/>
                </a:solidFill>
                <a:latin typeface="Arial"/>
                <a:ea typeface="ＭＳ Ｐゴシック" charset="0"/>
                <a:cs typeface="Arial"/>
              </a:rPr>
              <a:t>s University, Canada</a:t>
            </a:r>
            <a:endParaRPr lang="en-US" altLang="ja-JP" sz="1700" dirty="0">
              <a:solidFill>
                <a:srgbClr val="262626"/>
              </a:solidFill>
              <a:latin typeface="Arial"/>
              <a:ea typeface="ＭＳ Ｐゴシック" charset="0"/>
              <a:cs typeface="Arial"/>
            </a:endParaRPr>
          </a:p>
          <a:p>
            <a:pPr lvl="1">
              <a:defRPr/>
            </a:pPr>
            <a:r>
              <a:rPr lang="en-US" sz="1400" dirty="0">
                <a:solidFill>
                  <a:srgbClr val="262626"/>
                </a:solidFill>
                <a:latin typeface="Arial"/>
                <a:ea typeface="ＭＳ Ｐゴシック" charset="0"/>
                <a:cs typeface="Arial"/>
              </a:rPr>
              <a:t>Gabor </a:t>
            </a:r>
            <a:r>
              <a:rPr lang="en-US" sz="1400" dirty="0" err="1">
                <a:solidFill>
                  <a:srgbClr val="262626"/>
                </a:solidFill>
                <a:latin typeface="Arial"/>
                <a:ea typeface="ＭＳ Ｐゴシック" charset="0"/>
                <a:cs typeface="Arial"/>
              </a:rPr>
              <a:t>Fichtinger</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Andras</a:t>
            </a:r>
            <a:r>
              <a:rPr lang="en-US" sz="1400" dirty="0">
                <a:solidFill>
                  <a:srgbClr val="262626"/>
                </a:solidFill>
                <a:latin typeface="Arial"/>
                <a:ea typeface="ＭＳ Ｐゴシック" charset="0"/>
                <a:cs typeface="Arial"/>
              </a:rPr>
              <a:t> Lasso, </a:t>
            </a:r>
            <a:r>
              <a:rPr lang="en-US" sz="1400" dirty="0" err="1">
                <a:solidFill>
                  <a:srgbClr val="262626"/>
                </a:solidFill>
                <a:latin typeface="Arial"/>
                <a:ea typeface="ＭＳ Ｐゴシック" charset="0"/>
                <a:cs typeface="Arial"/>
              </a:rPr>
              <a:t>Tamas</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Ungi</a:t>
            </a:r>
            <a:r>
              <a:rPr lang="en-US" sz="1400" dirty="0">
                <a:solidFill>
                  <a:srgbClr val="262626"/>
                </a:solidFill>
                <a:latin typeface="Arial"/>
                <a:ea typeface="ＭＳ Ｐゴシック" charset="0"/>
                <a:cs typeface="Arial"/>
              </a:rPr>
              <a:t>, </a:t>
            </a:r>
            <a:r>
              <a:rPr lang="en-US" sz="1400" dirty="0" err="1">
                <a:solidFill>
                  <a:srgbClr val="262626"/>
                </a:solidFill>
                <a:latin typeface="Arial"/>
                <a:ea typeface="ＭＳ Ｐゴシック" charset="0"/>
                <a:cs typeface="Arial"/>
              </a:rPr>
              <a:t>Csaba</a:t>
            </a:r>
            <a:r>
              <a:rPr lang="en-US" sz="1400" dirty="0">
                <a:solidFill>
                  <a:srgbClr val="262626"/>
                </a:solidFill>
                <a:latin typeface="Arial"/>
                <a:ea typeface="ＭＳ Ｐゴシック" charset="0"/>
                <a:cs typeface="Arial"/>
              </a:rPr>
              <a:t> Pinter, Adam Rankin</a:t>
            </a:r>
          </a:p>
          <a:p>
            <a:pPr>
              <a:defRPr/>
            </a:pPr>
            <a:r>
              <a:rPr lang="en-US" sz="1700" dirty="0">
                <a:solidFill>
                  <a:srgbClr val="262626"/>
                </a:solidFill>
                <a:latin typeface="Arial"/>
                <a:ea typeface="ＭＳ Ｐゴシック" charset="0"/>
                <a:cs typeface="Arial"/>
              </a:rPr>
              <a:t>Johns Hopkins University</a:t>
            </a:r>
          </a:p>
          <a:p>
            <a:pPr lvl="1">
              <a:defRPr/>
            </a:pPr>
            <a:r>
              <a:rPr lang="en-US" sz="1400" dirty="0" err="1">
                <a:solidFill>
                  <a:srgbClr val="262626"/>
                </a:solidFill>
                <a:latin typeface="Arial"/>
                <a:ea typeface="ＭＳ Ｐゴシック" charset="0"/>
                <a:cs typeface="Arial"/>
              </a:rPr>
              <a:t>Iulian</a:t>
            </a:r>
            <a:r>
              <a:rPr lang="en-US" sz="1400" dirty="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Iordachita</a:t>
            </a:r>
            <a:r>
              <a:rPr lang="en-US" sz="1400" dirty="0" smtClean="0">
                <a:solidFill>
                  <a:srgbClr val="262626"/>
                </a:solidFill>
                <a:latin typeface="Arial"/>
                <a:ea typeface="ＭＳ Ｐゴシック" charset="0"/>
                <a:cs typeface="Arial"/>
              </a:rPr>
              <a:t> Peter </a:t>
            </a:r>
            <a:r>
              <a:rPr lang="en-US" sz="1400" dirty="0" err="1" smtClean="0">
                <a:solidFill>
                  <a:srgbClr val="262626"/>
                </a:solidFill>
                <a:latin typeface="Arial"/>
                <a:ea typeface="ＭＳ Ｐゴシック" charset="0"/>
                <a:cs typeface="Arial"/>
              </a:rPr>
              <a:t>Kazanzides</a:t>
            </a:r>
            <a:r>
              <a:rPr lang="en-US" sz="1400" dirty="0" smtClean="0">
                <a:solidFill>
                  <a:srgbClr val="262626"/>
                </a:solidFill>
                <a:latin typeface="Arial"/>
                <a:ea typeface="ＭＳ Ｐゴシック" charset="0"/>
                <a:cs typeface="Arial"/>
              </a:rPr>
              <a:t>, </a:t>
            </a:r>
          </a:p>
          <a:p>
            <a:pPr>
              <a:defRPr/>
            </a:pPr>
            <a:r>
              <a:rPr lang="en-US" sz="1700" dirty="0" smtClean="0">
                <a:solidFill>
                  <a:srgbClr val="262626"/>
                </a:solidFill>
                <a:latin typeface="Arial"/>
                <a:ea typeface="ＭＳ Ｐゴシック" charset="0"/>
                <a:cs typeface="Arial"/>
              </a:rPr>
              <a:t>Acoustic </a:t>
            </a:r>
            <a:r>
              <a:rPr lang="en-US" sz="1700" dirty="0" err="1" smtClean="0">
                <a:solidFill>
                  <a:srgbClr val="262626"/>
                </a:solidFill>
                <a:latin typeface="Arial"/>
                <a:ea typeface="ＭＳ Ｐゴシック" charset="0"/>
                <a:cs typeface="Arial"/>
              </a:rPr>
              <a:t>MedSystems</a:t>
            </a:r>
            <a:endParaRPr lang="en-US" sz="1700" dirty="0" smtClean="0">
              <a:solidFill>
                <a:srgbClr val="262626"/>
              </a:solidFill>
              <a:latin typeface="Arial"/>
              <a:ea typeface="ＭＳ Ｐゴシック" charset="0"/>
              <a:cs typeface="Arial"/>
            </a:endParaRPr>
          </a:p>
          <a:p>
            <a:pPr lvl="1">
              <a:defRPr/>
            </a:pPr>
            <a:r>
              <a:rPr lang="en-US" sz="1400" dirty="0" err="1" smtClean="0">
                <a:solidFill>
                  <a:srgbClr val="262626"/>
                </a:solidFill>
                <a:latin typeface="Arial"/>
                <a:ea typeface="ＭＳ Ｐゴシック" charset="0"/>
                <a:cs typeface="Arial"/>
              </a:rPr>
              <a:t>Clif</a:t>
            </a:r>
            <a:r>
              <a:rPr lang="en-US" sz="1400" dirty="0" smtClean="0">
                <a:solidFill>
                  <a:srgbClr val="262626"/>
                </a:solidFill>
                <a:latin typeface="Arial"/>
                <a:ea typeface="ＭＳ Ｐゴシック" charset="0"/>
                <a:cs typeface="Arial"/>
              </a:rPr>
              <a:t> Burdette, Paul </a:t>
            </a:r>
            <a:r>
              <a:rPr lang="en-US" sz="1400" dirty="0" err="1" smtClean="0">
                <a:solidFill>
                  <a:srgbClr val="262626"/>
                </a:solidFill>
                <a:latin typeface="Arial"/>
                <a:ea typeface="ＭＳ Ｐゴシック" charset="0"/>
                <a:cs typeface="Arial"/>
              </a:rPr>
              <a:t>Neubauer</a:t>
            </a:r>
            <a:r>
              <a:rPr lang="en-US" sz="1400" dirty="0" smtClean="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Tamas</a:t>
            </a:r>
            <a:r>
              <a:rPr lang="en-US" sz="1400" dirty="0" smtClean="0">
                <a:solidFill>
                  <a:srgbClr val="262626"/>
                </a:solidFill>
                <a:latin typeface="Arial"/>
                <a:ea typeface="ＭＳ Ｐゴシック" charset="0"/>
                <a:cs typeface="Arial"/>
              </a:rPr>
              <a:t> </a:t>
            </a:r>
            <a:r>
              <a:rPr lang="en-US" sz="1400" dirty="0" err="1" smtClean="0">
                <a:solidFill>
                  <a:srgbClr val="262626"/>
                </a:solidFill>
                <a:latin typeface="Arial"/>
                <a:ea typeface="ＭＳ Ｐゴシック" charset="0"/>
                <a:cs typeface="Arial"/>
              </a:rPr>
              <a:t>Heffter</a:t>
            </a:r>
            <a:endParaRPr lang="en-US" sz="1400" dirty="0" smtClean="0">
              <a:solidFill>
                <a:srgbClr val="262626"/>
              </a:solidFill>
              <a:latin typeface="Arial"/>
              <a:ea typeface="ＭＳ Ｐゴシック" charset="0"/>
              <a:cs typeface="Arial"/>
            </a:endParaRPr>
          </a:p>
          <a:p>
            <a:pPr>
              <a:buClr>
                <a:srgbClr val="326464"/>
              </a:buClr>
              <a:defRPr/>
            </a:pPr>
            <a:r>
              <a:rPr lang="en-US" sz="1700" dirty="0">
                <a:solidFill>
                  <a:srgbClr val="262626"/>
                </a:solidFill>
                <a:latin typeface="Arial"/>
                <a:cs typeface="Arial"/>
              </a:rPr>
              <a:t>Worcester Polytechnic Institute</a:t>
            </a:r>
          </a:p>
          <a:p>
            <a:pPr lvl="1">
              <a:buClr>
                <a:srgbClr val="326464"/>
              </a:buClr>
              <a:buFont typeface="Wingdings" charset="2"/>
              <a:buChar char="²"/>
              <a:defRPr/>
            </a:pPr>
            <a:r>
              <a:rPr lang="en-US" sz="1400" dirty="0">
                <a:solidFill>
                  <a:srgbClr val="262626"/>
                </a:solidFill>
                <a:latin typeface="Arial"/>
                <a:cs typeface="Arial"/>
              </a:rPr>
              <a:t>Gregory Fischer, </a:t>
            </a:r>
            <a:r>
              <a:rPr lang="en-US" sz="1400" dirty="0" err="1">
                <a:solidFill>
                  <a:srgbClr val="262626"/>
                </a:solidFill>
                <a:latin typeface="Arial"/>
                <a:cs typeface="Arial"/>
              </a:rPr>
              <a:t>Hao</a:t>
            </a:r>
            <a:r>
              <a:rPr lang="en-US" sz="1400" dirty="0">
                <a:solidFill>
                  <a:srgbClr val="262626"/>
                </a:solidFill>
                <a:latin typeface="Arial"/>
                <a:cs typeface="Arial"/>
              </a:rPr>
              <a:t> Su, Gregory Cole, </a:t>
            </a:r>
            <a:r>
              <a:rPr lang="en-US" sz="1400" dirty="0" err="1">
                <a:solidFill>
                  <a:srgbClr val="262626"/>
                </a:solidFill>
                <a:latin typeface="Arial"/>
                <a:cs typeface="Arial"/>
              </a:rPr>
              <a:t>Nirav</a:t>
            </a:r>
            <a:r>
              <a:rPr lang="en-US" sz="1400" dirty="0">
                <a:solidFill>
                  <a:srgbClr val="262626"/>
                </a:solidFill>
                <a:latin typeface="Arial"/>
                <a:cs typeface="Arial"/>
              </a:rPr>
              <a:t> Patel, </a:t>
            </a:r>
            <a:r>
              <a:rPr lang="en-US" sz="1400" dirty="0" err="1">
                <a:solidFill>
                  <a:srgbClr val="262626"/>
                </a:solidFill>
                <a:latin typeface="Arial"/>
                <a:cs typeface="Arial"/>
              </a:rPr>
              <a:t>Weijian</a:t>
            </a:r>
            <a:r>
              <a:rPr lang="en-US" sz="1400" dirty="0">
                <a:solidFill>
                  <a:srgbClr val="262626"/>
                </a:solidFill>
                <a:latin typeface="Arial"/>
                <a:cs typeface="Arial"/>
              </a:rPr>
              <a:t> Shang, Gang </a:t>
            </a:r>
            <a:r>
              <a:rPr lang="en-US" sz="1400" dirty="0" smtClean="0">
                <a:solidFill>
                  <a:srgbClr val="262626"/>
                </a:solidFill>
                <a:latin typeface="Arial"/>
                <a:cs typeface="Arial"/>
              </a:rPr>
              <a:t>Li</a:t>
            </a:r>
          </a:p>
          <a:p>
            <a:pPr>
              <a:buClr>
                <a:srgbClr val="326464"/>
              </a:buClr>
              <a:defRPr/>
            </a:pPr>
            <a:r>
              <a:rPr lang="en-US" sz="1800" dirty="0" smtClean="0">
                <a:solidFill>
                  <a:srgbClr val="262626"/>
                </a:solidFill>
                <a:latin typeface="Arial"/>
                <a:ea typeface="ＭＳ Ｐゴシック" charset="0"/>
                <a:cs typeface="Arial"/>
              </a:rPr>
              <a:t>University College London, UK</a:t>
            </a:r>
          </a:p>
          <a:p>
            <a:pPr lvl="1">
              <a:buClr>
                <a:srgbClr val="326464"/>
              </a:buClr>
              <a:defRPr/>
            </a:pPr>
            <a:r>
              <a:rPr lang="en-US" sz="1400" dirty="0" smtClean="0">
                <a:solidFill>
                  <a:srgbClr val="262626"/>
                </a:solidFill>
                <a:latin typeface="Arial"/>
                <a:ea typeface="ＭＳ Ｐゴシック" charset="0"/>
                <a:cs typeface="Arial"/>
              </a:rPr>
              <a:t>Matt Clarkson</a:t>
            </a:r>
            <a:endParaRPr lang="en-US" sz="1400" dirty="0">
              <a:solidFill>
                <a:srgbClr val="262626"/>
              </a:solidFill>
              <a:latin typeface="Arial"/>
              <a:ea typeface="ＭＳ Ｐゴシック" charset="0"/>
              <a:cs typeface="Arial"/>
            </a:endParaRPr>
          </a:p>
        </p:txBody>
      </p:sp>
      <p:sp>
        <p:nvSpPr>
          <p:cNvPr id="39940" name="Content Placeholder 2"/>
          <p:cNvSpPr txBox="1">
            <a:spLocks/>
          </p:cNvSpPr>
          <p:nvPr/>
        </p:nvSpPr>
        <p:spPr bwMode="auto">
          <a:xfrm>
            <a:off x="4572000" y="1524000"/>
            <a:ext cx="41910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defTabSz="457200">
              <a:spcBef>
                <a:spcPct val="20000"/>
              </a:spcBef>
              <a:buClr>
                <a:srgbClr val="326464"/>
              </a:buClr>
              <a:buFont typeface="Arial"/>
              <a:buChar char="•"/>
              <a:defRPr/>
            </a:pPr>
            <a:r>
              <a:rPr lang="en-US" sz="1400" dirty="0" err="1">
                <a:solidFill>
                  <a:prstClr val="black">
                    <a:lumMod val="85000"/>
                    <a:lumOff val="15000"/>
                  </a:prstClr>
                </a:solidFill>
              </a:rPr>
              <a:t>Isomics</a:t>
            </a:r>
            <a:r>
              <a:rPr lang="en-US" sz="1400" dirty="0">
                <a:solidFill>
                  <a:prstClr val="black">
                    <a:lumMod val="85000"/>
                    <a:lumOff val="15000"/>
                  </a:prstClr>
                </a:solidFill>
              </a:rPr>
              <a:t> Inc.</a:t>
            </a:r>
            <a:endParaRPr lang="en-US" sz="16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Steve Pieper</a:t>
            </a:r>
          </a:p>
          <a:p>
            <a:pPr defTabSz="457200">
              <a:spcBef>
                <a:spcPct val="20000"/>
              </a:spcBef>
              <a:buClr>
                <a:srgbClr val="326464"/>
              </a:buClr>
              <a:buFontTx/>
              <a:buChar char="•"/>
              <a:defRPr/>
            </a:pPr>
            <a:r>
              <a:rPr lang="en-US" sz="1400" dirty="0" smtClean="0">
                <a:solidFill>
                  <a:prstClr val="black">
                    <a:lumMod val="85000"/>
                    <a:lumOff val="15000"/>
                  </a:prstClr>
                </a:solidFill>
              </a:rPr>
              <a:t>AIST, Japan</a:t>
            </a:r>
          </a:p>
          <a:p>
            <a:pPr lvl="1" defTabSz="457200">
              <a:spcBef>
                <a:spcPct val="20000"/>
              </a:spcBef>
              <a:buClr>
                <a:srgbClr val="326464"/>
              </a:buClr>
              <a:buFont typeface="Wingdings" charset="2"/>
              <a:buChar char="²"/>
              <a:defRPr/>
            </a:pPr>
            <a:r>
              <a:rPr lang="en-US" sz="1200" dirty="0" err="1" smtClean="0">
                <a:solidFill>
                  <a:prstClr val="black">
                    <a:lumMod val="85000"/>
                    <a:lumOff val="15000"/>
                  </a:prstClr>
                </a:solidFill>
              </a:rPr>
              <a:t>Kiyoyuki</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Chinzei</a:t>
            </a:r>
            <a:endParaRPr lang="en-US" sz="1200" dirty="0" smtClean="0">
              <a:solidFill>
                <a:prstClr val="black">
                  <a:lumMod val="85000"/>
                  <a:lumOff val="15000"/>
                </a:prstClr>
              </a:solidFill>
            </a:endParaRPr>
          </a:p>
          <a:p>
            <a:pPr defTabSz="457200">
              <a:spcBef>
                <a:spcPct val="20000"/>
              </a:spcBef>
              <a:buClr>
                <a:srgbClr val="326464"/>
              </a:buClr>
              <a:buFontTx/>
              <a:buChar char="•"/>
              <a:defRPr/>
            </a:pPr>
            <a:r>
              <a:rPr lang="en-US" sz="1400" dirty="0" smtClean="0">
                <a:solidFill>
                  <a:prstClr val="black">
                    <a:lumMod val="85000"/>
                    <a:lumOff val="15000"/>
                  </a:prstClr>
                </a:solidFill>
              </a:rPr>
              <a:t>Yale </a:t>
            </a:r>
            <a:r>
              <a:rPr lang="en-US" sz="1400" dirty="0">
                <a:solidFill>
                  <a:prstClr val="black">
                    <a:lumMod val="85000"/>
                    <a:lumOff val="15000"/>
                  </a:prstClr>
                </a:solidFill>
              </a:rPr>
              <a:t>University</a:t>
            </a: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Xenophon </a:t>
            </a:r>
            <a:r>
              <a:rPr lang="en-US" sz="1200" dirty="0" err="1">
                <a:solidFill>
                  <a:prstClr val="black">
                    <a:lumMod val="85000"/>
                    <a:lumOff val="15000"/>
                  </a:prstClr>
                </a:solidFill>
              </a:rPr>
              <a:t>Papademetris</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err="1">
                <a:solidFill>
                  <a:prstClr val="black">
                    <a:lumMod val="85000"/>
                    <a:lumOff val="15000"/>
                  </a:prstClr>
                </a:solidFill>
              </a:rPr>
              <a:t>Kitware</a:t>
            </a:r>
            <a:r>
              <a:rPr lang="en-US" sz="1400" dirty="0">
                <a:solidFill>
                  <a:prstClr val="black">
                    <a:lumMod val="85000"/>
                    <a:lumOff val="15000"/>
                  </a:prstClr>
                </a:solidFill>
              </a:rPr>
              <a:t>, </a:t>
            </a:r>
            <a:r>
              <a:rPr lang="en-US" sz="1400" dirty="0" err="1">
                <a:solidFill>
                  <a:prstClr val="black">
                    <a:lumMod val="85000"/>
                    <a:lumOff val="15000"/>
                  </a:prstClr>
                </a:solidFill>
              </a:rPr>
              <a:t>Inc</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Jean-Christophe </a:t>
            </a:r>
            <a:r>
              <a:rPr lang="en-US" sz="1200" dirty="0" err="1">
                <a:solidFill>
                  <a:prstClr val="black">
                    <a:lumMod val="85000"/>
                    <a:lumOff val="15000"/>
                  </a:prstClr>
                </a:solidFill>
              </a:rPr>
              <a:t>Fillion</a:t>
            </a:r>
            <a:r>
              <a:rPr lang="en-US" sz="1200" dirty="0">
                <a:solidFill>
                  <a:prstClr val="black">
                    <a:lumMod val="85000"/>
                    <a:lumOff val="15000"/>
                  </a:prstClr>
                </a:solidFill>
              </a:rPr>
              <a:t>-Robin, </a:t>
            </a:r>
            <a:r>
              <a:rPr lang="en-US" sz="1200" dirty="0" err="1" smtClean="0">
                <a:solidFill>
                  <a:prstClr val="black">
                    <a:lumMod val="85000"/>
                    <a:lumOff val="15000"/>
                  </a:prstClr>
                </a:solidFill>
              </a:rPr>
              <a:t>Julien</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Finet</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Andinet</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Enquobahrie</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a:solidFill>
                  <a:prstClr val="black">
                    <a:lumMod val="85000"/>
                    <a:lumOff val="15000"/>
                  </a:prstClr>
                </a:solidFill>
              </a:rPr>
              <a:t>Siemens Corporate Research</a:t>
            </a: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Christine Lorenz, Li Pan</a:t>
            </a:r>
          </a:p>
          <a:p>
            <a:pPr defTabSz="457200">
              <a:spcBef>
                <a:spcPct val="20000"/>
              </a:spcBef>
              <a:buClr>
                <a:srgbClr val="326464"/>
              </a:buClr>
              <a:buFontTx/>
              <a:buChar char="•"/>
              <a:defRPr/>
            </a:pPr>
            <a:r>
              <a:rPr lang="en-US" sz="1400" dirty="0" err="1">
                <a:solidFill>
                  <a:prstClr val="black">
                    <a:lumMod val="85000"/>
                    <a:lumOff val="15000"/>
                  </a:prstClr>
                </a:solidFill>
              </a:rPr>
              <a:t>Brainlab</a:t>
            </a:r>
            <a:r>
              <a:rPr lang="en-US" sz="1400" dirty="0">
                <a:solidFill>
                  <a:prstClr val="black">
                    <a:lumMod val="85000"/>
                    <a:lumOff val="15000"/>
                  </a:prstClr>
                </a:solidFill>
              </a:rPr>
              <a:t> </a:t>
            </a:r>
            <a:r>
              <a:rPr lang="en-US" sz="1400" dirty="0" smtClean="0">
                <a:solidFill>
                  <a:prstClr val="black">
                    <a:lumMod val="85000"/>
                    <a:lumOff val="15000"/>
                  </a:prstClr>
                </a:solidFill>
              </a:rPr>
              <a:t>AG, Germany</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Sven </a:t>
            </a:r>
            <a:r>
              <a:rPr lang="en-US" sz="1200" dirty="0" err="1">
                <a:solidFill>
                  <a:prstClr val="black">
                    <a:lumMod val="85000"/>
                    <a:lumOff val="15000"/>
                  </a:prstClr>
                </a:solidFill>
              </a:rPr>
              <a:t>Flossmann</a:t>
            </a:r>
            <a:endParaRPr lang="en-US" sz="1200" dirty="0">
              <a:solidFill>
                <a:prstClr val="black">
                  <a:lumMod val="85000"/>
                  <a:lumOff val="15000"/>
                </a:prstClr>
              </a:solidFill>
            </a:endParaRPr>
          </a:p>
          <a:p>
            <a:pPr defTabSz="457200">
              <a:spcBef>
                <a:spcPct val="20000"/>
              </a:spcBef>
              <a:buClr>
                <a:srgbClr val="326464"/>
              </a:buClr>
              <a:buFontTx/>
              <a:buChar char="•"/>
              <a:defRPr/>
            </a:pPr>
            <a:r>
              <a:rPr lang="en-US" sz="1400" dirty="0">
                <a:solidFill>
                  <a:prstClr val="black">
                    <a:lumMod val="85000"/>
                    <a:lumOff val="15000"/>
                  </a:prstClr>
                </a:solidFill>
              </a:rPr>
              <a:t>University of Western </a:t>
            </a:r>
            <a:r>
              <a:rPr lang="en-US" sz="1400" dirty="0" smtClean="0">
                <a:solidFill>
                  <a:prstClr val="black">
                    <a:lumMod val="85000"/>
                    <a:lumOff val="15000"/>
                  </a:prstClr>
                </a:solidFill>
              </a:rPr>
              <a:t>Ontario, Canada</a:t>
            </a:r>
            <a:endParaRPr lang="en-US" sz="1400" dirty="0">
              <a:solidFill>
                <a:prstClr val="black">
                  <a:lumMod val="85000"/>
                  <a:lumOff val="15000"/>
                </a:prstClr>
              </a:solidFill>
            </a:endParaRPr>
          </a:p>
          <a:p>
            <a:pPr lvl="1" defTabSz="457200">
              <a:spcBef>
                <a:spcPct val="20000"/>
              </a:spcBef>
              <a:buClr>
                <a:srgbClr val="326464"/>
              </a:buClr>
              <a:buFont typeface="Wingdings" charset="2"/>
              <a:buChar char="²"/>
              <a:defRPr/>
            </a:pPr>
            <a:r>
              <a:rPr lang="en-US" sz="1200" dirty="0">
                <a:solidFill>
                  <a:prstClr val="black">
                    <a:lumMod val="85000"/>
                    <a:lumOff val="15000"/>
                  </a:prstClr>
                </a:solidFill>
              </a:rPr>
              <a:t>Terry Peters, Elvis Chen, </a:t>
            </a:r>
            <a:r>
              <a:rPr lang="en-US" sz="1200" dirty="0" err="1">
                <a:solidFill>
                  <a:prstClr val="black">
                    <a:lumMod val="85000"/>
                    <a:lumOff val="15000"/>
                  </a:prstClr>
                </a:solidFill>
              </a:rPr>
              <a:t>Feng</a:t>
            </a:r>
            <a:r>
              <a:rPr lang="en-US" sz="1200" dirty="0">
                <a:solidFill>
                  <a:prstClr val="black">
                    <a:lumMod val="85000"/>
                    <a:lumOff val="15000"/>
                  </a:prstClr>
                </a:solidFill>
              </a:rPr>
              <a:t> Li, </a:t>
            </a:r>
            <a:r>
              <a:rPr lang="en-US" sz="1200" dirty="0" err="1">
                <a:solidFill>
                  <a:prstClr val="black">
                    <a:lumMod val="85000"/>
                    <a:lumOff val="15000"/>
                  </a:prstClr>
                </a:solidFill>
              </a:rPr>
              <a:t>Usaf</a:t>
            </a:r>
            <a:r>
              <a:rPr lang="en-US" sz="1200" dirty="0">
                <a:solidFill>
                  <a:prstClr val="black">
                    <a:lumMod val="85000"/>
                    <a:lumOff val="15000"/>
                  </a:prstClr>
                </a:solidFill>
              </a:rPr>
              <a:t> </a:t>
            </a:r>
            <a:r>
              <a:rPr lang="en-US" sz="1200" dirty="0" err="1" smtClean="0">
                <a:solidFill>
                  <a:prstClr val="black">
                    <a:lumMod val="85000"/>
                    <a:lumOff val="15000"/>
                  </a:prstClr>
                </a:solidFill>
              </a:rPr>
              <a:t>Aladl</a:t>
            </a:r>
            <a:endParaRPr lang="en-US" sz="1200" dirty="0" smtClean="0">
              <a:solidFill>
                <a:prstClr val="black">
                  <a:lumMod val="85000"/>
                  <a:lumOff val="15000"/>
                </a:prstClr>
              </a:solidFill>
            </a:endParaRPr>
          </a:p>
          <a:p>
            <a:pPr defTabSz="457200">
              <a:spcBef>
                <a:spcPct val="20000"/>
              </a:spcBef>
              <a:buClr>
                <a:srgbClr val="326464"/>
              </a:buClr>
              <a:buFontTx/>
              <a:buChar char="•"/>
              <a:defRPr/>
            </a:pPr>
            <a:r>
              <a:rPr lang="en-US" sz="1400" dirty="0" smtClean="0">
                <a:solidFill>
                  <a:prstClr val="black">
                    <a:lumMod val="85000"/>
                    <a:lumOff val="15000"/>
                  </a:prstClr>
                </a:solidFill>
              </a:rPr>
              <a:t>Leibniz </a:t>
            </a:r>
            <a:r>
              <a:rPr lang="en-US" sz="1400" dirty="0" err="1" smtClean="0">
                <a:solidFill>
                  <a:prstClr val="black">
                    <a:lumMod val="85000"/>
                    <a:lumOff val="15000"/>
                  </a:prstClr>
                </a:solidFill>
              </a:rPr>
              <a:t>Universitaet</a:t>
            </a:r>
            <a:r>
              <a:rPr lang="en-US" sz="1400" dirty="0" smtClean="0">
                <a:solidFill>
                  <a:prstClr val="black">
                    <a:lumMod val="85000"/>
                    <a:lumOff val="15000"/>
                  </a:prstClr>
                </a:solidFill>
              </a:rPr>
              <a:t> Hannover</a:t>
            </a:r>
          </a:p>
          <a:p>
            <a:pPr lvl="1" defTabSz="457200">
              <a:spcBef>
                <a:spcPct val="20000"/>
              </a:spcBef>
              <a:buClr>
                <a:srgbClr val="326464"/>
              </a:buClr>
              <a:buFont typeface="Wingdings" charset="2"/>
              <a:buChar char="²"/>
              <a:defRPr/>
            </a:pPr>
            <a:r>
              <a:rPr lang="en-US" sz="1200" dirty="0" smtClean="0">
                <a:solidFill>
                  <a:prstClr val="black">
                    <a:lumMod val="85000"/>
                    <a:lumOff val="15000"/>
                  </a:prstClr>
                </a:solidFill>
              </a:rPr>
              <a:t>Sebastian Tauscher</a:t>
            </a:r>
          </a:p>
          <a:p>
            <a:pPr defTabSz="457200">
              <a:spcBef>
                <a:spcPct val="20000"/>
              </a:spcBef>
              <a:buClr>
                <a:srgbClr val="326464"/>
              </a:buClr>
              <a:buFont typeface="Wingdings" charset="2"/>
              <a:buChar char="²"/>
              <a:defRPr/>
            </a:pPr>
            <a:r>
              <a:rPr lang="en-US" sz="1200" dirty="0" smtClean="0">
                <a:solidFill>
                  <a:prstClr val="black">
                    <a:lumMod val="85000"/>
                    <a:lumOff val="15000"/>
                  </a:prstClr>
                </a:solidFill>
              </a:rPr>
              <a:t>KUKA AG</a:t>
            </a:r>
          </a:p>
          <a:p>
            <a:pPr lvl="1" defTabSz="457200">
              <a:spcBef>
                <a:spcPct val="20000"/>
              </a:spcBef>
              <a:buClr>
                <a:srgbClr val="326464"/>
              </a:buClr>
              <a:buFont typeface="Wingdings" charset="2"/>
              <a:buChar char="²"/>
              <a:defRPr/>
            </a:pPr>
            <a:r>
              <a:rPr lang="en-US" sz="1200" dirty="0" smtClean="0">
                <a:solidFill>
                  <a:prstClr val="black">
                    <a:lumMod val="85000"/>
                    <a:lumOff val="15000"/>
                  </a:prstClr>
                </a:solidFill>
              </a:rPr>
              <a:t>Thomas Neff, </a:t>
            </a:r>
            <a:r>
              <a:rPr lang="en-US" sz="1200" dirty="0" err="1" smtClean="0">
                <a:solidFill>
                  <a:prstClr val="black">
                    <a:lumMod val="85000"/>
                    <a:lumOff val="15000"/>
                  </a:prstClr>
                </a:solidFill>
              </a:rPr>
              <a:t>Cyrill</a:t>
            </a:r>
            <a:r>
              <a:rPr lang="en-US" sz="1200" dirty="0" smtClean="0">
                <a:solidFill>
                  <a:prstClr val="black">
                    <a:lumMod val="85000"/>
                    <a:lumOff val="15000"/>
                  </a:prstClr>
                </a:solidFill>
              </a:rPr>
              <a:t> </a:t>
            </a:r>
            <a:r>
              <a:rPr lang="en-US" sz="1200" dirty="0" err="1" smtClean="0">
                <a:solidFill>
                  <a:prstClr val="black">
                    <a:lumMod val="85000"/>
                    <a:lumOff val="15000"/>
                  </a:prstClr>
                </a:solidFill>
              </a:rPr>
              <a:t>Tiesenhausen</a:t>
            </a:r>
            <a:endParaRPr lang="en-US" sz="1200" dirty="0">
              <a:solidFill>
                <a:prstClr val="black">
                  <a:lumMod val="85000"/>
                  <a:lumOff val="15000"/>
                </a:prstClr>
              </a:solidFill>
            </a:endParaRPr>
          </a:p>
        </p:txBody>
      </p:sp>
    </p:spTree>
    <p:extLst>
      <p:ext uri="{BB962C8B-B14F-4D97-AF65-F5344CB8AC3E}">
        <p14:creationId xmlns:p14="http://schemas.microsoft.com/office/powerpoint/2010/main" val="30332367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ver Robot 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96"/>
            <a:ext cx="4041648" cy="3054096"/>
          </a:xfrm>
          <a:prstGeom prst="rect">
            <a:avLst/>
          </a:prstGeom>
        </p:spPr>
      </p:pic>
      <p:sp>
        <p:nvSpPr>
          <p:cNvPr id="5" name="Title 4"/>
          <p:cNvSpPr>
            <a:spLocks noGrp="1"/>
          </p:cNvSpPr>
          <p:nvPr>
            <p:ph type="title"/>
          </p:nvPr>
        </p:nvSpPr>
        <p:spPr>
          <a:xfrm>
            <a:off x="4220308" y="274638"/>
            <a:ext cx="4466492" cy="2167670"/>
          </a:xfrm>
        </p:spPr>
        <p:txBody>
          <a:bodyPr>
            <a:normAutofit fontScale="90000"/>
          </a:bodyPr>
          <a:lstStyle/>
          <a:p>
            <a:r>
              <a:rPr lang="en-US" dirty="0" smtClean="0">
                <a:latin typeface="Arial"/>
                <a:cs typeface="Arial"/>
              </a:rPr>
              <a:t>Prostate Biopsy robot with Higher degree of freedom</a:t>
            </a:r>
            <a:endParaRPr lang="en-US" dirty="0">
              <a:latin typeface="Arial"/>
              <a:cs typeface="Arial"/>
            </a:endParaRPr>
          </a:p>
        </p:txBody>
      </p:sp>
      <p:sp>
        <p:nvSpPr>
          <p:cNvPr id="8" name="TextBox 7"/>
          <p:cNvSpPr txBox="1"/>
          <p:nvPr/>
        </p:nvSpPr>
        <p:spPr>
          <a:xfrm>
            <a:off x="508000" y="4687261"/>
            <a:ext cx="2826564" cy="1569660"/>
          </a:xfrm>
          <a:prstGeom prst="rect">
            <a:avLst/>
          </a:prstGeom>
          <a:noFill/>
        </p:spPr>
        <p:txBody>
          <a:bodyPr wrap="square" rtlCol="0">
            <a:spAutoFit/>
          </a:bodyPr>
          <a:lstStyle/>
          <a:p>
            <a:r>
              <a:rPr lang="en-US" sz="1200" dirty="0">
                <a:latin typeface="Arial"/>
                <a:cs typeface="Arial"/>
              </a:rPr>
              <a:t>R01CA 111288 (PI </a:t>
            </a:r>
            <a:r>
              <a:rPr lang="en-US" sz="1200" dirty="0" err="1" smtClean="0">
                <a:latin typeface="Arial"/>
                <a:cs typeface="Arial"/>
              </a:rPr>
              <a:t>Tempany</a:t>
            </a:r>
            <a:r>
              <a:rPr lang="en-US" sz="1200" dirty="0" smtClean="0">
                <a:latin typeface="Arial"/>
                <a:cs typeface="Arial"/>
              </a:rPr>
              <a:t>/BWH) </a:t>
            </a:r>
            <a:r>
              <a:rPr lang="en-US" sz="1200" dirty="0">
                <a:latin typeface="Arial"/>
                <a:cs typeface="Arial"/>
              </a:rPr>
              <a:t>Enabling Technologies for MRI-Guided Prostate Interventions</a:t>
            </a:r>
          </a:p>
          <a:p>
            <a:endParaRPr lang="en-US" sz="1200" dirty="0" smtClean="0">
              <a:latin typeface="Arial"/>
              <a:cs typeface="Arial"/>
            </a:endParaRPr>
          </a:p>
          <a:p>
            <a:r>
              <a:rPr lang="en-US" sz="1200" dirty="0" smtClean="0">
                <a:latin typeface="Arial"/>
                <a:cs typeface="Arial"/>
              </a:rPr>
              <a:t>Collaboration with Fischer (WPI), </a:t>
            </a:r>
            <a:r>
              <a:rPr lang="en-US" sz="1200" dirty="0" err="1" smtClean="0">
                <a:latin typeface="Arial"/>
                <a:cs typeface="Arial"/>
              </a:rPr>
              <a:t>Iordachita</a:t>
            </a:r>
            <a:r>
              <a:rPr lang="en-US" sz="1200" dirty="0" smtClean="0">
                <a:latin typeface="Arial"/>
                <a:cs typeface="Arial"/>
              </a:rPr>
              <a:t> (JHU), Burdette (Acoustic Med)</a:t>
            </a:r>
          </a:p>
          <a:p>
            <a:endParaRPr lang="en-US" sz="1200" dirty="0">
              <a:latin typeface="Arial"/>
              <a:cs typeface="Arial"/>
            </a:endParaRPr>
          </a:p>
        </p:txBody>
      </p:sp>
      <p:pic>
        <p:nvPicPr>
          <p:cNvPr id="2" name="Picture 1" descr="IMG_0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564" y="2500923"/>
            <a:ext cx="5809436" cy="4357077"/>
          </a:xfrm>
          <a:prstGeom prst="rect">
            <a:avLst/>
          </a:prstGeom>
        </p:spPr>
      </p:pic>
    </p:spTree>
    <p:extLst>
      <p:ext uri="{BB962C8B-B14F-4D97-AF65-F5344CB8AC3E}">
        <p14:creationId xmlns:p14="http://schemas.microsoft.com/office/powerpoint/2010/main" val="10785730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What is MIC</a:t>
            </a:r>
            <a:endParaRPr lang="en-US" sz="4000" dirty="0">
              <a:latin typeface="+mn-lt"/>
            </a:endParaRPr>
          </a:p>
        </p:txBody>
      </p:sp>
      <p:sp>
        <p:nvSpPr>
          <p:cNvPr id="3" name="Content Placeholder 2"/>
          <p:cNvSpPr>
            <a:spLocks noGrp="1"/>
          </p:cNvSpPr>
          <p:nvPr>
            <p:ph idx="1"/>
          </p:nvPr>
        </p:nvSpPr>
        <p:spPr>
          <a:xfrm>
            <a:off x="304800" y="1016000"/>
            <a:ext cx="4419600" cy="4648200"/>
          </a:xfrm>
        </p:spPr>
        <p:txBody>
          <a:bodyPr/>
          <a:lstStyle/>
          <a:p>
            <a:r>
              <a:rPr lang="en-US" sz="2400" dirty="0" smtClean="0">
                <a:latin typeface="+mn-lt"/>
              </a:rPr>
              <a:t>Goal: extraction of </a:t>
            </a:r>
            <a:r>
              <a:rPr lang="en-US" sz="2400" dirty="0">
                <a:latin typeface="+mn-lt"/>
              </a:rPr>
              <a:t>clinically relevant information </a:t>
            </a:r>
            <a:r>
              <a:rPr lang="en-US" sz="2400" dirty="0" smtClean="0">
                <a:latin typeface="+mn-lt"/>
              </a:rPr>
              <a:t>and </a:t>
            </a:r>
            <a:r>
              <a:rPr lang="en-US" sz="2400" dirty="0">
                <a:latin typeface="+mn-lt"/>
              </a:rPr>
              <a:t>knowledge from medical </a:t>
            </a:r>
            <a:r>
              <a:rPr lang="en-US" sz="2400" dirty="0" smtClean="0">
                <a:latin typeface="+mn-lt"/>
              </a:rPr>
              <a:t>images using </a:t>
            </a:r>
            <a:r>
              <a:rPr lang="en-US" sz="2400" dirty="0">
                <a:latin typeface="+mn-lt"/>
              </a:rPr>
              <a:t>computational </a:t>
            </a:r>
            <a:r>
              <a:rPr lang="en-US" sz="2400" dirty="0" smtClean="0">
                <a:latin typeface="+mn-lt"/>
              </a:rPr>
              <a:t>methods </a:t>
            </a:r>
            <a:r>
              <a:rPr lang="en-US" sz="2400" dirty="0">
                <a:latin typeface="+mn-lt"/>
              </a:rPr>
              <a:t>such </a:t>
            </a:r>
            <a:r>
              <a:rPr lang="en-US" sz="2400" dirty="0" smtClean="0">
                <a:latin typeface="+mn-lt"/>
              </a:rPr>
              <a:t>as: </a:t>
            </a:r>
          </a:p>
          <a:p>
            <a:pPr lvl="1"/>
            <a:r>
              <a:rPr lang="en-US" sz="2000" dirty="0" smtClean="0">
                <a:latin typeface="+mn-lt"/>
              </a:rPr>
              <a:t>image segmentation</a:t>
            </a:r>
          </a:p>
          <a:p>
            <a:pPr lvl="1"/>
            <a:r>
              <a:rPr lang="en-US" sz="2000" dirty="0" smtClean="0">
                <a:latin typeface="+mn-lt"/>
              </a:rPr>
              <a:t>image registration</a:t>
            </a:r>
          </a:p>
          <a:p>
            <a:pPr lvl="1"/>
            <a:r>
              <a:rPr lang="en-US" sz="2000" dirty="0" smtClean="0">
                <a:latin typeface="+mn-lt"/>
              </a:rPr>
              <a:t>image</a:t>
            </a:r>
            <a:r>
              <a:rPr lang="en-US" sz="2000" dirty="0">
                <a:latin typeface="+mn-lt"/>
              </a:rPr>
              <a:t>-based physiological </a:t>
            </a:r>
            <a:r>
              <a:rPr lang="en-US" sz="2000" dirty="0" smtClean="0">
                <a:latin typeface="+mn-lt"/>
              </a:rPr>
              <a:t>modeling</a:t>
            </a:r>
          </a:p>
          <a:p>
            <a:pPr lvl="1"/>
            <a:r>
              <a:rPr lang="en-US" sz="2000" dirty="0" smtClean="0">
                <a:latin typeface="+mn-lt"/>
              </a:rPr>
              <a:t>visualization </a:t>
            </a:r>
            <a:endParaRPr lang="en-US" sz="2000" dirty="0">
              <a:latin typeface="+mn-lt"/>
            </a:endParaRPr>
          </a:p>
          <a:p>
            <a:pPr marL="0" indent="0">
              <a:buNone/>
            </a:pPr>
            <a:endParaRPr lang="en-US" sz="2400" dirty="0">
              <a:latin typeface="+mn-lt"/>
            </a:endParaRPr>
          </a:p>
        </p:txBody>
      </p:sp>
      <p:pic>
        <p:nvPicPr>
          <p:cNvPr id="4" name="Picture 3" descr="Screen Shot 2013-09-02 at 9.34.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066800"/>
            <a:ext cx="2048170" cy="3093069"/>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5181600" y="990600"/>
            <a:ext cx="1524000" cy="584776"/>
          </a:xfrm>
          <a:prstGeom prst="rect">
            <a:avLst/>
          </a:prstGeom>
        </p:spPr>
        <p:txBody>
          <a:bodyPr wrap="square">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http://</a:t>
            </a:r>
            <a:r>
              <a:rPr lang="en-US" sz="800" dirty="0" err="1">
                <a:solidFill>
                  <a:srgbClr val="000000"/>
                </a:solidFill>
                <a:latin typeface="Arial"/>
                <a:ea typeface="ＭＳ Ｐゴシック" charset="0"/>
                <a:cs typeface="ＭＳ Ｐゴシック" charset="0"/>
              </a:rPr>
              <a:t>wiki.slicer.org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slicerWiki</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index.php</a:t>
            </a:r>
            <a:r>
              <a:rPr lang="en-US" sz="800" dirty="0">
                <a:solidFill>
                  <a:srgbClr val="000000"/>
                </a:solidFill>
                <a:latin typeface="Arial"/>
                <a:ea typeface="ＭＳ Ｐゴシック" charset="0"/>
                <a:cs typeface="ＭＳ Ｐゴシック" charset="0"/>
              </a:rPr>
              <a:t>/Documentation/Nightly/Modules/</a:t>
            </a:r>
            <a:r>
              <a:rPr lang="en-US" sz="800" dirty="0" err="1">
                <a:solidFill>
                  <a:srgbClr val="000000"/>
                </a:solidFill>
                <a:latin typeface="Arial"/>
                <a:ea typeface="ＭＳ Ｐゴシック" charset="0"/>
                <a:cs typeface="ＭＳ Ｐゴシック" charset="0"/>
              </a:rPr>
              <a:t>RobustStatisticsSegmenter</a:t>
            </a:r>
            <a:endParaRPr lang="en-US" sz="800" dirty="0">
              <a:solidFill>
                <a:srgbClr val="000000"/>
              </a:solidFill>
              <a:latin typeface="Arial"/>
              <a:ea typeface="ＭＳ Ｐゴシック" charset="0"/>
              <a:cs typeface="ＭＳ Ｐゴシック" charset="0"/>
            </a:endParaRPr>
          </a:p>
        </p:txBody>
      </p:sp>
      <p:sp>
        <p:nvSpPr>
          <p:cNvPr id="6" name="Rectangle 5"/>
          <p:cNvSpPr/>
          <p:nvPr/>
        </p:nvSpPr>
        <p:spPr>
          <a:xfrm>
            <a:off x="5867400" y="5943600"/>
            <a:ext cx="3200400" cy="338554"/>
          </a:xfrm>
          <a:prstGeom prst="rect">
            <a:avLst/>
          </a:prstGeom>
        </p:spPr>
        <p:txBody>
          <a:bodyPr wrap="square">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http://</a:t>
            </a:r>
            <a:r>
              <a:rPr lang="en-US" sz="800" dirty="0" err="1">
                <a:solidFill>
                  <a:srgbClr val="000000"/>
                </a:solidFill>
                <a:latin typeface="Arial"/>
                <a:ea typeface="ＭＳ Ｐゴシック" charset="0"/>
                <a:cs typeface="ＭＳ Ｐゴシック" charset="0"/>
              </a:rPr>
              <a:t>wiki.slicer.org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slicerWiki</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index.php</a:t>
            </a:r>
            <a:r>
              <a:rPr lang="en-US" sz="800" dirty="0">
                <a:solidFill>
                  <a:srgbClr val="000000"/>
                </a:solidFill>
                <a:latin typeface="Arial"/>
                <a:ea typeface="ＭＳ Ｐゴシック" charset="0"/>
                <a:cs typeface="ＭＳ Ｐゴシック" charset="0"/>
              </a:rPr>
              <a:t>/</a:t>
            </a:r>
            <a:r>
              <a:rPr lang="en-US" sz="800" dirty="0" err="1" smtClean="0">
                <a:solidFill>
                  <a:srgbClr val="000000"/>
                </a:solidFill>
                <a:latin typeface="Arial"/>
                <a:ea typeface="ＭＳ Ｐゴシック" charset="0"/>
                <a:cs typeface="ＭＳ Ｐゴシック" charset="0"/>
              </a:rPr>
              <a:t>Documentation:Nigh</a:t>
            </a:r>
            <a:r>
              <a:rPr lang="en-US" sz="800" dirty="0" smtClean="0">
                <a:solidFill>
                  <a:srgbClr val="000000"/>
                </a:solidFill>
                <a:latin typeface="Arial"/>
                <a:ea typeface="ＭＳ Ｐゴシック" charset="0"/>
                <a:cs typeface="ＭＳ Ｐゴシック" charset="0"/>
              </a:rPr>
              <a:t/>
            </a:r>
            <a:br>
              <a:rPr lang="en-US" sz="800" dirty="0" smtClean="0">
                <a:solidFill>
                  <a:srgbClr val="000000"/>
                </a:solidFill>
                <a:latin typeface="Arial"/>
                <a:ea typeface="ＭＳ Ｐゴシック" charset="0"/>
                <a:cs typeface="ＭＳ Ｐゴシック" charset="0"/>
              </a:rPr>
            </a:br>
            <a:r>
              <a:rPr lang="en-US" sz="800" dirty="0" smtClean="0">
                <a:solidFill>
                  <a:srgbClr val="000000"/>
                </a:solidFill>
                <a:latin typeface="Arial"/>
                <a:ea typeface="ＭＳ Ｐゴシック" charset="0"/>
                <a:cs typeface="ＭＳ Ｐゴシック" charset="0"/>
              </a:rPr>
              <a:t>tly:Registration:RegistrationLibrary:RegLib_C14</a:t>
            </a:r>
            <a:endParaRPr lang="en-US" sz="800" dirty="0">
              <a:solidFill>
                <a:srgbClr val="000000"/>
              </a:solidFill>
              <a:latin typeface="Arial"/>
              <a:ea typeface="ＭＳ Ｐゴシック" charset="0"/>
              <a:cs typeface="ＭＳ Ｐゴシック" charset="0"/>
            </a:endParaRPr>
          </a:p>
        </p:txBody>
      </p:sp>
      <p:grpSp>
        <p:nvGrpSpPr>
          <p:cNvPr id="20" name="Group 19"/>
          <p:cNvGrpSpPr/>
          <p:nvPr/>
        </p:nvGrpSpPr>
        <p:grpSpPr>
          <a:xfrm>
            <a:off x="5867400" y="4191000"/>
            <a:ext cx="3048000" cy="1748790"/>
            <a:chOff x="5867400" y="4191000"/>
            <a:chExt cx="3048000" cy="1748790"/>
          </a:xfrm>
          <a:effectLst>
            <a:outerShdw blurRad="50800" dist="38100" dir="2700000" algn="tl" rotWithShape="0">
              <a:prstClr val="black">
                <a:alpha val="40000"/>
              </a:prstClr>
            </a:outerShdw>
          </a:effectLst>
        </p:grpSpPr>
        <p:pic>
          <p:nvPicPr>
            <p:cNvPr id="8" name="Picture 7" descr="RegLib_C14_register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5105400"/>
              <a:ext cx="3048000" cy="834390"/>
            </a:xfrm>
            <a:prstGeom prst="rect">
              <a:avLst/>
            </a:prstGeom>
            <a:ln>
              <a:solidFill>
                <a:schemeClr val="tx1"/>
              </a:solidFill>
            </a:ln>
          </p:spPr>
        </p:pic>
        <p:pic>
          <p:nvPicPr>
            <p:cNvPr id="9" name="Picture 8" descr="RegLib_C14_unregiste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4191000"/>
              <a:ext cx="3048000" cy="929640"/>
            </a:xfrm>
            <a:prstGeom prst="rect">
              <a:avLst/>
            </a:prstGeom>
            <a:ln>
              <a:solidFill>
                <a:schemeClr val="tx1"/>
              </a:solidFill>
            </a:ln>
          </p:spPr>
        </p:pic>
      </p:grpSp>
      <p:sp>
        <p:nvSpPr>
          <p:cNvPr id="10" name="TextBox 9"/>
          <p:cNvSpPr txBox="1"/>
          <p:nvPr/>
        </p:nvSpPr>
        <p:spPr>
          <a:xfrm>
            <a:off x="5257800" y="4572000"/>
            <a:ext cx="621008"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before</a:t>
            </a:r>
            <a:endParaRPr lang="en-US" sz="1200" dirty="0">
              <a:solidFill>
                <a:srgbClr val="000000"/>
              </a:solidFill>
              <a:latin typeface="Arial"/>
              <a:ea typeface="ＭＳ Ｐゴシック" charset="0"/>
              <a:cs typeface="ＭＳ Ｐゴシック" charset="0"/>
            </a:endParaRPr>
          </a:p>
        </p:txBody>
      </p:sp>
      <p:sp>
        <p:nvSpPr>
          <p:cNvPr id="11" name="TextBox 10"/>
          <p:cNvSpPr txBox="1"/>
          <p:nvPr/>
        </p:nvSpPr>
        <p:spPr>
          <a:xfrm>
            <a:off x="5257800" y="5486400"/>
            <a:ext cx="492593"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after</a:t>
            </a:r>
            <a:endParaRPr lang="en-US" sz="1200" dirty="0">
              <a:solidFill>
                <a:srgbClr val="000000"/>
              </a:solidFill>
              <a:latin typeface="Arial"/>
              <a:ea typeface="ＭＳ Ｐゴシック" charset="0"/>
              <a:cs typeface="ＭＳ Ｐゴシック" charset="0"/>
            </a:endParaRPr>
          </a:p>
        </p:txBody>
      </p:sp>
      <p:sp>
        <p:nvSpPr>
          <p:cNvPr id="12" name="TextBox 11"/>
          <p:cNvSpPr txBox="1"/>
          <p:nvPr/>
        </p:nvSpPr>
        <p:spPr>
          <a:xfrm>
            <a:off x="5867400" y="3352800"/>
            <a:ext cx="980181"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initialization</a:t>
            </a:r>
            <a:endParaRPr lang="en-US" sz="1200" dirty="0">
              <a:solidFill>
                <a:srgbClr val="000000"/>
              </a:solidFill>
              <a:latin typeface="Arial"/>
              <a:ea typeface="ＭＳ Ｐゴシック" charset="0"/>
              <a:cs typeface="ＭＳ Ｐゴシック" charset="0"/>
            </a:endParaRPr>
          </a:p>
        </p:txBody>
      </p:sp>
      <p:sp>
        <p:nvSpPr>
          <p:cNvPr id="13" name="TextBox 12"/>
          <p:cNvSpPr txBox="1"/>
          <p:nvPr/>
        </p:nvSpPr>
        <p:spPr>
          <a:xfrm>
            <a:off x="5867400" y="2057400"/>
            <a:ext cx="560971" cy="276999"/>
          </a:xfrm>
          <a:prstGeom prst="rect">
            <a:avLst/>
          </a:prstGeom>
          <a:noFill/>
        </p:spPr>
        <p:txBody>
          <a:bodyPr wrap="none" rtlCol="0">
            <a:spAutoFit/>
          </a:bodyPr>
          <a:lstStyle/>
          <a:p>
            <a:pPr eaLnBrk="0" fontAlgn="base" hangingPunct="0">
              <a:spcBef>
                <a:spcPct val="0"/>
              </a:spcBef>
              <a:spcAft>
                <a:spcPct val="0"/>
              </a:spcAft>
            </a:pPr>
            <a:r>
              <a:rPr lang="en-US" sz="1200" dirty="0" smtClean="0">
                <a:solidFill>
                  <a:srgbClr val="000000"/>
                </a:solidFill>
                <a:latin typeface="Arial"/>
                <a:ea typeface="ＭＳ Ｐゴシック" charset="0"/>
                <a:cs typeface="ＭＳ Ｐゴシック" charset="0"/>
              </a:rPr>
              <a:t>result</a:t>
            </a:r>
            <a:endParaRPr lang="en-US" sz="1200" dirty="0">
              <a:solidFill>
                <a:srgbClr val="000000"/>
              </a:solidFill>
              <a:latin typeface="Arial"/>
              <a:ea typeface="ＭＳ Ｐゴシック" charset="0"/>
              <a:cs typeface="ＭＳ Ｐゴシック" charset="0"/>
            </a:endParaRPr>
          </a:p>
        </p:txBody>
      </p:sp>
      <p:pic>
        <p:nvPicPr>
          <p:cNvPr id="14" name="Picture 13" descr="Tumor-Volume-Rendering-PostGad-2011.png"/>
          <p:cNvPicPr>
            <a:picLocks noChangeAspect="1"/>
          </p:cNvPicPr>
          <p:nvPr/>
        </p:nvPicPr>
        <p:blipFill rotWithShape="1">
          <a:blip r:embed="rId5">
            <a:extLst>
              <a:ext uri="{28A0092B-C50C-407E-A947-70E740481C1C}">
                <a14:useLocalDpi xmlns:a14="http://schemas.microsoft.com/office/drawing/2010/main" val="0"/>
              </a:ext>
            </a:extLst>
          </a:blip>
          <a:srcRect l="29430" t="13803" b="16731"/>
          <a:stretch/>
        </p:blipFill>
        <p:spPr>
          <a:xfrm>
            <a:off x="2743200" y="4140200"/>
            <a:ext cx="2203534" cy="1592659"/>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p:cNvSpPr txBox="1"/>
          <p:nvPr/>
        </p:nvSpPr>
        <p:spPr>
          <a:xfrm>
            <a:off x="2743200" y="5740400"/>
            <a:ext cx="1189861" cy="246221"/>
          </a:xfrm>
          <a:prstGeom prst="rect">
            <a:avLst/>
          </a:prstGeom>
          <a:noFill/>
        </p:spPr>
        <p:txBody>
          <a:bodyPr wrap="none" rtlCol="0">
            <a:spAutoFit/>
          </a:bodyPr>
          <a:lstStyle/>
          <a:p>
            <a:pPr eaLnBrk="0" fontAlgn="base" hangingPunct="0">
              <a:spcBef>
                <a:spcPct val="0"/>
              </a:spcBef>
              <a:spcAft>
                <a:spcPct val="0"/>
              </a:spcAft>
            </a:pPr>
            <a:r>
              <a:rPr lang="en-US" sz="1000" dirty="0" smtClean="0">
                <a:solidFill>
                  <a:srgbClr val="000000"/>
                </a:solidFill>
                <a:latin typeface="Arial"/>
                <a:ea typeface="ＭＳ Ｐゴシック" charset="0"/>
                <a:cs typeface="ＭＳ Ｐゴシック" charset="0"/>
              </a:rPr>
              <a:t>Volume rendering</a:t>
            </a:r>
            <a:endParaRPr lang="en-US" sz="1000" dirty="0">
              <a:solidFill>
                <a:srgbClr val="000000"/>
              </a:solidFill>
              <a:latin typeface="Arial"/>
              <a:ea typeface="ＭＳ Ｐゴシック" charset="0"/>
              <a:cs typeface="ＭＳ Ｐゴシック" charset="0"/>
            </a:endParaRPr>
          </a:p>
        </p:txBody>
      </p:sp>
      <p:cxnSp>
        <p:nvCxnSpPr>
          <p:cNvPr id="17" name="Straight Arrow Connector 16"/>
          <p:cNvCxnSpPr/>
          <p:nvPr/>
        </p:nvCxnSpPr>
        <p:spPr bwMode="auto">
          <a:xfrm flipV="1">
            <a:off x="3505200" y="2743200"/>
            <a:ext cx="3048000" cy="371642"/>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3505200" y="3542632"/>
            <a:ext cx="2057400" cy="64836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7" name="Rectangle 6"/>
          <p:cNvSpPr/>
          <p:nvPr/>
        </p:nvSpPr>
        <p:spPr>
          <a:xfrm>
            <a:off x="685800" y="5939790"/>
            <a:ext cx="4572000" cy="276999"/>
          </a:xfrm>
          <a:prstGeom prst="rect">
            <a:avLst/>
          </a:prstGeom>
        </p:spPr>
        <p:txBody>
          <a:bodyPr>
            <a:spAutoFit/>
          </a:bodyPr>
          <a:lstStyle/>
          <a:p>
            <a:r>
              <a:rPr lang="en-US" sz="1200" dirty="0"/>
              <a:t>https://</a:t>
            </a:r>
            <a:r>
              <a:rPr lang="en-US" sz="1200" dirty="0" err="1"/>
              <a:t>en.wikipedia.org</a:t>
            </a:r>
            <a:r>
              <a:rPr lang="en-US" sz="1200" dirty="0"/>
              <a:t>/wiki/</a:t>
            </a:r>
            <a:r>
              <a:rPr lang="en-US" sz="1200" dirty="0" err="1"/>
              <a:t>Medical_image_computing</a:t>
            </a:r>
            <a:endParaRPr lang="en-US" sz="1200" dirty="0"/>
          </a:p>
        </p:txBody>
      </p:sp>
      <p:sp>
        <p:nvSpPr>
          <p:cNvPr id="16" name="TextBox 15"/>
          <p:cNvSpPr txBox="1"/>
          <p:nvPr/>
        </p:nvSpPr>
        <p:spPr>
          <a:xfrm>
            <a:off x="517525" y="5016460"/>
            <a:ext cx="1860550" cy="923330"/>
          </a:xfrm>
          <a:prstGeom prst="rect">
            <a:avLst/>
          </a:prstGeom>
          <a:noFill/>
        </p:spPr>
        <p:txBody>
          <a:bodyPr wrap="square" rtlCol="0">
            <a:spAutoFit/>
          </a:bodyPr>
          <a:lstStyle/>
          <a:p>
            <a:r>
              <a:rPr lang="en-US" b="1" dirty="0" smtClean="0"/>
              <a:t>MIC=Medical Image Computing</a:t>
            </a:r>
            <a:endParaRPr lang="en-US" b="1" dirty="0"/>
          </a:p>
        </p:txBody>
      </p:sp>
    </p:spTree>
    <p:extLst>
      <p:ext uri="{BB962C8B-B14F-4D97-AF65-F5344CB8AC3E}">
        <p14:creationId xmlns:p14="http://schemas.microsoft.com/office/powerpoint/2010/main" val="94748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Robot </a:t>
            </a:r>
            <a:r>
              <a:rPr lang="en-US" dirty="0" smtClean="0">
                <a:latin typeface="Arial"/>
                <a:cs typeface="Arial"/>
              </a:rPr>
              <a:t>for</a:t>
            </a:r>
            <a:r>
              <a:rPr lang="en-US" dirty="0">
                <a:latin typeface="Arial"/>
                <a:cs typeface="Arial"/>
              </a:rPr>
              <a:t> </a:t>
            </a:r>
            <a:r>
              <a:rPr lang="en-US" dirty="0" smtClean="0">
                <a:latin typeface="Arial"/>
                <a:cs typeface="Arial"/>
              </a:rPr>
              <a:t>Ablative Liver Therapy</a:t>
            </a:r>
            <a:endParaRPr lang="en-US" dirty="0">
              <a:latin typeface="Arial"/>
              <a:cs typeface="Arial"/>
            </a:endParaRPr>
          </a:p>
        </p:txBody>
      </p:sp>
      <p:sp>
        <p:nvSpPr>
          <p:cNvPr id="3" name="Slide Number Placeholder 2"/>
          <p:cNvSpPr>
            <a:spLocks noGrp="1"/>
          </p:cNvSpPr>
          <p:nvPr>
            <p:ph type="sldNum" idx="10"/>
          </p:nvPr>
        </p:nvSpPr>
        <p:spPr>
          <a:xfrm>
            <a:off x="457200" y="6356350"/>
            <a:ext cx="1057393" cy="365125"/>
          </a:xfrm>
        </p:spPr>
        <p:txBody>
          <a:bodyPr/>
          <a:lstStyle/>
          <a:p>
            <a:pPr>
              <a:defRPr/>
            </a:pPr>
            <a:fld id="{6E76BDA9-B87E-4E92-830B-D928BB899173}" type="slidenum">
              <a:rPr lang="en-US" smtClean="0"/>
              <a:pPr>
                <a:defRPr/>
              </a:pPr>
              <a:t>60</a:t>
            </a:fld>
            <a:endParaRPr lang="en-US" dirty="0"/>
          </a:p>
        </p:txBody>
      </p:sp>
      <p:pic>
        <p:nvPicPr>
          <p:cNvPr id="4" name="コンテンツ プレースホルダー 7" descr="planning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6098" y="1594738"/>
            <a:ext cx="3662410" cy="4522003"/>
          </a:xfrm>
          <a:prstGeom prst="rect">
            <a:avLst/>
          </a:prstGeom>
          <a:noFill/>
          <a:ln w="9525">
            <a:noFill/>
            <a:miter lim="800000"/>
            <a:headEnd/>
            <a:tailEnd/>
          </a:ln>
        </p:spPr>
      </p:pic>
      <p:pic>
        <p:nvPicPr>
          <p:cNvPr id="7" name="Picture 4" descr="D:\01 Studio A\Image1.jpg"/>
          <p:cNvPicPr>
            <a:picLocks noChangeAspect="1" noChangeArrowheads="1"/>
          </p:cNvPicPr>
          <p:nvPr/>
        </p:nvPicPr>
        <p:blipFill rotWithShape="1">
          <a:blip r:embed="rId3">
            <a:extLst>
              <a:ext uri="{28A0092B-C50C-407E-A947-70E740481C1C}">
                <a14:useLocalDpi xmlns:a14="http://schemas.microsoft.com/office/drawing/2010/main" val="0"/>
              </a:ext>
            </a:extLst>
          </a:blip>
          <a:srcRect l="16572" r="16572"/>
          <a:stretch/>
        </p:blipFill>
        <p:spPr bwMode="auto">
          <a:xfrm>
            <a:off x="4648200" y="1600200"/>
            <a:ext cx="4038600"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81424" y="6352143"/>
            <a:ext cx="2690573" cy="369332"/>
          </a:xfrm>
          <a:prstGeom prst="rect">
            <a:avLst/>
          </a:prstGeom>
          <a:noFill/>
        </p:spPr>
        <p:txBody>
          <a:bodyPr wrap="none" rtlCol="0">
            <a:spAutoFit/>
          </a:bodyPr>
          <a:lstStyle/>
          <a:p>
            <a:r>
              <a:rPr lang="en-US" dirty="0" smtClean="0"/>
              <a:t>Research funded by Canon</a:t>
            </a:r>
            <a:endParaRPr lang="en-US" dirty="0"/>
          </a:p>
        </p:txBody>
      </p:sp>
    </p:spTree>
    <p:extLst>
      <p:ext uri="{BB962C8B-B14F-4D97-AF65-F5344CB8AC3E}">
        <p14:creationId xmlns:p14="http://schemas.microsoft.com/office/powerpoint/2010/main" val="311097916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lgn="l" rtl="0">
              <a:spcBef>
                <a:spcPts val="0"/>
              </a:spcBef>
              <a:buNone/>
            </a:pPr>
            <a:r>
              <a:rPr lang="en" sz="3000" b="1" dirty="0">
                <a:latin typeface="Arial"/>
                <a:cs typeface="Arial"/>
              </a:rPr>
              <a:t>Quantitative Image Informatics </a:t>
            </a:r>
          </a:p>
          <a:p>
            <a:pPr algn="l" rtl="0">
              <a:spcBef>
                <a:spcPts val="0"/>
              </a:spcBef>
              <a:buNone/>
            </a:pPr>
            <a:r>
              <a:rPr lang="en" sz="3000" b="1" dirty="0">
                <a:latin typeface="Arial"/>
                <a:cs typeface="Arial"/>
              </a:rPr>
              <a:t>for Cancer Research (QIICR</a:t>
            </a:r>
            <a:r>
              <a:rPr lang="en" sz="3000" b="1" dirty="0" smtClean="0">
                <a:latin typeface="Arial"/>
                <a:cs typeface="Arial"/>
              </a:rPr>
              <a:t>):</a:t>
            </a:r>
            <a:endParaRPr lang="en" sz="3000" b="1" dirty="0">
              <a:latin typeface="Arial"/>
              <a:cs typeface="Arial"/>
            </a:endParaRPr>
          </a:p>
        </p:txBody>
      </p:sp>
      <p:sp>
        <p:nvSpPr>
          <p:cNvPr id="78" name="Shape 78"/>
          <p:cNvSpPr txBox="1">
            <a:spLocks noGrp="1"/>
          </p:cNvSpPr>
          <p:nvPr>
            <p:ph type="subTitle" idx="1"/>
          </p:nvPr>
        </p:nvSpPr>
        <p:spPr>
          <a:xfrm>
            <a:off x="685800" y="3786737"/>
            <a:ext cx="5787944" cy="1046400"/>
          </a:xfrm>
          <a:prstGeom prst="rect">
            <a:avLst/>
          </a:prstGeom>
        </p:spPr>
        <p:txBody>
          <a:bodyPr lIns="91425" tIns="91425" rIns="91425" bIns="91425" anchor="t" anchorCtr="0">
            <a:noAutofit/>
          </a:bodyPr>
          <a:lstStyle/>
          <a:p>
            <a:pPr lvl="0" algn="l" rtl="0">
              <a:spcBef>
                <a:spcPts val="0"/>
              </a:spcBef>
              <a:buNone/>
            </a:pPr>
            <a:r>
              <a:rPr lang="en" sz="2200" i="1" dirty="0">
                <a:latin typeface="Arial"/>
                <a:cs typeface="Arial"/>
              </a:rPr>
              <a:t>Andrey Fedorov, PhD and Ron Kikinis, MD</a:t>
            </a:r>
          </a:p>
          <a:p>
            <a:pPr marL="0" lvl="0" indent="0" algn="l" rtl="0">
              <a:spcBef>
                <a:spcPts val="0"/>
              </a:spcBef>
              <a:buNone/>
            </a:pPr>
            <a:r>
              <a:rPr lang="en" sz="2200" dirty="0">
                <a:latin typeface="Arial"/>
                <a:cs typeface="Arial"/>
              </a:rPr>
              <a:t>Brigham and Women’s </a:t>
            </a:r>
            <a:r>
              <a:rPr lang="en" sz="2200" dirty="0" smtClean="0">
                <a:latin typeface="Arial"/>
                <a:cs typeface="Arial"/>
              </a:rPr>
              <a:t>Hospital</a:t>
            </a:r>
            <a:r>
              <a:rPr lang="en-US" sz="2200" dirty="0" smtClean="0">
                <a:latin typeface="Arial"/>
                <a:cs typeface="Arial"/>
              </a:rPr>
              <a:t/>
            </a:r>
            <a:br>
              <a:rPr lang="en-US" sz="2200" dirty="0" smtClean="0">
                <a:latin typeface="Arial"/>
                <a:cs typeface="Arial"/>
              </a:rPr>
            </a:br>
            <a:r>
              <a:rPr lang="en" sz="2200" dirty="0" smtClean="0">
                <a:latin typeface="Arial"/>
                <a:cs typeface="Arial"/>
              </a:rPr>
              <a:t>Harvard Medical</a:t>
            </a:r>
            <a:r>
              <a:rPr lang="en-US" sz="2200" dirty="0" smtClean="0">
                <a:latin typeface="Arial"/>
                <a:cs typeface="Arial"/>
              </a:rPr>
              <a:t> </a:t>
            </a:r>
            <a:r>
              <a:rPr lang="en" sz="2200" dirty="0" smtClean="0">
                <a:latin typeface="Arial"/>
                <a:cs typeface="Arial"/>
              </a:rPr>
              <a:t>School</a:t>
            </a:r>
            <a:r>
              <a:rPr lang="en-US" sz="2200" dirty="0" smtClean="0">
                <a:latin typeface="Arial"/>
                <a:cs typeface="Arial"/>
              </a:rPr>
              <a:t>, </a:t>
            </a:r>
            <a:r>
              <a:rPr lang="en" sz="2200" dirty="0" smtClean="0">
                <a:latin typeface="Arial"/>
                <a:cs typeface="Arial"/>
              </a:rPr>
              <a:t>Boston</a:t>
            </a:r>
            <a:r>
              <a:rPr lang="en" sz="2200" dirty="0">
                <a:latin typeface="Arial"/>
                <a:cs typeface="Arial"/>
              </a:rPr>
              <a:t>, MA</a:t>
            </a:r>
          </a:p>
          <a:p>
            <a:pPr lvl="0" algn="l" rtl="0">
              <a:spcBef>
                <a:spcPts val="0"/>
              </a:spcBef>
              <a:buNone/>
            </a:pPr>
            <a:endParaRPr sz="2200" dirty="0">
              <a:latin typeface="Arial"/>
              <a:cs typeface="Arial"/>
            </a:endParaRPr>
          </a:p>
          <a:p>
            <a:pPr lvl="0" algn="l" rtl="0">
              <a:spcBef>
                <a:spcPts val="0"/>
              </a:spcBef>
              <a:buNone/>
            </a:pPr>
            <a:r>
              <a:rPr lang="en" sz="2200" dirty="0" smtClean="0">
                <a:latin typeface="Arial"/>
                <a:cs typeface="Arial"/>
              </a:rPr>
              <a:t>fedorov@bwh.harvard.edu</a:t>
            </a:r>
            <a:endParaRPr lang="en-US" sz="2200" dirty="0" smtClean="0">
              <a:latin typeface="Arial"/>
              <a:cs typeface="Arial"/>
            </a:endParaRPr>
          </a:p>
          <a:p>
            <a:pPr lvl="0" algn="l" rtl="0">
              <a:spcBef>
                <a:spcPts val="0"/>
              </a:spcBef>
              <a:buNone/>
            </a:pPr>
            <a:r>
              <a:rPr lang="en-US" sz="2200" dirty="0" smtClean="0">
                <a:latin typeface="Arial"/>
                <a:cs typeface="Arial"/>
              </a:rPr>
              <a:t>Funded through the ITCR program at NCI</a:t>
            </a:r>
            <a:endParaRPr lang="en" sz="2200" dirty="0">
              <a:latin typeface="Arial"/>
              <a:cs typeface="Arial"/>
            </a:endParaRPr>
          </a:p>
        </p:txBody>
      </p:sp>
      <p:grpSp>
        <p:nvGrpSpPr>
          <p:cNvPr id="79" name="Shape 79"/>
          <p:cNvGrpSpPr/>
          <p:nvPr/>
        </p:nvGrpSpPr>
        <p:grpSpPr>
          <a:xfrm>
            <a:off x="176648" y="890625"/>
            <a:ext cx="8707426" cy="845434"/>
            <a:chOff x="176648" y="890625"/>
            <a:chExt cx="8707426" cy="845434"/>
          </a:xfrm>
        </p:grpSpPr>
        <p:grpSp>
          <p:nvGrpSpPr>
            <p:cNvPr id="80" name="Shape 80"/>
            <p:cNvGrpSpPr/>
            <p:nvPr/>
          </p:nvGrpSpPr>
          <p:grpSpPr>
            <a:xfrm>
              <a:off x="176648" y="962024"/>
              <a:ext cx="4986449" cy="774034"/>
              <a:chOff x="1463060" y="881574"/>
              <a:chExt cx="4986449" cy="774034"/>
            </a:xfrm>
          </p:grpSpPr>
          <p:pic>
            <p:nvPicPr>
              <p:cNvPr id="81" name="Shape 81"/>
              <p:cNvPicPr preferRelativeResize="0"/>
              <p:nvPr/>
            </p:nvPicPr>
            <p:blipFill>
              <a:blip r:embed="rId3">
                <a:alphaModFix/>
              </a:blip>
              <a:stretch>
                <a:fillRect/>
              </a:stretch>
            </p:blipFill>
            <p:spPr>
              <a:xfrm>
                <a:off x="1463060" y="881575"/>
                <a:ext cx="1678174" cy="756881"/>
              </a:xfrm>
              <a:prstGeom prst="rect">
                <a:avLst/>
              </a:prstGeom>
              <a:noFill/>
              <a:ln>
                <a:noFill/>
              </a:ln>
            </p:spPr>
          </p:pic>
          <p:pic>
            <p:nvPicPr>
              <p:cNvPr id="82" name="Shape 82"/>
              <p:cNvPicPr preferRelativeResize="0"/>
              <p:nvPr/>
            </p:nvPicPr>
            <p:blipFill>
              <a:blip r:embed="rId4">
                <a:alphaModFix/>
              </a:blip>
              <a:stretch>
                <a:fillRect/>
              </a:stretch>
            </p:blipFill>
            <p:spPr>
              <a:xfrm>
                <a:off x="3221337" y="909725"/>
                <a:ext cx="662525" cy="717724"/>
              </a:xfrm>
              <a:prstGeom prst="rect">
                <a:avLst/>
              </a:prstGeom>
              <a:noFill/>
              <a:ln>
                <a:noFill/>
              </a:ln>
            </p:spPr>
          </p:pic>
          <p:pic>
            <p:nvPicPr>
              <p:cNvPr id="83" name="Shape 83"/>
              <p:cNvPicPr preferRelativeResize="0"/>
              <p:nvPr/>
            </p:nvPicPr>
            <p:blipFill>
              <a:blip r:embed="rId5">
                <a:alphaModFix/>
              </a:blip>
              <a:stretch>
                <a:fillRect/>
              </a:stretch>
            </p:blipFill>
            <p:spPr>
              <a:xfrm>
                <a:off x="4015535" y="909725"/>
                <a:ext cx="897140" cy="717725"/>
              </a:xfrm>
              <a:prstGeom prst="rect">
                <a:avLst/>
              </a:prstGeom>
              <a:noFill/>
              <a:ln>
                <a:noFill/>
              </a:ln>
            </p:spPr>
          </p:pic>
          <p:pic>
            <p:nvPicPr>
              <p:cNvPr id="84" name="Shape 84"/>
              <p:cNvPicPr preferRelativeResize="0"/>
              <p:nvPr/>
            </p:nvPicPr>
            <p:blipFill>
              <a:blip r:embed="rId6">
                <a:alphaModFix/>
              </a:blip>
              <a:stretch>
                <a:fillRect/>
              </a:stretch>
            </p:blipFill>
            <p:spPr>
              <a:xfrm>
                <a:off x="4912687" y="918425"/>
                <a:ext cx="746724" cy="683164"/>
              </a:xfrm>
              <a:prstGeom prst="rect">
                <a:avLst/>
              </a:prstGeom>
              <a:noFill/>
              <a:ln>
                <a:noFill/>
              </a:ln>
            </p:spPr>
          </p:pic>
          <p:pic>
            <p:nvPicPr>
              <p:cNvPr id="85" name="Shape 85"/>
              <p:cNvPicPr preferRelativeResize="0"/>
              <p:nvPr/>
            </p:nvPicPr>
            <p:blipFill>
              <a:blip r:embed="rId7">
                <a:alphaModFix/>
              </a:blip>
              <a:stretch>
                <a:fillRect/>
              </a:stretch>
            </p:blipFill>
            <p:spPr>
              <a:xfrm>
                <a:off x="5786985" y="881574"/>
                <a:ext cx="662525" cy="774034"/>
              </a:xfrm>
              <a:prstGeom prst="rect">
                <a:avLst/>
              </a:prstGeom>
              <a:noFill/>
              <a:ln>
                <a:noFill/>
              </a:ln>
            </p:spPr>
          </p:pic>
        </p:grpSp>
        <p:pic>
          <p:nvPicPr>
            <p:cNvPr id="86" name="Shape 86"/>
            <p:cNvPicPr preferRelativeResize="0"/>
            <p:nvPr/>
          </p:nvPicPr>
          <p:blipFill>
            <a:blip r:embed="rId8">
              <a:alphaModFix/>
            </a:blip>
            <a:stretch>
              <a:fillRect/>
            </a:stretch>
          </p:blipFill>
          <p:spPr>
            <a:xfrm>
              <a:off x="5329775" y="890625"/>
              <a:ext cx="1362075" cy="561975"/>
            </a:xfrm>
            <a:prstGeom prst="rect">
              <a:avLst/>
            </a:prstGeom>
            <a:noFill/>
            <a:ln>
              <a:noFill/>
            </a:ln>
          </p:spPr>
        </p:pic>
        <p:pic>
          <p:nvPicPr>
            <p:cNvPr id="87" name="Shape 87"/>
            <p:cNvPicPr preferRelativeResize="0"/>
            <p:nvPr/>
          </p:nvPicPr>
          <p:blipFill>
            <a:blip r:embed="rId9">
              <a:alphaModFix/>
            </a:blip>
            <a:stretch>
              <a:fillRect/>
            </a:stretch>
          </p:blipFill>
          <p:spPr>
            <a:xfrm>
              <a:off x="5892775" y="1403950"/>
              <a:ext cx="1302324" cy="332100"/>
            </a:xfrm>
            <a:prstGeom prst="rect">
              <a:avLst/>
            </a:prstGeom>
            <a:noFill/>
            <a:ln>
              <a:noFill/>
            </a:ln>
          </p:spPr>
        </p:pic>
        <p:grpSp>
          <p:nvGrpSpPr>
            <p:cNvPr id="88" name="Shape 88"/>
            <p:cNvGrpSpPr/>
            <p:nvPr/>
          </p:nvGrpSpPr>
          <p:grpSpPr>
            <a:xfrm>
              <a:off x="7333375" y="1037262"/>
              <a:ext cx="1550700" cy="623549"/>
              <a:chOff x="7959150" y="486700"/>
              <a:chExt cx="1550700" cy="623549"/>
            </a:xfrm>
          </p:grpSpPr>
          <p:pic>
            <p:nvPicPr>
              <p:cNvPr id="89" name="Shape 89"/>
              <p:cNvPicPr preferRelativeResize="0"/>
              <p:nvPr/>
            </p:nvPicPr>
            <p:blipFill>
              <a:blip r:embed="rId10">
                <a:alphaModFix/>
              </a:blip>
              <a:stretch>
                <a:fillRect/>
              </a:stretch>
            </p:blipFill>
            <p:spPr>
              <a:xfrm>
                <a:off x="7959150" y="486700"/>
                <a:ext cx="1520190" cy="485775"/>
              </a:xfrm>
              <a:prstGeom prst="rect">
                <a:avLst/>
              </a:prstGeom>
              <a:noFill/>
              <a:ln>
                <a:noFill/>
              </a:ln>
            </p:spPr>
          </p:pic>
          <p:pic>
            <p:nvPicPr>
              <p:cNvPr id="90" name="Shape 90"/>
              <p:cNvPicPr preferRelativeResize="0"/>
              <p:nvPr/>
            </p:nvPicPr>
            <p:blipFill>
              <a:blip r:embed="rId11">
                <a:alphaModFix/>
              </a:blip>
              <a:stretch>
                <a:fillRect/>
              </a:stretch>
            </p:blipFill>
            <p:spPr>
              <a:xfrm>
                <a:off x="8081025" y="972475"/>
                <a:ext cx="1428825" cy="137774"/>
              </a:xfrm>
              <a:prstGeom prst="rect">
                <a:avLst/>
              </a:prstGeom>
              <a:noFill/>
              <a:ln>
                <a:noFill/>
              </a:ln>
            </p:spPr>
          </p:pic>
        </p:grpSp>
      </p:grpSp>
      <p:sp>
        <p:nvSpPr>
          <p:cNvPr id="91" name="Shape 91"/>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61</a:t>
            </a:fld>
            <a:endParaRPr lang="en">
              <a:latin typeface="Arial"/>
              <a:cs typeface="Arial"/>
            </a:endParaRPr>
          </a:p>
        </p:txBody>
      </p:sp>
      <p:pic>
        <p:nvPicPr>
          <p:cNvPr id="2" name="Picture 1"/>
          <p:cNvPicPr>
            <a:picLocks noChangeAspect="1"/>
          </p:cNvPicPr>
          <p:nvPr/>
        </p:nvPicPr>
        <p:blipFill>
          <a:blip r:embed="rId12"/>
          <a:stretch>
            <a:fillRect/>
          </a:stretch>
        </p:blipFill>
        <p:spPr>
          <a:xfrm>
            <a:off x="6778783" y="3786737"/>
            <a:ext cx="17780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76200" y="-23775"/>
            <a:ext cx="7972500" cy="780900"/>
          </a:xfrm>
          <a:prstGeom prst="rect">
            <a:avLst/>
          </a:prstGeom>
        </p:spPr>
        <p:txBody>
          <a:bodyPr lIns="91425" tIns="91425" rIns="91425" bIns="91425" anchor="b" anchorCtr="0">
            <a:noAutofit/>
          </a:bodyPr>
          <a:lstStyle/>
          <a:p>
            <a:pPr lvl="0" rtl="0">
              <a:spcBef>
                <a:spcPts val="0"/>
              </a:spcBef>
              <a:buNone/>
            </a:pPr>
            <a:r>
              <a:rPr lang="en">
                <a:latin typeface="Arial"/>
                <a:cs typeface="Arial"/>
              </a:rPr>
              <a:t>NCI Quantitative Imaging Network (QIN)</a:t>
            </a:r>
          </a:p>
        </p:txBody>
      </p:sp>
      <p:grpSp>
        <p:nvGrpSpPr>
          <p:cNvPr id="97" name="Shape 97"/>
          <p:cNvGrpSpPr/>
          <p:nvPr/>
        </p:nvGrpSpPr>
        <p:grpSpPr>
          <a:xfrm>
            <a:off x="2546774" y="2464682"/>
            <a:ext cx="6565800" cy="4269792"/>
            <a:chOff x="2622974" y="2464682"/>
            <a:chExt cx="6565800" cy="4269792"/>
          </a:xfrm>
        </p:grpSpPr>
        <p:pic>
          <p:nvPicPr>
            <p:cNvPr id="98" name="Shape 98"/>
            <p:cNvPicPr preferRelativeResize="0"/>
            <p:nvPr/>
          </p:nvPicPr>
          <p:blipFill>
            <a:blip r:embed="rId3">
              <a:alphaModFix/>
            </a:blip>
            <a:stretch>
              <a:fillRect/>
            </a:stretch>
          </p:blipFill>
          <p:spPr>
            <a:xfrm>
              <a:off x="2622974" y="2464682"/>
              <a:ext cx="6565800" cy="4269792"/>
            </a:xfrm>
            <a:prstGeom prst="rect">
              <a:avLst/>
            </a:prstGeom>
            <a:noFill/>
            <a:ln>
              <a:noFill/>
            </a:ln>
          </p:spPr>
        </p:pic>
        <p:sp>
          <p:nvSpPr>
            <p:cNvPr id="99" name="Shape 99"/>
            <p:cNvSpPr txBox="1"/>
            <p:nvPr/>
          </p:nvSpPr>
          <p:spPr>
            <a:xfrm>
              <a:off x="2829150" y="6106050"/>
              <a:ext cx="3657600" cy="457200"/>
            </a:xfrm>
            <a:prstGeom prst="rect">
              <a:avLst/>
            </a:prstGeom>
            <a:noFill/>
            <a:ln>
              <a:noFill/>
            </a:ln>
          </p:spPr>
          <p:txBody>
            <a:bodyPr lIns="91425" tIns="91425" rIns="91425" bIns="91425" anchor="t" anchorCtr="0">
              <a:noAutofit/>
            </a:bodyPr>
            <a:lstStyle/>
            <a:p>
              <a:pPr lvl="0" rtl="0">
                <a:spcBef>
                  <a:spcPts val="0"/>
                </a:spcBef>
                <a:buNone/>
              </a:pPr>
              <a:r>
                <a:rPr lang="en">
                  <a:latin typeface="Arial"/>
                  <a:cs typeface="Arial"/>
                </a:rPr>
                <a:t>QIN as of March 2014</a:t>
              </a:r>
            </a:p>
            <a:p>
              <a:pPr lvl="0" rtl="0">
                <a:spcBef>
                  <a:spcPts val="0"/>
                </a:spcBef>
                <a:buNone/>
              </a:pPr>
              <a:r>
                <a:rPr lang="en" sz="800" u="sng">
                  <a:solidFill>
                    <a:schemeClr val="hlink"/>
                  </a:solidFill>
                  <a:latin typeface="Arial"/>
                  <a:cs typeface="Arial"/>
                  <a:hlinkClick r:id="rId4"/>
                </a:rPr>
                <a:t>http://imaging.cancer.gov/programsandresources/specializedinitiatives/qin</a:t>
              </a:r>
              <a:r>
                <a:rPr lang="en" sz="800">
                  <a:latin typeface="Arial"/>
                  <a:cs typeface="Arial"/>
                </a:rPr>
                <a:t> </a:t>
              </a:r>
            </a:p>
          </p:txBody>
        </p:sp>
      </p:grpSp>
      <p:sp>
        <p:nvSpPr>
          <p:cNvPr id="100" name="Shape 100"/>
          <p:cNvSpPr txBox="1"/>
          <p:nvPr/>
        </p:nvSpPr>
        <p:spPr>
          <a:xfrm>
            <a:off x="276975" y="835550"/>
            <a:ext cx="8431200" cy="1812299"/>
          </a:xfrm>
          <a:prstGeom prst="rect">
            <a:avLst/>
          </a:prstGeom>
          <a:noFill/>
          <a:ln>
            <a:noFill/>
          </a:ln>
        </p:spPr>
        <p:txBody>
          <a:bodyPr lIns="91425" tIns="91425" rIns="91425" bIns="91425" anchor="ctr" anchorCtr="0">
            <a:noAutofit/>
          </a:bodyPr>
          <a:lstStyle/>
          <a:p>
            <a:pPr lvl="0" rtl="0">
              <a:spcBef>
                <a:spcPts val="0"/>
              </a:spcBef>
              <a:buNone/>
            </a:pPr>
            <a:r>
              <a:rPr lang="en" sz="2400" i="1">
                <a:solidFill>
                  <a:srgbClr val="4D4D4D"/>
                </a:solidFill>
                <a:latin typeface="Arial"/>
                <a:cs typeface="Arial"/>
              </a:rPr>
              <a:t>“The network is designed to promote research and development of quantitative imaging methods for the measurement of tumor response to therapies in clinical trial settings, with the overall goal of facilitating clinical decision making.”</a:t>
            </a:r>
          </a:p>
        </p:txBody>
      </p:sp>
      <p:sp>
        <p:nvSpPr>
          <p:cNvPr id="101" name="Shape 101"/>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62</a:t>
            </a:fld>
            <a:endParaRPr lang="en">
              <a:latin typeface="Arial"/>
              <a:cs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76200" y="-23775"/>
            <a:ext cx="8542199" cy="780900"/>
          </a:xfrm>
          <a:prstGeom prst="rect">
            <a:avLst/>
          </a:prstGeom>
        </p:spPr>
        <p:txBody>
          <a:bodyPr lIns="91425" tIns="91425" rIns="91425" bIns="91425" anchor="b" anchorCtr="0">
            <a:noAutofit/>
          </a:bodyPr>
          <a:lstStyle/>
          <a:p>
            <a:pPr lvl="0" rtl="0">
              <a:spcBef>
                <a:spcPts val="0"/>
              </a:spcBef>
              <a:buNone/>
            </a:pPr>
            <a:r>
              <a:rPr lang="en">
                <a:latin typeface="Arial"/>
                <a:cs typeface="Arial"/>
              </a:rPr>
              <a:t>QIN challenges</a:t>
            </a:r>
          </a:p>
        </p:txBody>
      </p:sp>
      <p:sp>
        <p:nvSpPr>
          <p:cNvPr id="107" name="Shape 107"/>
          <p:cNvSpPr txBox="1">
            <a:spLocks noGrp="1"/>
          </p:cNvSpPr>
          <p:nvPr>
            <p:ph type="body" idx="1"/>
          </p:nvPr>
        </p:nvSpPr>
        <p:spPr>
          <a:xfrm>
            <a:off x="457200" y="1534800"/>
            <a:ext cx="8229600" cy="4967700"/>
          </a:xfrm>
          <a:prstGeom prst="rect">
            <a:avLst/>
          </a:prstGeom>
        </p:spPr>
        <p:txBody>
          <a:bodyPr lIns="91425" tIns="91425" rIns="91425" bIns="91425" anchor="t" anchorCtr="0">
            <a:noAutofit/>
          </a:bodyPr>
          <a:lstStyle/>
          <a:p>
            <a:pPr marL="457200" lvl="0" indent="-393700" rtl="0">
              <a:spcBef>
                <a:spcPts val="0"/>
              </a:spcBef>
              <a:buClr>
                <a:schemeClr val="dk1"/>
              </a:buClr>
              <a:buSzPct val="100000"/>
              <a:buFont typeface="Arial"/>
              <a:buChar char="●"/>
            </a:pPr>
            <a:r>
              <a:rPr lang="en">
                <a:latin typeface="Arial"/>
                <a:cs typeface="Arial"/>
              </a:rPr>
              <a:t>Data sharing</a:t>
            </a:r>
          </a:p>
          <a:p>
            <a:pPr marL="914400" lvl="1" indent="-381000" rtl="0">
              <a:spcBef>
                <a:spcPts val="0"/>
              </a:spcBef>
              <a:buClr>
                <a:schemeClr val="dk1"/>
              </a:buClr>
              <a:buSzPct val="92307"/>
              <a:buFont typeface="Courier New"/>
              <a:buChar char="o"/>
            </a:pPr>
            <a:r>
              <a:rPr lang="en">
                <a:latin typeface="Arial"/>
                <a:cs typeface="Arial"/>
              </a:rPr>
              <a:t>Site-specific solutions</a:t>
            </a:r>
          </a:p>
          <a:p>
            <a:pPr marL="914400" lvl="1" indent="-381000" rtl="0">
              <a:spcBef>
                <a:spcPts val="0"/>
              </a:spcBef>
              <a:buClr>
                <a:schemeClr val="dk1"/>
              </a:buClr>
              <a:buSzPct val="92307"/>
              <a:buFont typeface="Courier New"/>
              <a:buChar char="o"/>
            </a:pPr>
            <a:r>
              <a:rPr lang="en">
                <a:latin typeface="Arial"/>
                <a:cs typeface="Arial"/>
              </a:rPr>
              <a:t>Limited support of common formats</a:t>
            </a:r>
          </a:p>
          <a:p>
            <a:pPr marL="1371600" lvl="2" indent="-381000" rtl="0">
              <a:spcBef>
                <a:spcPts val="0"/>
              </a:spcBef>
              <a:buClr>
                <a:schemeClr val="dk1"/>
              </a:buClr>
              <a:buSzPct val="92307"/>
              <a:buFont typeface="Wingdings"/>
              <a:buChar char="§"/>
            </a:pPr>
            <a:r>
              <a:rPr lang="en">
                <a:latin typeface="Arial"/>
                <a:cs typeface="Arial"/>
              </a:rPr>
              <a:t>no agreement what that format should be</a:t>
            </a:r>
          </a:p>
          <a:p>
            <a:pPr marL="914400" lvl="1" indent="-381000" rtl="0">
              <a:spcBef>
                <a:spcPts val="0"/>
              </a:spcBef>
              <a:buClr>
                <a:schemeClr val="dk1"/>
              </a:buClr>
              <a:buSzPct val="92307"/>
              <a:buFont typeface="Courier New"/>
              <a:buChar char="o"/>
            </a:pPr>
            <a:r>
              <a:rPr lang="en">
                <a:latin typeface="Arial"/>
                <a:cs typeface="Arial"/>
              </a:rPr>
              <a:t>No repositories of annotated image data</a:t>
            </a:r>
          </a:p>
          <a:p>
            <a:pPr marL="457200" lvl="0" indent="-393700" rtl="0">
              <a:spcBef>
                <a:spcPts val="0"/>
              </a:spcBef>
              <a:buClr>
                <a:schemeClr val="dk1"/>
              </a:buClr>
              <a:buSzPct val="100000"/>
              <a:buFont typeface="Arial"/>
              <a:buChar char="●"/>
            </a:pPr>
            <a:r>
              <a:rPr lang="en">
                <a:latin typeface="Arial"/>
                <a:cs typeface="Arial"/>
              </a:rPr>
              <a:t>Tool sharing</a:t>
            </a:r>
          </a:p>
          <a:p>
            <a:pPr marL="914400" lvl="1" indent="-381000" rtl="0">
              <a:spcBef>
                <a:spcPts val="0"/>
              </a:spcBef>
              <a:buClr>
                <a:schemeClr val="dk1"/>
              </a:buClr>
              <a:buSzPct val="92307"/>
              <a:buFont typeface="Courier New"/>
              <a:buChar char="o"/>
            </a:pPr>
            <a:r>
              <a:rPr lang="en">
                <a:latin typeface="Arial"/>
                <a:cs typeface="Arial"/>
              </a:rPr>
              <a:t>Tools are generally developed for internal use</a:t>
            </a:r>
          </a:p>
          <a:p>
            <a:pPr marL="914400" lvl="1" indent="-381000" rtl="0">
              <a:spcBef>
                <a:spcPts val="0"/>
              </a:spcBef>
              <a:buClr>
                <a:schemeClr val="dk1"/>
              </a:buClr>
              <a:buSzPct val="92307"/>
              <a:buFont typeface="Courier New"/>
              <a:buChar char="o"/>
            </a:pPr>
            <a:r>
              <a:rPr lang="en">
                <a:latin typeface="Arial"/>
                <a:cs typeface="Arial"/>
              </a:rPr>
              <a:t>Different levels of maturity</a:t>
            </a:r>
          </a:p>
          <a:p>
            <a:pPr marL="914400" lvl="1" indent="-381000" rtl="0">
              <a:spcBef>
                <a:spcPts val="0"/>
              </a:spcBef>
              <a:buClr>
                <a:schemeClr val="dk1"/>
              </a:buClr>
              <a:buSzPct val="92307"/>
              <a:buFont typeface="Courier New"/>
              <a:buChar char="o"/>
            </a:pPr>
            <a:r>
              <a:rPr lang="en">
                <a:latin typeface="Arial"/>
                <a:cs typeface="Arial"/>
              </a:rPr>
              <a:t>Not always open source</a:t>
            </a:r>
          </a:p>
          <a:p>
            <a:pPr marL="457200" lvl="0" indent="-393700" rtl="0">
              <a:spcBef>
                <a:spcPts val="0"/>
              </a:spcBef>
              <a:buClr>
                <a:schemeClr val="dk1"/>
              </a:buClr>
              <a:buSzPct val="100000"/>
              <a:buFont typeface="Arial"/>
              <a:buChar char="●"/>
            </a:pPr>
            <a:r>
              <a:rPr lang="en" i="1">
                <a:latin typeface="Arial"/>
                <a:cs typeface="Arial"/>
              </a:rPr>
              <a:t>Individual sites are not tasked with the development of the platform to facilitate sharing</a:t>
            </a:r>
          </a:p>
        </p:txBody>
      </p:sp>
      <p:pic>
        <p:nvPicPr>
          <p:cNvPr id="108" name="Shape 108"/>
          <p:cNvPicPr preferRelativeResize="0"/>
          <p:nvPr/>
        </p:nvPicPr>
        <p:blipFill>
          <a:blip r:embed="rId3">
            <a:alphaModFix/>
          </a:blip>
          <a:stretch>
            <a:fillRect/>
          </a:stretch>
        </p:blipFill>
        <p:spPr>
          <a:xfrm>
            <a:off x="7171700" y="198475"/>
            <a:ext cx="1782725" cy="2256849"/>
          </a:xfrm>
          <a:prstGeom prst="rect">
            <a:avLst/>
          </a:prstGeom>
          <a:noFill/>
          <a:ln>
            <a:noFill/>
          </a:ln>
        </p:spPr>
      </p:pic>
      <p:sp>
        <p:nvSpPr>
          <p:cNvPr id="109" name="Shape 109"/>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63</a:t>
            </a:fld>
            <a:endParaRPr lang="en">
              <a:latin typeface="Arial"/>
              <a:cs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76200" y="-23775"/>
            <a:ext cx="8542199" cy="780900"/>
          </a:xfrm>
          <a:prstGeom prst="rect">
            <a:avLst/>
          </a:prstGeom>
        </p:spPr>
        <p:txBody>
          <a:bodyPr lIns="91425" tIns="91425" rIns="91425" bIns="91425" anchor="b" anchorCtr="0">
            <a:noAutofit/>
          </a:bodyPr>
          <a:lstStyle/>
          <a:p>
            <a:pPr lvl="0" rtl="0">
              <a:spcBef>
                <a:spcPts val="0"/>
              </a:spcBef>
              <a:buNone/>
            </a:pPr>
            <a:r>
              <a:rPr lang="en-US" dirty="0" smtClean="0">
                <a:latin typeface="Arial"/>
                <a:cs typeface="Arial"/>
              </a:rPr>
              <a:t>QIICR</a:t>
            </a:r>
            <a:r>
              <a:rPr lang="en" dirty="0" smtClean="0">
                <a:latin typeface="Arial"/>
                <a:cs typeface="Arial"/>
              </a:rPr>
              <a:t>: </a:t>
            </a:r>
            <a:r>
              <a:rPr lang="en" dirty="0">
                <a:latin typeface="Arial"/>
                <a:cs typeface="Arial"/>
              </a:rPr>
              <a:t>Solutions and tools</a:t>
            </a:r>
          </a:p>
        </p:txBody>
      </p:sp>
      <p:sp>
        <p:nvSpPr>
          <p:cNvPr id="182" name="Shape 182"/>
          <p:cNvSpPr txBox="1">
            <a:spLocks noGrp="1"/>
          </p:cNvSpPr>
          <p:nvPr>
            <p:ph type="body" idx="1"/>
          </p:nvPr>
        </p:nvSpPr>
        <p:spPr>
          <a:xfrm>
            <a:off x="76200" y="849000"/>
            <a:ext cx="4367699" cy="4967700"/>
          </a:xfrm>
          <a:prstGeom prst="rect">
            <a:avLst/>
          </a:prstGeom>
        </p:spPr>
        <p:txBody>
          <a:bodyPr lIns="91425" tIns="91425" rIns="91425" bIns="91425" anchor="t" anchorCtr="0">
            <a:noAutofit/>
          </a:bodyPr>
          <a:lstStyle/>
          <a:p>
            <a:pPr marL="457200" lvl="0" indent="-355600" rtl="0">
              <a:spcBef>
                <a:spcPts val="0"/>
              </a:spcBef>
              <a:buClr>
                <a:schemeClr val="dk1"/>
              </a:buClr>
              <a:buSzPct val="100000"/>
              <a:buFont typeface="Arial"/>
              <a:buChar char="●"/>
            </a:pPr>
            <a:r>
              <a:rPr lang="en" sz="2000" dirty="0">
                <a:latin typeface="Arial"/>
                <a:cs typeface="Arial"/>
              </a:rPr>
              <a:t>Clinical researcher is the target user</a:t>
            </a:r>
          </a:p>
          <a:p>
            <a:pPr marL="457200" lvl="0" indent="-355600" rtl="0">
              <a:spcBef>
                <a:spcPts val="0"/>
              </a:spcBef>
              <a:buClr>
                <a:schemeClr val="dk1"/>
              </a:buClr>
              <a:buSzPct val="100000"/>
              <a:buFont typeface="Arial"/>
              <a:buChar char="●"/>
            </a:pPr>
            <a:r>
              <a:rPr lang="en" sz="2000" dirty="0">
                <a:latin typeface="Arial"/>
                <a:cs typeface="Arial"/>
              </a:rPr>
              <a:t>Standardize on 3D Slicer as the delivery platform</a:t>
            </a:r>
          </a:p>
          <a:p>
            <a:pPr marL="457200" lvl="0" indent="-355600" rtl="0">
              <a:spcBef>
                <a:spcPts val="0"/>
              </a:spcBef>
              <a:buClr>
                <a:schemeClr val="dk1"/>
              </a:buClr>
              <a:buSzPct val="100000"/>
              <a:buFont typeface="Arial"/>
              <a:buChar char="●"/>
            </a:pPr>
            <a:r>
              <a:rPr lang="en" sz="2000" dirty="0">
                <a:latin typeface="Arial"/>
                <a:cs typeface="Arial"/>
              </a:rPr>
              <a:t>Implement missing “building blocks” as needed</a:t>
            </a:r>
          </a:p>
          <a:p>
            <a:pPr marL="914400" lvl="1" indent="-355600" rtl="0">
              <a:spcBef>
                <a:spcPts val="0"/>
              </a:spcBef>
              <a:buClr>
                <a:schemeClr val="dk1"/>
              </a:buClr>
              <a:buSzPct val="100000"/>
              <a:buFont typeface="Courier New"/>
              <a:buChar char="o"/>
            </a:pPr>
            <a:r>
              <a:rPr lang="en" sz="2000" dirty="0">
                <a:latin typeface="Arial"/>
                <a:cs typeface="Arial"/>
              </a:rPr>
              <a:t>segmentation</a:t>
            </a:r>
          </a:p>
          <a:p>
            <a:pPr marL="914400" lvl="1" indent="-355600" rtl="0">
              <a:spcBef>
                <a:spcPts val="0"/>
              </a:spcBef>
              <a:buClr>
                <a:schemeClr val="dk1"/>
              </a:buClr>
              <a:buSzPct val="100000"/>
              <a:buFont typeface="Courier New"/>
              <a:buChar char="o"/>
            </a:pPr>
            <a:r>
              <a:rPr lang="en" sz="2000" dirty="0">
                <a:latin typeface="Arial"/>
                <a:cs typeface="Arial"/>
              </a:rPr>
              <a:t>advanced analysis</a:t>
            </a:r>
          </a:p>
          <a:p>
            <a:pPr marL="914400" lvl="1" indent="-355600" rtl="0">
              <a:spcBef>
                <a:spcPts val="0"/>
              </a:spcBef>
              <a:buClr>
                <a:schemeClr val="dk1"/>
              </a:buClr>
              <a:buSzPct val="100000"/>
              <a:buFont typeface="Courier New"/>
              <a:buChar char="o"/>
            </a:pPr>
            <a:r>
              <a:rPr lang="en" sz="2000" dirty="0">
                <a:latin typeface="Arial"/>
                <a:cs typeface="Arial"/>
              </a:rPr>
              <a:t>...</a:t>
            </a:r>
          </a:p>
          <a:p>
            <a:pPr marL="457200" lvl="0" indent="-355600" rtl="0">
              <a:spcBef>
                <a:spcPts val="0"/>
              </a:spcBef>
              <a:buClr>
                <a:schemeClr val="dk1"/>
              </a:buClr>
              <a:buSzPct val="100000"/>
              <a:buFont typeface="Arial"/>
              <a:buChar char="●"/>
            </a:pPr>
            <a:r>
              <a:rPr lang="en" sz="2000" dirty="0">
                <a:latin typeface="Arial"/>
                <a:cs typeface="Arial"/>
              </a:rPr>
              <a:t>Integrate “building blocks” into end-to-end solutions</a:t>
            </a:r>
          </a:p>
          <a:p>
            <a:pPr marL="457200" lvl="0" indent="-355600" rtl="0">
              <a:spcBef>
                <a:spcPts val="0"/>
              </a:spcBef>
              <a:buClr>
                <a:schemeClr val="dk1"/>
              </a:buClr>
              <a:buSzPct val="100000"/>
              <a:buFont typeface="Arial"/>
              <a:buChar char="●"/>
            </a:pPr>
            <a:r>
              <a:rPr lang="en" sz="2000" dirty="0">
                <a:latin typeface="Arial"/>
                <a:cs typeface="Arial"/>
              </a:rPr>
              <a:t>Standardize on DICOM for input images and output results serialization</a:t>
            </a:r>
          </a:p>
        </p:txBody>
      </p:sp>
      <p:pic>
        <p:nvPicPr>
          <p:cNvPr id="183" name="Shape 183"/>
          <p:cNvPicPr preferRelativeResize="0"/>
          <p:nvPr/>
        </p:nvPicPr>
        <p:blipFill>
          <a:blip r:embed="rId3">
            <a:alphaModFix/>
          </a:blip>
          <a:stretch>
            <a:fillRect/>
          </a:stretch>
        </p:blipFill>
        <p:spPr>
          <a:xfrm>
            <a:off x="6942239" y="1007325"/>
            <a:ext cx="1890637" cy="2064851"/>
          </a:xfrm>
          <a:prstGeom prst="rect">
            <a:avLst/>
          </a:prstGeom>
          <a:noFill/>
          <a:ln>
            <a:noFill/>
          </a:ln>
        </p:spPr>
      </p:pic>
      <p:pic>
        <p:nvPicPr>
          <p:cNvPr id="184" name="Shape 184"/>
          <p:cNvPicPr preferRelativeResize="0"/>
          <p:nvPr/>
        </p:nvPicPr>
        <p:blipFill>
          <a:blip r:embed="rId4">
            <a:alphaModFix/>
          </a:blip>
          <a:stretch>
            <a:fillRect/>
          </a:stretch>
        </p:blipFill>
        <p:spPr>
          <a:xfrm>
            <a:off x="4501050" y="1021025"/>
            <a:ext cx="2057400" cy="2057400"/>
          </a:xfrm>
          <a:prstGeom prst="rect">
            <a:avLst/>
          </a:prstGeom>
          <a:noFill/>
          <a:ln>
            <a:noFill/>
          </a:ln>
        </p:spPr>
      </p:pic>
      <p:pic>
        <p:nvPicPr>
          <p:cNvPr id="185" name="Shape 185"/>
          <p:cNvPicPr preferRelativeResize="0"/>
          <p:nvPr/>
        </p:nvPicPr>
        <p:blipFill>
          <a:blip r:embed="rId5">
            <a:alphaModFix/>
          </a:blip>
          <a:stretch>
            <a:fillRect/>
          </a:stretch>
        </p:blipFill>
        <p:spPr>
          <a:xfrm>
            <a:off x="4549575" y="3176850"/>
            <a:ext cx="4130575" cy="2484850"/>
          </a:xfrm>
          <a:prstGeom prst="rect">
            <a:avLst/>
          </a:prstGeom>
          <a:noFill/>
          <a:ln>
            <a:noFill/>
          </a:ln>
        </p:spPr>
      </p:pic>
      <p:sp>
        <p:nvSpPr>
          <p:cNvPr id="186" name="Shape 186"/>
          <p:cNvSpPr txBox="1"/>
          <p:nvPr/>
        </p:nvSpPr>
        <p:spPr>
          <a:xfrm>
            <a:off x="6571175" y="1807950"/>
            <a:ext cx="3657600" cy="457200"/>
          </a:xfrm>
          <a:prstGeom prst="rect">
            <a:avLst/>
          </a:prstGeom>
          <a:noFill/>
          <a:ln>
            <a:noFill/>
          </a:ln>
        </p:spPr>
        <p:txBody>
          <a:bodyPr lIns="91425" tIns="91425" rIns="91425" bIns="91425" anchor="t" anchorCtr="0">
            <a:noAutofit/>
          </a:bodyPr>
          <a:lstStyle/>
          <a:p>
            <a:pPr lvl="0" rtl="0">
              <a:spcBef>
                <a:spcPts val="0"/>
              </a:spcBef>
              <a:buNone/>
            </a:pPr>
            <a:r>
              <a:rPr lang="en" i="1">
                <a:latin typeface="Arial"/>
                <a:cs typeface="Arial"/>
              </a:rPr>
              <a:t>vs</a:t>
            </a:r>
          </a:p>
        </p:txBody>
      </p:sp>
      <p:sp>
        <p:nvSpPr>
          <p:cNvPr id="187" name="Shape 187"/>
          <p:cNvSpPr txBox="1"/>
          <p:nvPr/>
        </p:nvSpPr>
        <p:spPr>
          <a:xfrm>
            <a:off x="1613250" y="5854650"/>
            <a:ext cx="7405499" cy="611999"/>
          </a:xfrm>
          <a:prstGeom prst="rect">
            <a:avLst/>
          </a:prstGeom>
          <a:noFill/>
          <a:ln>
            <a:noFill/>
          </a:ln>
        </p:spPr>
        <p:txBody>
          <a:bodyPr lIns="91425" tIns="91425" rIns="91425" bIns="91425" anchor="ctr" anchorCtr="0">
            <a:noAutofit/>
          </a:bodyPr>
          <a:lstStyle/>
          <a:p>
            <a:pPr marL="457200" lvl="0" indent="-279400" rtl="0">
              <a:lnSpc>
                <a:spcPct val="115000"/>
              </a:lnSpc>
              <a:spcBef>
                <a:spcPts val="0"/>
              </a:spcBef>
              <a:buClr>
                <a:srgbClr val="000000"/>
              </a:buClr>
              <a:buSzPct val="100000"/>
              <a:buFont typeface="Arial"/>
              <a:buChar char="●"/>
            </a:pPr>
            <a:r>
              <a:rPr lang="en" sz="800">
                <a:solidFill>
                  <a:srgbClr val="000000"/>
                </a:solidFill>
                <a:latin typeface="Arial"/>
                <a:cs typeface="Arial"/>
              </a:rPr>
              <a:t>Mercea P, Fedorov A, Pieper S, Beichel R, Park M-A, Hainer J, Kijewski MF, Horky L, Kikinis R, Dickhaus H. Quantification of longitudinal tumor changes using PET imaging in 3D Slicer. In Proc. of Computer Assisted Radiology and Surgery, 2013. Int J CARS 2013 (8) (Suppl 1):S285-S286.</a:t>
            </a:r>
          </a:p>
          <a:p>
            <a:pPr marL="457200" lvl="0" indent="-279400" rtl="0">
              <a:lnSpc>
                <a:spcPct val="115000"/>
              </a:lnSpc>
              <a:spcBef>
                <a:spcPts val="0"/>
              </a:spcBef>
              <a:buClr>
                <a:srgbClr val="000000"/>
              </a:buClr>
              <a:buSzPct val="100000"/>
              <a:buFont typeface="Arial"/>
              <a:buChar char="●"/>
            </a:pPr>
            <a:r>
              <a:rPr lang="en" sz="800">
                <a:solidFill>
                  <a:srgbClr val="000000"/>
                </a:solidFill>
                <a:latin typeface="Arial"/>
                <a:cs typeface="Arial"/>
              </a:rPr>
              <a:t>Pohl K, Konukoglu E, Novellas S, Ayache N, Fedorov A, Wells WM, Talos IF, Golby A, Kikinis R, Black PM. A New Metric for Detecting Change in Slowly Evolving Brain Tumors: Validation in Meningioma Patients. Neurosurgery, 2011, 68(1 Suppl Operative), pp.225-233.</a:t>
            </a:r>
          </a:p>
          <a:p>
            <a:pPr marL="495300" lvl="0" indent="0" rtl="0">
              <a:lnSpc>
                <a:spcPct val="115000"/>
              </a:lnSpc>
              <a:spcBef>
                <a:spcPts val="0"/>
              </a:spcBef>
              <a:buNone/>
            </a:pPr>
            <a:endParaRPr sz="800">
              <a:solidFill>
                <a:srgbClr val="000000"/>
              </a:solidFill>
              <a:latin typeface="Arial"/>
              <a:cs typeface="Arial"/>
            </a:endParaRPr>
          </a:p>
        </p:txBody>
      </p:sp>
      <p:sp>
        <p:nvSpPr>
          <p:cNvPr id="188" name="Shape 188"/>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64</a:t>
            </a:fld>
            <a:endParaRPr lang="en">
              <a:latin typeface="Arial"/>
              <a:cs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76200" y="-23775"/>
            <a:ext cx="8561699" cy="780900"/>
          </a:xfrm>
          <a:prstGeom prst="rect">
            <a:avLst/>
          </a:prstGeom>
        </p:spPr>
        <p:txBody>
          <a:bodyPr lIns="91425" tIns="91425" rIns="91425" bIns="91425" anchor="b" anchorCtr="0">
            <a:noAutofit/>
          </a:bodyPr>
          <a:lstStyle/>
          <a:p>
            <a:pPr>
              <a:spcBef>
                <a:spcPts val="0"/>
              </a:spcBef>
              <a:buNone/>
            </a:pPr>
            <a:r>
              <a:rPr lang="en">
                <a:latin typeface="Arial"/>
                <a:cs typeface="Arial"/>
              </a:rPr>
              <a:t>Simplified Iowa QIN workflow (pre-QIICR)</a:t>
            </a:r>
          </a:p>
        </p:txBody>
      </p:sp>
      <p:pic>
        <p:nvPicPr>
          <p:cNvPr id="207" name="Shape 207"/>
          <p:cNvPicPr preferRelativeResize="0"/>
          <p:nvPr/>
        </p:nvPicPr>
        <p:blipFill>
          <a:blip r:embed="rId3">
            <a:alphaModFix/>
          </a:blip>
          <a:stretch>
            <a:fillRect/>
          </a:stretch>
        </p:blipFill>
        <p:spPr>
          <a:xfrm>
            <a:off x="1393300" y="1483450"/>
            <a:ext cx="6248400" cy="3705225"/>
          </a:xfrm>
          <a:prstGeom prst="rect">
            <a:avLst/>
          </a:prstGeom>
          <a:noFill/>
          <a:ln>
            <a:noFill/>
          </a:ln>
        </p:spPr>
      </p:pic>
      <p:sp>
        <p:nvSpPr>
          <p:cNvPr id="208" name="Shape 208"/>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65</a:t>
            </a:fld>
            <a:endParaRPr lang="en">
              <a:latin typeface="Arial"/>
              <a:cs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76200" y="-23766"/>
            <a:ext cx="6565800" cy="780900"/>
          </a:xfrm>
          <a:prstGeom prst="rect">
            <a:avLst/>
          </a:prstGeom>
        </p:spPr>
        <p:txBody>
          <a:bodyPr lIns="91425" tIns="91425" rIns="91425" bIns="91425" anchor="b" anchorCtr="0">
            <a:noAutofit/>
          </a:bodyPr>
          <a:lstStyle/>
          <a:p>
            <a:pPr>
              <a:spcBef>
                <a:spcPts val="0"/>
              </a:spcBef>
              <a:buNone/>
            </a:pPr>
            <a:r>
              <a:rPr lang="en">
                <a:latin typeface="Arial"/>
                <a:cs typeface="Arial"/>
              </a:rPr>
              <a:t>Why bother?</a:t>
            </a:r>
          </a:p>
        </p:txBody>
      </p:sp>
      <p:sp>
        <p:nvSpPr>
          <p:cNvPr id="302" name="Shape 302"/>
          <p:cNvSpPr txBox="1">
            <a:spLocks noGrp="1"/>
          </p:cNvSpPr>
          <p:nvPr>
            <p:ph type="sldNum" idx="12"/>
          </p:nvPr>
        </p:nvSpPr>
        <p:spPr>
          <a:xfrm>
            <a:off x="8556783" y="6333134"/>
            <a:ext cx="548699" cy="524999"/>
          </a:xfrm>
          <a:prstGeom prst="rect">
            <a:avLst/>
          </a:prstGeom>
        </p:spPr>
        <p:txBody>
          <a:bodyPr lIns="91425" tIns="91425" rIns="91425" bIns="91425" anchor="ctr" anchorCtr="0">
            <a:noAutofit/>
          </a:bodyPr>
          <a:lstStyle/>
          <a:p>
            <a:pPr>
              <a:spcBef>
                <a:spcPts val="0"/>
              </a:spcBef>
              <a:buNone/>
            </a:pPr>
            <a:fld id="{00000000-1234-1234-1234-123412341234}" type="slidenum">
              <a:rPr lang="en">
                <a:latin typeface="Arial"/>
                <a:cs typeface="Arial"/>
              </a:rPr>
              <a:t>66</a:t>
            </a:fld>
            <a:endParaRPr lang="en">
              <a:latin typeface="Arial"/>
              <a:cs typeface="Arial"/>
            </a:endParaRPr>
          </a:p>
        </p:txBody>
      </p:sp>
      <p:pic>
        <p:nvPicPr>
          <p:cNvPr id="303" name="Shape 303"/>
          <p:cNvPicPr preferRelativeResize="0"/>
          <p:nvPr/>
        </p:nvPicPr>
        <p:blipFill>
          <a:blip r:embed="rId3">
            <a:alphaModFix/>
          </a:blip>
          <a:stretch>
            <a:fillRect/>
          </a:stretch>
        </p:blipFill>
        <p:spPr>
          <a:xfrm>
            <a:off x="1289100" y="892216"/>
            <a:ext cx="6565803" cy="507356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pPr>
              <a:defRPr/>
            </a:pPr>
            <a:r>
              <a:rPr lang="en-US" dirty="0">
                <a:latin typeface="Arial"/>
                <a:cs typeface="Arial"/>
              </a:rPr>
              <a:t>Slicer  IGT and Slicer RT</a:t>
            </a:r>
          </a:p>
        </p:txBody>
      </p:sp>
      <p:sp>
        <p:nvSpPr>
          <p:cNvPr id="16" name="Subtitle 2"/>
          <p:cNvSpPr txBox="1">
            <a:spLocks/>
          </p:cNvSpPr>
          <p:nvPr/>
        </p:nvSpPr>
        <p:spPr bwMode="auto">
          <a:xfrm>
            <a:off x="762000" y="2667001"/>
            <a:ext cx="16240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Gabor </a:t>
            </a:r>
            <a:r>
              <a:rPr lang="en-US" sz="1200" dirty="0" err="1" smtClean="0">
                <a:solidFill>
                  <a:prstClr val="black"/>
                </a:solidFill>
                <a:latin typeface="Arial"/>
                <a:cs typeface="Arial"/>
              </a:rPr>
              <a:t>Fichtinger</a:t>
            </a:r>
            <a:r>
              <a:rPr lang="en-US" sz="1200" dirty="0" smtClean="0">
                <a:solidFill>
                  <a:prstClr val="black"/>
                </a:solidFill>
                <a:latin typeface="Arial"/>
                <a:cs typeface="Arial"/>
              </a:rPr>
              <a:t>, PhD</a:t>
            </a:r>
          </a:p>
          <a:p>
            <a:pPr marL="0" indent="0">
              <a:spcBef>
                <a:spcPct val="0"/>
              </a:spcBef>
              <a:buNone/>
              <a:defRPr/>
            </a:pPr>
            <a:r>
              <a:rPr lang="en-US" sz="1200" dirty="0">
                <a:solidFill>
                  <a:prstClr val="black"/>
                </a:solidFill>
                <a:latin typeface="Arial"/>
                <a:cs typeface="Arial"/>
              </a:rPr>
              <a:t>Professor, Cancer Care Ontario Research Chair</a:t>
            </a:r>
          </a:p>
        </p:txBody>
      </p:sp>
      <p:pic>
        <p:nvPicPr>
          <p:cNvPr id="5122" name="Picture 2" descr="http://perk.cs.queensu.ca/sites/perkd7.cs.queensu.ca/files/styles/large/public/Profile/AndrasLasso2014.jpg?itok=qiI3DdA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518" y="990600"/>
            <a:ext cx="119681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perk.cs.queensu.ca/sites/perkd7.cs.queensu.ca/files/styles/large/public/Profile/TamasUngi.png?itok=SHe9sI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1" y="9906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a:spLocks/>
          </p:cNvSpPr>
          <p:nvPr/>
        </p:nvSpPr>
        <p:spPr bwMode="auto">
          <a:xfrm>
            <a:off x="1022862" y="5163142"/>
            <a:ext cx="7098276" cy="82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2000" dirty="0" smtClean="0">
                <a:latin typeface="Arial"/>
                <a:cs typeface="Arial"/>
              </a:rPr>
              <a:t>Funded through a variety of Canadian and US sources</a:t>
            </a:r>
            <a:endParaRPr lang="en-US" sz="2000" dirty="0">
              <a:latin typeface="Arial"/>
              <a:cs typeface="Arial"/>
            </a:endParaRPr>
          </a:p>
        </p:txBody>
      </p:sp>
      <p:sp>
        <p:nvSpPr>
          <p:cNvPr id="22" name="Subtitle 2"/>
          <p:cNvSpPr txBox="1">
            <a:spLocks/>
          </p:cNvSpPr>
          <p:nvPr/>
        </p:nvSpPr>
        <p:spPr bwMode="auto">
          <a:xfrm>
            <a:off x="4748211" y="2704325"/>
            <a:ext cx="1589787" cy="8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Tamas Ungi, MD, </a:t>
            </a:r>
            <a:r>
              <a:rPr lang="en-US" sz="1200" dirty="0">
                <a:solidFill>
                  <a:prstClr val="black"/>
                </a:solidFill>
                <a:latin typeface="Arial"/>
                <a:cs typeface="Arial"/>
              </a:rPr>
              <a:t>P</a:t>
            </a:r>
            <a:r>
              <a:rPr lang="en-US" sz="1200" dirty="0" smtClean="0">
                <a:solidFill>
                  <a:prstClr val="black"/>
                </a:solidFill>
                <a:latin typeface="Arial"/>
                <a:cs typeface="Arial"/>
              </a:rPr>
              <a:t>hD Lead clinical </a:t>
            </a:r>
            <a:r>
              <a:rPr lang="en-US" sz="1200" dirty="0">
                <a:solidFill>
                  <a:prstClr val="black"/>
                </a:solidFill>
                <a:latin typeface="Arial"/>
                <a:cs typeface="Arial"/>
              </a:rPr>
              <a:t>application developer</a:t>
            </a:r>
            <a:endParaRPr lang="en-US" sz="1200" dirty="0" smtClean="0">
              <a:solidFill>
                <a:prstClr val="black"/>
              </a:solidFill>
              <a:latin typeface="Arial"/>
              <a:cs typeface="Arial"/>
            </a:endParaRPr>
          </a:p>
        </p:txBody>
      </p:sp>
      <p:sp>
        <p:nvSpPr>
          <p:cNvPr id="5" name="Rectangle 4"/>
          <p:cNvSpPr/>
          <p:nvPr/>
        </p:nvSpPr>
        <p:spPr>
          <a:xfrm>
            <a:off x="1156475" y="5924278"/>
            <a:ext cx="5817633" cy="369332"/>
          </a:xfrm>
          <a:prstGeom prst="rect">
            <a:avLst/>
          </a:prstGeom>
        </p:spPr>
        <p:txBody>
          <a:bodyPr wrap="square">
            <a:spAutoFit/>
          </a:bodyPr>
          <a:lstStyle/>
          <a:p>
            <a:pPr algn="ctr" fontAlgn="base">
              <a:spcBef>
                <a:spcPts val="1200"/>
              </a:spcBef>
              <a:spcAft>
                <a:spcPct val="0"/>
              </a:spcAft>
              <a:defRPr/>
            </a:pPr>
            <a:r>
              <a:rPr lang="en-US" b="1" dirty="0">
                <a:solidFill>
                  <a:prstClr val="black"/>
                </a:solidFill>
                <a:latin typeface="Arial"/>
                <a:cs typeface="Arial"/>
              </a:rPr>
              <a:t>Perk </a:t>
            </a:r>
            <a:r>
              <a:rPr lang="en-US" b="1" dirty="0" smtClean="0">
                <a:solidFill>
                  <a:prstClr val="black"/>
                </a:solidFill>
                <a:latin typeface="Arial"/>
                <a:cs typeface="Arial"/>
              </a:rPr>
              <a:t>Lab </a:t>
            </a:r>
            <a:r>
              <a:rPr lang="en-US" b="1" dirty="0" smtClean="0">
                <a:solidFill>
                  <a:prstClr val="black"/>
                </a:solidFill>
                <a:latin typeface="Arial"/>
                <a:cs typeface="Arial"/>
                <a:hlinkClick r:id="rId5"/>
              </a:rPr>
              <a:t>http</a:t>
            </a:r>
            <a:r>
              <a:rPr lang="en-US" b="1" dirty="0">
                <a:solidFill>
                  <a:prstClr val="black"/>
                </a:solidFill>
                <a:latin typeface="Arial"/>
                <a:cs typeface="Arial"/>
                <a:hlinkClick r:id="rId5"/>
              </a:rPr>
              <a:t>://</a:t>
            </a:r>
            <a:r>
              <a:rPr lang="en-US" b="1" dirty="0" smtClean="0">
                <a:solidFill>
                  <a:prstClr val="black"/>
                </a:solidFill>
                <a:latin typeface="Arial"/>
                <a:cs typeface="Arial"/>
                <a:hlinkClick r:id="rId5"/>
              </a:rPr>
              <a:t>perk.cs.queensu</a:t>
            </a:r>
            <a:endParaRPr lang="en-US" b="1" dirty="0">
              <a:solidFill>
                <a:prstClr val="black"/>
              </a:solidFill>
              <a:latin typeface="Arial"/>
              <a:cs typeface="Arial"/>
            </a:endParaRPr>
          </a:p>
        </p:txBody>
      </p:sp>
      <p:pic>
        <p:nvPicPr>
          <p:cNvPr id="3" name="Picture 2"/>
          <p:cNvPicPr>
            <a:picLocks noChangeAspect="1"/>
          </p:cNvPicPr>
          <p:nvPr/>
        </p:nvPicPr>
        <p:blipFill>
          <a:blip r:embed="rId6"/>
          <a:stretch>
            <a:fillRect/>
          </a:stretch>
        </p:blipFill>
        <p:spPr>
          <a:xfrm>
            <a:off x="7025287" y="990600"/>
            <a:ext cx="1589787" cy="1589787"/>
          </a:xfrm>
          <a:prstGeom prst="rect">
            <a:avLst/>
          </a:prstGeom>
        </p:spPr>
      </p:pic>
      <p:sp>
        <p:nvSpPr>
          <p:cNvPr id="18" name="Subtitle 2"/>
          <p:cNvSpPr txBox="1">
            <a:spLocks/>
          </p:cNvSpPr>
          <p:nvPr/>
        </p:nvSpPr>
        <p:spPr bwMode="auto">
          <a:xfrm>
            <a:off x="7025287" y="2704325"/>
            <a:ext cx="1589787" cy="8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latin typeface="Arial"/>
                <a:cs typeface="Arial"/>
              </a:rPr>
              <a:t>Csaba </a:t>
            </a:r>
            <a:r>
              <a:rPr lang="en-US" sz="1200" dirty="0" smtClean="0">
                <a:latin typeface="Arial"/>
                <a:cs typeface="Arial"/>
              </a:rPr>
              <a:t>Pinter, MSc </a:t>
            </a:r>
            <a:endParaRPr lang="en-US" sz="1200" dirty="0">
              <a:latin typeface="Arial"/>
              <a:cs typeface="Arial"/>
            </a:endParaRPr>
          </a:p>
          <a:p>
            <a:pPr marL="0" indent="0">
              <a:buNone/>
            </a:pPr>
            <a:r>
              <a:rPr lang="en-US" sz="1200" dirty="0">
                <a:latin typeface="Arial"/>
                <a:cs typeface="Arial"/>
              </a:rPr>
              <a:t>Research Software Engineer </a:t>
            </a:r>
          </a:p>
        </p:txBody>
      </p:sp>
      <p:pic>
        <p:nvPicPr>
          <p:cNvPr id="19" name="Picture 18"/>
          <p:cNvPicPr>
            <a:picLocks noChangeAspect="1"/>
          </p:cNvPicPr>
          <p:nvPr/>
        </p:nvPicPr>
        <p:blipFill rotWithShape="1">
          <a:blip r:embed="rId7"/>
          <a:srcRect l="28653" r="8381" b="10730"/>
          <a:stretch/>
        </p:blipFill>
        <p:spPr>
          <a:xfrm>
            <a:off x="762000" y="990600"/>
            <a:ext cx="1435641" cy="1589787"/>
          </a:xfrm>
          <a:prstGeom prst="rect">
            <a:avLst/>
          </a:prstGeom>
        </p:spPr>
      </p:pic>
      <p:sp>
        <p:nvSpPr>
          <p:cNvPr id="25" name="Subtitle 2"/>
          <p:cNvSpPr txBox="1">
            <a:spLocks/>
          </p:cNvSpPr>
          <p:nvPr/>
        </p:nvSpPr>
        <p:spPr bwMode="auto">
          <a:xfrm>
            <a:off x="2874518" y="2708050"/>
            <a:ext cx="144635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charset="0"/>
              <a:buNone/>
              <a:defRPr/>
            </a:pPr>
            <a:r>
              <a:rPr lang="en-US" sz="1200" dirty="0" smtClean="0">
                <a:solidFill>
                  <a:prstClr val="black"/>
                </a:solidFill>
                <a:latin typeface="Arial"/>
                <a:cs typeface="Arial"/>
              </a:rPr>
              <a:t>Andras Lasso, PhD</a:t>
            </a:r>
          </a:p>
          <a:p>
            <a:pPr marL="0" indent="0" eaLnBrk="1" fontAlgn="auto" hangingPunct="1">
              <a:spcAft>
                <a:spcPts val="0"/>
              </a:spcAft>
              <a:buFont typeface="Arial" charset="0"/>
              <a:buNone/>
              <a:defRPr/>
            </a:pPr>
            <a:r>
              <a:rPr lang="en-US" sz="1200" dirty="0" smtClean="0">
                <a:solidFill>
                  <a:prstClr val="black"/>
                </a:solidFill>
                <a:latin typeface="Arial"/>
                <a:cs typeface="Arial"/>
              </a:rPr>
              <a:t>Associate Director, Lead </a:t>
            </a:r>
            <a:r>
              <a:rPr lang="en-US" sz="1200" dirty="0">
                <a:solidFill>
                  <a:prstClr val="black"/>
                </a:solidFill>
                <a:latin typeface="Arial"/>
                <a:cs typeface="Arial"/>
              </a:rPr>
              <a:t>S</a:t>
            </a:r>
            <a:r>
              <a:rPr lang="en-US" sz="1200" dirty="0" smtClean="0">
                <a:solidFill>
                  <a:prstClr val="black"/>
                </a:solidFill>
                <a:latin typeface="Arial"/>
                <a:cs typeface="Arial"/>
              </a:rPr>
              <a:t>oftware </a:t>
            </a:r>
            <a:r>
              <a:rPr lang="en-US" sz="1200" dirty="0">
                <a:solidFill>
                  <a:prstClr val="black"/>
                </a:solidFill>
                <a:latin typeface="Arial"/>
                <a:cs typeface="Arial"/>
              </a:rPr>
              <a:t>A</a:t>
            </a:r>
            <a:r>
              <a:rPr lang="en-US" sz="1200" dirty="0" smtClean="0">
                <a:solidFill>
                  <a:prstClr val="black"/>
                </a:solidFill>
                <a:latin typeface="Arial"/>
                <a:cs typeface="Arial"/>
              </a:rPr>
              <a:t>rchitect</a:t>
            </a:r>
          </a:p>
        </p:txBody>
      </p:sp>
      <p:sp>
        <p:nvSpPr>
          <p:cNvPr id="4" name="Rectangle 3"/>
          <p:cNvSpPr/>
          <p:nvPr/>
        </p:nvSpPr>
        <p:spPr>
          <a:xfrm>
            <a:off x="1092990" y="4029165"/>
            <a:ext cx="5628911" cy="1200329"/>
          </a:xfrm>
          <a:prstGeom prst="rect">
            <a:avLst/>
          </a:prstGeom>
        </p:spPr>
        <p:txBody>
          <a:bodyPr wrap="square">
            <a:spAutoFit/>
          </a:bodyPr>
          <a:lstStyle/>
          <a:p>
            <a:pPr fontAlgn="base">
              <a:spcBef>
                <a:spcPct val="0"/>
              </a:spcBef>
              <a:spcAft>
                <a:spcPct val="0"/>
              </a:spcAft>
              <a:defRPr/>
            </a:pPr>
            <a:r>
              <a:rPr lang="en-US" b="1" dirty="0">
                <a:solidFill>
                  <a:prstClr val="black"/>
                </a:solidFill>
                <a:latin typeface="Arial"/>
                <a:cs typeface="Arial"/>
              </a:rPr>
              <a:t>School of Computing, c/a in Surgery, Mechanical and Materials Engineering, Electrical and Computer </a:t>
            </a:r>
            <a:r>
              <a:rPr lang="en-US" b="1" dirty="0" smtClean="0">
                <a:solidFill>
                  <a:prstClr val="black"/>
                </a:solidFill>
                <a:latin typeface="Arial"/>
                <a:cs typeface="Arial"/>
              </a:rPr>
              <a:t>Engineering,</a:t>
            </a:r>
          </a:p>
          <a:p>
            <a:pPr fontAlgn="base">
              <a:spcBef>
                <a:spcPct val="0"/>
              </a:spcBef>
              <a:spcAft>
                <a:spcPct val="0"/>
              </a:spcAft>
              <a:defRPr/>
            </a:pPr>
            <a:r>
              <a:rPr lang="en-US" b="1" dirty="0" smtClean="0">
                <a:solidFill>
                  <a:prstClr val="black"/>
                </a:solidFill>
                <a:latin typeface="Arial"/>
                <a:cs typeface="Arial"/>
              </a:rPr>
              <a:t>Queen’s University, Kingston, Ontario, Canada</a:t>
            </a:r>
            <a:endParaRPr lang="en-US" sz="2000" b="1" dirty="0">
              <a:solidFill>
                <a:prstClr val="black"/>
              </a:solidFill>
              <a:latin typeface="Arial"/>
              <a:cs typeface="Arial"/>
            </a:endParaRPr>
          </a:p>
        </p:txBody>
      </p:sp>
    </p:spTree>
    <p:extLst>
      <p:ext uri="{BB962C8B-B14F-4D97-AF65-F5344CB8AC3E}">
        <p14:creationId xmlns:p14="http://schemas.microsoft.com/office/powerpoint/2010/main" val="323984973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t="22274" r="69603" b="6013"/>
          <a:stretch/>
        </p:blipFill>
        <p:spPr>
          <a:xfrm>
            <a:off x="1678144" y="3630525"/>
            <a:ext cx="1714899" cy="2309130"/>
          </a:xfrm>
          <a:prstGeom prst="rect">
            <a:avLst/>
          </a:prstGeom>
        </p:spPr>
      </p:pic>
      <p:sp>
        <p:nvSpPr>
          <p:cNvPr id="6146" name="Rectangle 2"/>
          <p:cNvSpPr>
            <a:spLocks noGrp="1" noChangeArrowheads="1"/>
          </p:cNvSpPr>
          <p:nvPr>
            <p:ph type="title"/>
          </p:nvPr>
        </p:nvSpPr>
        <p:spPr>
          <a:xfrm>
            <a:off x="457200" y="0"/>
            <a:ext cx="8229600" cy="990600"/>
          </a:xfrm>
        </p:spPr>
        <p:txBody>
          <a:bodyPr/>
          <a:lstStyle/>
          <a:p>
            <a:pPr eaLnBrk="1" hangingPunct="1"/>
            <a:r>
              <a:rPr lang="en-US" dirty="0" smtClean="0">
                <a:latin typeface="Arial"/>
                <a:cs typeface="Arial"/>
              </a:rPr>
              <a:t>IGT: Complexity without standards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2" r="4007"/>
          <a:stretch/>
        </p:blipFill>
        <p:spPr bwMode="auto">
          <a:xfrm>
            <a:off x="3861242" y="3610017"/>
            <a:ext cx="4341918" cy="233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a:grpSpLocks noChangeAspect="1"/>
          </p:cNvGrpSpPr>
          <p:nvPr/>
        </p:nvGrpSpPr>
        <p:grpSpPr>
          <a:xfrm>
            <a:off x="1678145" y="1066796"/>
            <a:ext cx="5806014" cy="2331700"/>
            <a:chOff x="1658981" y="932734"/>
            <a:chExt cx="6053852" cy="2431232"/>
          </a:xfrm>
        </p:grpSpPr>
        <p:grpSp>
          <p:nvGrpSpPr>
            <p:cNvPr id="8" name="Group 14"/>
            <p:cNvGrpSpPr>
              <a:grpSpLocks/>
            </p:cNvGrpSpPr>
            <p:nvPr/>
          </p:nvGrpSpPr>
          <p:grpSpPr bwMode="auto">
            <a:xfrm>
              <a:off x="5023620" y="932734"/>
              <a:ext cx="976959" cy="577754"/>
              <a:chOff x="659104" y="5181600"/>
              <a:chExt cx="978062" cy="577420"/>
            </a:xfrm>
          </p:grpSpPr>
          <p:cxnSp>
            <p:nvCxnSpPr>
              <p:cNvPr id="57" name="Straight Arrow Connector 56"/>
              <p:cNvCxnSpPr/>
              <p:nvPr/>
            </p:nvCxnSpPr>
            <p:spPr>
              <a:xfrm flipV="1">
                <a:off x="991265"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91265" y="5486224"/>
                <a:ext cx="2272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91265" y="5333912"/>
                <a:ext cx="189126"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13"/>
              <p:cNvSpPr txBox="1">
                <a:spLocks noChangeArrowheads="1"/>
              </p:cNvSpPr>
              <p:nvPr/>
            </p:nvSpPr>
            <p:spPr bwMode="auto">
              <a:xfrm>
                <a:off x="659104" y="5486400"/>
                <a:ext cx="978062"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FIDUCIALS</a:t>
                </a:r>
                <a:endParaRPr lang="en-US" sz="1100" b="1" dirty="0">
                  <a:solidFill>
                    <a:prstClr val="black"/>
                  </a:solidFill>
                  <a:latin typeface="Arial"/>
                  <a:cs typeface="Arial"/>
                </a:endParaRPr>
              </a:p>
            </p:txBody>
          </p:sp>
        </p:grpSp>
        <p:grpSp>
          <p:nvGrpSpPr>
            <p:cNvPr id="9" name="Group 22"/>
            <p:cNvGrpSpPr>
              <a:grpSpLocks/>
            </p:cNvGrpSpPr>
            <p:nvPr/>
          </p:nvGrpSpPr>
          <p:grpSpPr bwMode="auto">
            <a:xfrm>
              <a:off x="6294260" y="2246847"/>
              <a:ext cx="1107813" cy="576899"/>
              <a:chOff x="485175" y="5181600"/>
              <a:chExt cx="1107182" cy="578185"/>
            </a:xfrm>
          </p:grpSpPr>
          <p:cxnSp>
            <p:nvCxnSpPr>
              <p:cNvPr id="53" name="Straight Arrow Connector 52"/>
              <p:cNvCxnSpPr/>
              <p:nvPr/>
            </p:nvCxnSpPr>
            <p:spPr>
              <a:xfrm flipV="1">
                <a:off x="990703"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90703" y="5487080"/>
                <a:ext cx="2284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990703" y="5334340"/>
                <a:ext cx="190392"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26"/>
              <p:cNvSpPr txBox="1">
                <a:spLocks noChangeArrowheads="1"/>
              </p:cNvSpPr>
              <p:nvPr/>
            </p:nvSpPr>
            <p:spPr bwMode="auto">
              <a:xfrm>
                <a:off x="485175" y="5486400"/>
                <a:ext cx="1107182"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STYLUS REF</a:t>
                </a:r>
                <a:endParaRPr lang="en-US" sz="1100" b="1" dirty="0">
                  <a:solidFill>
                    <a:prstClr val="black"/>
                  </a:solidFill>
                  <a:latin typeface="Arial"/>
                  <a:cs typeface="Arial"/>
                </a:endParaRPr>
              </a:p>
            </p:txBody>
          </p:sp>
        </p:grpSp>
        <p:grpSp>
          <p:nvGrpSpPr>
            <p:cNvPr id="10" name="Group 27"/>
            <p:cNvGrpSpPr>
              <a:grpSpLocks/>
            </p:cNvGrpSpPr>
            <p:nvPr/>
          </p:nvGrpSpPr>
          <p:grpSpPr bwMode="auto">
            <a:xfrm>
              <a:off x="6673032" y="1053384"/>
              <a:ext cx="1039801" cy="577754"/>
              <a:chOff x="618450" y="5181600"/>
              <a:chExt cx="1038568" cy="577420"/>
            </a:xfrm>
          </p:grpSpPr>
          <p:cxnSp>
            <p:nvCxnSpPr>
              <p:cNvPr id="49" name="Straight Arrow Connector 48"/>
              <p:cNvCxnSpPr/>
              <p:nvPr/>
            </p:nvCxnSpPr>
            <p:spPr>
              <a:xfrm flipV="1">
                <a:off x="991071"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91071" y="5486224"/>
                <a:ext cx="2283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991071" y="5333912"/>
                <a:ext cx="190274"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TextBox 31"/>
              <p:cNvSpPr txBox="1">
                <a:spLocks noChangeArrowheads="1"/>
              </p:cNvSpPr>
              <p:nvPr/>
            </p:nvSpPr>
            <p:spPr bwMode="auto">
              <a:xfrm>
                <a:off x="618450" y="5486400"/>
                <a:ext cx="1038568"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a:solidFill>
                      <a:prstClr val="black"/>
                    </a:solidFill>
                    <a:latin typeface="Arial"/>
                    <a:cs typeface="Arial"/>
                  </a:rPr>
                  <a:t>STYLUS</a:t>
                </a:r>
                <a:r>
                  <a:rPr lang="en-US" sz="1100" dirty="0">
                    <a:solidFill>
                      <a:prstClr val="black"/>
                    </a:solidFill>
                    <a:latin typeface="Arial"/>
                    <a:cs typeface="Arial"/>
                  </a:rPr>
                  <a:t> </a:t>
                </a:r>
                <a:r>
                  <a:rPr lang="en-US" sz="1100" b="1" dirty="0">
                    <a:solidFill>
                      <a:prstClr val="black"/>
                    </a:solidFill>
                    <a:latin typeface="Arial"/>
                    <a:cs typeface="Arial"/>
                  </a:rPr>
                  <a:t>TIP</a:t>
                </a:r>
              </a:p>
            </p:txBody>
          </p:sp>
        </p:grpSp>
        <p:grpSp>
          <p:nvGrpSpPr>
            <p:cNvPr id="11" name="Group 32"/>
            <p:cNvGrpSpPr>
              <a:grpSpLocks/>
            </p:cNvGrpSpPr>
            <p:nvPr/>
          </p:nvGrpSpPr>
          <p:grpSpPr bwMode="auto">
            <a:xfrm>
              <a:off x="2232275" y="1953497"/>
              <a:ext cx="960799" cy="591529"/>
              <a:chOff x="561884" y="5181600"/>
              <a:chExt cx="959452" cy="591188"/>
            </a:xfrm>
          </p:grpSpPr>
          <p:cxnSp>
            <p:nvCxnSpPr>
              <p:cNvPr id="45" name="Straight Arrow Connector 44"/>
              <p:cNvCxnSpPr/>
              <p:nvPr/>
            </p:nvCxnSpPr>
            <p:spPr>
              <a:xfrm flipV="1">
                <a:off x="990427"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90427" y="5486224"/>
                <a:ext cx="2282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990427" y="5333912"/>
                <a:ext cx="190233"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36"/>
              <p:cNvSpPr txBox="1">
                <a:spLocks noChangeArrowheads="1"/>
              </p:cNvSpPr>
              <p:nvPr/>
            </p:nvSpPr>
            <p:spPr bwMode="auto">
              <a:xfrm>
                <a:off x="561884" y="5500168"/>
                <a:ext cx="959452"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US PROBE</a:t>
                </a:r>
                <a:endParaRPr lang="en-US" sz="1100" b="1" dirty="0">
                  <a:solidFill>
                    <a:prstClr val="black"/>
                  </a:solidFill>
                  <a:latin typeface="Arial"/>
                  <a:cs typeface="Arial"/>
                </a:endParaRPr>
              </a:p>
            </p:txBody>
          </p:sp>
        </p:grpSp>
        <p:grpSp>
          <p:nvGrpSpPr>
            <p:cNvPr id="12" name="Group 37"/>
            <p:cNvGrpSpPr>
              <a:grpSpLocks/>
            </p:cNvGrpSpPr>
            <p:nvPr/>
          </p:nvGrpSpPr>
          <p:grpSpPr bwMode="auto">
            <a:xfrm>
              <a:off x="3748857" y="1866189"/>
              <a:ext cx="919862" cy="576896"/>
              <a:chOff x="659104" y="5181600"/>
              <a:chExt cx="920173" cy="578182"/>
            </a:xfrm>
          </p:grpSpPr>
          <p:cxnSp>
            <p:nvCxnSpPr>
              <p:cNvPr id="41" name="Straight Arrow Connector 40"/>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1"/>
              <p:cNvSpPr txBox="1">
                <a:spLocks noChangeArrowheads="1"/>
              </p:cNvSpPr>
              <p:nvPr/>
            </p:nvSpPr>
            <p:spPr bwMode="auto">
              <a:xfrm>
                <a:off x="659104" y="5486397"/>
                <a:ext cx="920173"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US IMAGE</a:t>
                </a:r>
                <a:endParaRPr lang="en-US" sz="1100" b="1" dirty="0">
                  <a:solidFill>
                    <a:prstClr val="black"/>
                  </a:solidFill>
                  <a:latin typeface="Arial"/>
                  <a:cs typeface="Arial"/>
                </a:endParaRPr>
              </a:p>
            </p:txBody>
          </p:sp>
        </p:grpSp>
        <p:cxnSp>
          <p:nvCxnSpPr>
            <p:cNvPr id="13" name="Elbow Connector 42"/>
            <p:cNvCxnSpPr/>
            <p:nvPr/>
          </p:nvCxnSpPr>
          <p:spPr>
            <a:xfrm rot="5400000">
              <a:off x="6762020" y="1720992"/>
              <a:ext cx="689840" cy="385128"/>
            </a:xfrm>
            <a:prstGeom prst="curvedConnector3">
              <a:avLst>
                <a:gd name="adj1" fmla="val 50000"/>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4" name="Group 51"/>
            <p:cNvGrpSpPr>
              <a:grpSpLocks/>
            </p:cNvGrpSpPr>
            <p:nvPr/>
          </p:nvGrpSpPr>
          <p:grpSpPr bwMode="auto">
            <a:xfrm>
              <a:off x="4607970" y="2591542"/>
              <a:ext cx="911603" cy="577754"/>
              <a:chOff x="659104" y="5181600"/>
              <a:chExt cx="912517" cy="577420"/>
            </a:xfrm>
          </p:grpSpPr>
          <p:cxnSp>
            <p:nvCxnSpPr>
              <p:cNvPr id="37" name="Straight Arrow Connector 36"/>
              <p:cNvCxnSpPr/>
              <p:nvPr/>
            </p:nvCxnSpPr>
            <p:spPr>
              <a:xfrm flipV="1">
                <a:off x="991224"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91224" y="5486224"/>
                <a:ext cx="22724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991224" y="5333912"/>
                <a:ext cx="189102"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55"/>
              <p:cNvSpPr txBox="1">
                <a:spLocks noChangeArrowheads="1"/>
              </p:cNvSpPr>
              <p:nvPr/>
            </p:nvSpPr>
            <p:spPr bwMode="auto">
              <a:xfrm>
                <a:off x="659104" y="5486400"/>
                <a:ext cx="912517" cy="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a:solidFill>
                      <a:prstClr val="black"/>
                    </a:solidFill>
                    <a:latin typeface="Arial"/>
                    <a:cs typeface="Arial"/>
                  </a:rPr>
                  <a:t>TRACKER</a:t>
                </a:r>
              </a:p>
            </p:txBody>
          </p:sp>
        </p:grpSp>
        <p:cxnSp>
          <p:nvCxnSpPr>
            <p:cNvPr id="15" name="Elbow Connector 42"/>
            <p:cNvCxnSpPr/>
            <p:nvPr/>
          </p:nvCxnSpPr>
          <p:spPr>
            <a:xfrm flipV="1">
              <a:off x="4271147" y="1215315"/>
              <a:ext cx="1084260" cy="738185"/>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 name="Group 15"/>
            <p:cNvGrpSpPr>
              <a:grpSpLocks/>
            </p:cNvGrpSpPr>
            <p:nvPr/>
          </p:nvGrpSpPr>
          <p:grpSpPr bwMode="auto">
            <a:xfrm>
              <a:off x="2712676" y="1454299"/>
              <a:ext cx="3960356" cy="1379621"/>
              <a:chOff x="3313574" y="4733211"/>
              <a:chExt cx="3960880" cy="1381153"/>
            </a:xfrm>
          </p:grpSpPr>
          <p:cxnSp>
            <p:nvCxnSpPr>
              <p:cNvPr id="32" name="Elbow Connector 42"/>
              <p:cNvCxnSpPr>
                <a:stCxn id="48" idx="2"/>
              </p:cNvCxnSpPr>
              <p:nvPr/>
            </p:nvCxnSpPr>
            <p:spPr>
              <a:xfrm rot="16200000" flipH="1">
                <a:off x="4180245" y="4958476"/>
                <a:ext cx="289217" cy="2022560"/>
              </a:xfrm>
              <a:prstGeom prst="curvedConnector2">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Elbow Connector 42"/>
              <p:cNvCxnSpPr/>
              <p:nvPr/>
            </p:nvCxnSpPr>
            <p:spPr>
              <a:xfrm rot="5400000">
                <a:off x="5314054" y="5073628"/>
                <a:ext cx="1096539" cy="415705"/>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42"/>
              <p:cNvCxnSpPr/>
              <p:nvPr/>
            </p:nvCxnSpPr>
            <p:spPr>
              <a:xfrm rot="10800000" flipV="1">
                <a:off x="5813797" y="5679209"/>
                <a:ext cx="1460657" cy="301077"/>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42"/>
            <p:cNvCxnSpPr/>
            <p:nvPr/>
          </p:nvCxnSpPr>
          <p:spPr>
            <a:xfrm rot="10800000">
              <a:off x="5702080" y="1152791"/>
              <a:ext cx="1263846" cy="129196"/>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Elbow Connector 42"/>
            <p:cNvCxnSpPr/>
            <p:nvPr/>
          </p:nvCxnSpPr>
          <p:spPr>
            <a:xfrm flipV="1">
              <a:off x="2851920" y="2018590"/>
              <a:ext cx="1142206" cy="146645"/>
            </a:xfrm>
            <a:prstGeom prst="curvedConnector3">
              <a:avLst>
                <a:gd name="adj1" fmla="val 50000"/>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Group 37"/>
            <p:cNvGrpSpPr>
              <a:grpSpLocks/>
            </p:cNvGrpSpPr>
            <p:nvPr/>
          </p:nvGrpSpPr>
          <p:grpSpPr bwMode="auto">
            <a:xfrm>
              <a:off x="1658981" y="2709942"/>
              <a:ext cx="1056174" cy="576899"/>
              <a:chOff x="659104" y="5181600"/>
              <a:chExt cx="1056530" cy="578185"/>
            </a:xfrm>
          </p:grpSpPr>
          <p:cxnSp>
            <p:nvCxnSpPr>
              <p:cNvPr id="28" name="Straight Arrow Connector 27"/>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41"/>
              <p:cNvSpPr txBox="1">
                <a:spLocks noChangeArrowheads="1"/>
              </p:cNvSpPr>
              <p:nvPr/>
            </p:nvSpPr>
            <p:spPr bwMode="auto">
              <a:xfrm>
                <a:off x="659104" y="5486400"/>
                <a:ext cx="1056530"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NEEDLE TIP</a:t>
                </a:r>
                <a:endParaRPr lang="en-US" sz="1100" b="1" dirty="0">
                  <a:solidFill>
                    <a:prstClr val="black"/>
                  </a:solidFill>
                  <a:latin typeface="Arial"/>
                  <a:cs typeface="Arial"/>
                </a:endParaRPr>
              </a:p>
            </p:txBody>
          </p:sp>
        </p:grpSp>
        <p:grpSp>
          <p:nvGrpSpPr>
            <p:cNvPr id="20" name="Group 37"/>
            <p:cNvGrpSpPr>
              <a:grpSpLocks/>
            </p:cNvGrpSpPr>
            <p:nvPr/>
          </p:nvGrpSpPr>
          <p:grpSpPr bwMode="auto">
            <a:xfrm>
              <a:off x="2775720" y="2787067"/>
              <a:ext cx="1124188" cy="576899"/>
              <a:chOff x="659104" y="5181600"/>
              <a:chExt cx="1124568" cy="578185"/>
            </a:xfrm>
          </p:grpSpPr>
          <p:cxnSp>
            <p:nvCxnSpPr>
              <p:cNvPr id="24" name="Straight Arrow Connector 23"/>
              <p:cNvCxnSpPr/>
              <p:nvPr/>
            </p:nvCxnSpPr>
            <p:spPr>
              <a:xfrm flipV="1">
                <a:off x="991004" y="5181600"/>
                <a:ext cx="0" cy="305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91004" y="5487080"/>
                <a:ext cx="22867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91004" y="5334340"/>
                <a:ext cx="190564" cy="152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41"/>
              <p:cNvSpPr txBox="1">
                <a:spLocks noChangeArrowheads="1"/>
              </p:cNvSpPr>
              <p:nvPr/>
            </p:nvSpPr>
            <p:spPr bwMode="auto">
              <a:xfrm>
                <a:off x="659104" y="5486400"/>
                <a:ext cx="1124568" cy="27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NEEDLE REF</a:t>
                </a:r>
                <a:endParaRPr lang="en-US" sz="1100" b="1" dirty="0">
                  <a:solidFill>
                    <a:prstClr val="black"/>
                  </a:solidFill>
                  <a:latin typeface="Arial"/>
                  <a:cs typeface="Arial"/>
                </a:endParaRPr>
              </a:p>
            </p:txBody>
          </p:sp>
        </p:grpSp>
        <p:cxnSp>
          <p:nvCxnSpPr>
            <p:cNvPr id="21" name="Elbow Connector 42"/>
            <p:cNvCxnSpPr>
              <a:stCxn id="31" idx="2"/>
            </p:cNvCxnSpPr>
            <p:nvPr/>
          </p:nvCxnSpPr>
          <p:spPr>
            <a:xfrm rot="5400000" flipH="1" flipV="1">
              <a:off x="2511701" y="2691035"/>
              <a:ext cx="271171" cy="920439"/>
            </a:xfrm>
            <a:prstGeom prst="curvedConnector4">
              <a:avLst>
                <a:gd name="adj1" fmla="val -87899"/>
                <a:gd name="adj2" fmla="val 78687"/>
              </a:avLst>
            </a:prstGeom>
            <a:ln w="28575">
              <a:solidFill>
                <a:srgbClr val="00B05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Elbow Connector 42"/>
            <p:cNvCxnSpPr>
              <a:endCxn id="40" idx="2"/>
            </p:cNvCxnSpPr>
            <p:nvPr/>
          </p:nvCxnSpPr>
          <p:spPr>
            <a:xfrm>
              <a:off x="3513114" y="3027402"/>
              <a:ext cx="1550658" cy="141894"/>
            </a:xfrm>
            <a:prstGeom prst="curvedConnector4">
              <a:avLst>
                <a:gd name="adj1" fmla="val 35303"/>
                <a:gd name="adj2" fmla="val 267983"/>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42"/>
            <p:cNvCxnSpPr/>
            <p:nvPr/>
          </p:nvCxnSpPr>
          <p:spPr>
            <a:xfrm rot="10800000" flipV="1">
              <a:off x="2219370" y="2246847"/>
              <a:ext cx="1603299" cy="615495"/>
            </a:xfrm>
            <a:prstGeom prst="curvedConnector3">
              <a:avLst>
                <a:gd name="adj1" fmla="val 43346"/>
              </a:avLst>
            </a:prstGeom>
            <a:ln w="28575">
              <a:solidFill>
                <a:srgbClr val="0000CC"/>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1" name="Group 14"/>
            <p:cNvGrpSpPr>
              <a:grpSpLocks/>
            </p:cNvGrpSpPr>
            <p:nvPr/>
          </p:nvGrpSpPr>
          <p:grpSpPr bwMode="auto">
            <a:xfrm>
              <a:off x="3107508" y="998689"/>
              <a:ext cx="911603" cy="577753"/>
              <a:chOff x="659104" y="5181600"/>
              <a:chExt cx="912633" cy="577419"/>
            </a:xfrm>
          </p:grpSpPr>
          <p:cxnSp>
            <p:nvCxnSpPr>
              <p:cNvPr id="62" name="Straight Arrow Connector 61"/>
              <p:cNvCxnSpPr/>
              <p:nvPr/>
            </p:nvCxnSpPr>
            <p:spPr>
              <a:xfrm flipV="1">
                <a:off x="991265" y="5181600"/>
                <a:ext cx="0" cy="304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991265" y="5486224"/>
                <a:ext cx="2272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991265" y="5333912"/>
                <a:ext cx="189126" cy="15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13"/>
              <p:cNvSpPr txBox="1">
                <a:spLocks noChangeArrowheads="1"/>
              </p:cNvSpPr>
              <p:nvPr/>
            </p:nvSpPr>
            <p:spPr bwMode="auto">
              <a:xfrm>
                <a:off x="659104" y="5486400"/>
                <a:ext cx="912633" cy="27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100" b="1" dirty="0" smtClean="0">
                    <a:solidFill>
                      <a:prstClr val="black"/>
                    </a:solidFill>
                    <a:latin typeface="Arial"/>
                    <a:cs typeface="Arial"/>
                  </a:rPr>
                  <a:t>CT IMAGE</a:t>
                </a:r>
                <a:endParaRPr lang="en-US" sz="1100" b="1" dirty="0">
                  <a:solidFill>
                    <a:prstClr val="black"/>
                  </a:solidFill>
                  <a:latin typeface="Arial"/>
                  <a:cs typeface="Arial"/>
                </a:endParaRPr>
              </a:p>
            </p:txBody>
          </p:sp>
        </p:grpSp>
        <p:cxnSp>
          <p:nvCxnSpPr>
            <p:cNvPr id="66" name="Elbow Connector 42"/>
            <p:cNvCxnSpPr/>
            <p:nvPr/>
          </p:nvCxnSpPr>
          <p:spPr>
            <a:xfrm flipV="1">
              <a:off x="3858068" y="1151093"/>
              <a:ext cx="1308702" cy="86622"/>
            </a:xfrm>
            <a:prstGeom prst="curvedConnector3">
              <a:avLst>
                <a:gd name="adj1" fmla="val 50000"/>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Elbow Connector 42"/>
            <p:cNvCxnSpPr>
              <a:endCxn id="65" idx="1"/>
            </p:cNvCxnSpPr>
            <p:nvPr/>
          </p:nvCxnSpPr>
          <p:spPr>
            <a:xfrm rot="5400000" flipH="1" flipV="1">
              <a:off x="2021017" y="1505057"/>
              <a:ext cx="1151494" cy="1021489"/>
            </a:xfrm>
            <a:prstGeom prst="curvedConnector2">
              <a:avLst/>
            </a:prstGeom>
            <a:ln w="28575">
              <a:solidFill>
                <a:srgbClr val="0000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Elbow Connector 42"/>
            <p:cNvCxnSpPr>
              <a:endCxn id="65" idx="2"/>
            </p:cNvCxnSpPr>
            <p:nvPr/>
          </p:nvCxnSpPr>
          <p:spPr>
            <a:xfrm rot="10800000">
              <a:off x="3563311" y="1576443"/>
              <a:ext cx="418158" cy="337114"/>
            </a:xfrm>
            <a:prstGeom prst="curvedConnector2">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5063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Aurora Electromagnetic Tracking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052450"/>
            <a:ext cx="2305050" cy="923925"/>
          </a:xfrm>
          <a:prstGeom prst="rect">
            <a:avLst/>
          </a:prstGeom>
          <a:noFill/>
          <a:extLst>
            <a:ext uri="{909E8E84-426E-40dd-AFC4-6F175D3DCCD1}">
              <a14:hiddenFill xmlns:a14="http://schemas.microsoft.com/office/drawing/2010/main">
                <a:solidFill>
                  <a:srgbClr val="FFFFFF"/>
                </a:solidFill>
              </a14:hiddenFill>
            </a:ext>
          </a:extLst>
        </p:spPr>
      </p:pic>
      <p:sp>
        <p:nvSpPr>
          <p:cNvPr id="15362" name="Title 1"/>
          <p:cNvSpPr>
            <a:spLocks noGrp="1"/>
          </p:cNvSpPr>
          <p:nvPr>
            <p:ph type="title"/>
          </p:nvPr>
        </p:nvSpPr>
        <p:spPr>
          <a:xfrm>
            <a:off x="533400" y="7937"/>
            <a:ext cx="8229600" cy="914400"/>
          </a:xfrm>
        </p:spPr>
        <p:txBody>
          <a:bodyPr>
            <a:normAutofit/>
          </a:bodyPr>
          <a:lstStyle/>
          <a:p>
            <a:r>
              <a:rPr lang="en-US" dirty="0" smtClean="0">
                <a:latin typeface="Arial"/>
                <a:cs typeface="Arial"/>
              </a:rPr>
              <a:t>Plurality of devices</a:t>
            </a:r>
          </a:p>
        </p:txBody>
      </p:sp>
      <p:grpSp>
        <p:nvGrpSpPr>
          <p:cNvPr id="13" name="Group 12"/>
          <p:cNvGrpSpPr>
            <a:grpSpLocks noChangeAspect="1"/>
          </p:cNvGrpSpPr>
          <p:nvPr/>
        </p:nvGrpSpPr>
        <p:grpSpPr>
          <a:xfrm>
            <a:off x="5822843" y="2527301"/>
            <a:ext cx="2767854" cy="1145670"/>
            <a:chOff x="6732240" y="3228891"/>
            <a:chExt cx="2121236" cy="878022"/>
          </a:xfrm>
        </p:grpSpPr>
        <p:pic>
          <p:nvPicPr>
            <p:cNvPr id="11" name="Picture 2"/>
            <p:cNvPicPr>
              <a:picLocks noChangeAspect="1" noChangeArrowheads="1"/>
            </p:cNvPicPr>
            <p:nvPr/>
          </p:nvPicPr>
          <p:blipFill>
            <a:blip r:embed="rId3"/>
            <a:srcRect/>
            <a:stretch>
              <a:fillRect/>
            </a:stretch>
          </p:blipFill>
          <p:spPr bwMode="auto">
            <a:xfrm>
              <a:off x="6732240" y="3228891"/>
              <a:ext cx="807691" cy="878021"/>
            </a:xfrm>
            <a:prstGeom prst="rect">
              <a:avLst/>
            </a:prstGeom>
            <a:noFill/>
            <a:ln w="9525">
              <a:noFill/>
              <a:miter lim="800000"/>
              <a:headEnd/>
              <a:tailEnd/>
            </a:ln>
          </p:spPr>
        </p:pic>
        <p:pic>
          <p:nvPicPr>
            <p:cNvPr id="12" name="Picture 2"/>
            <p:cNvPicPr>
              <a:picLocks noChangeAspect="1" noChangeArrowheads="1"/>
            </p:cNvPicPr>
            <p:nvPr/>
          </p:nvPicPr>
          <p:blipFill>
            <a:blip r:embed="rId4"/>
            <a:srcRect/>
            <a:stretch>
              <a:fillRect/>
            </a:stretch>
          </p:blipFill>
          <p:spPr bwMode="auto">
            <a:xfrm>
              <a:off x="7644817" y="3228892"/>
              <a:ext cx="1208659" cy="878021"/>
            </a:xfrm>
            <a:prstGeom prst="rect">
              <a:avLst/>
            </a:prstGeom>
            <a:noFill/>
            <a:ln w="9525">
              <a:noFill/>
              <a:miter lim="800000"/>
              <a:headEnd/>
              <a:tailEnd/>
            </a:ln>
          </p:spPr>
        </p:pic>
      </p:grpSp>
      <p:pic>
        <p:nvPicPr>
          <p:cNvPr id="1028" name="Picture 4" descr="http://img.tjskl.org.cn/pic/z253393a-200x200-1/microntracker_2.jpg"/>
          <p:cNvPicPr>
            <a:picLocks noChangeAspect="1" noChangeArrowheads="1"/>
          </p:cNvPicPr>
          <p:nvPr/>
        </p:nvPicPr>
        <p:blipFill rotWithShape="1">
          <a:blip r:embed="rId5">
            <a:extLst>
              <a:ext uri="{28A0092B-C50C-407E-A947-70E740481C1C}">
                <a14:useLocalDpi xmlns:a14="http://schemas.microsoft.com/office/drawing/2010/main" val="0"/>
              </a:ext>
            </a:extLst>
          </a:blip>
          <a:srcRect l="22304" t="16883" r="24580" b="48712"/>
          <a:stretch/>
        </p:blipFill>
        <p:spPr bwMode="auto">
          <a:xfrm>
            <a:off x="1804048" y="2213203"/>
            <a:ext cx="1656489" cy="107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robotshop.com/content/images/phidgetspatial-3-axis-accelerometer-high-resolution-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7417" y="2245069"/>
            <a:ext cx="1869490" cy="11300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olaris Optical Measurement"/>
          <p:cNvPicPr>
            <a:picLocks noChangeAspect="1" noChangeArrowheads="1"/>
          </p:cNvPicPr>
          <p:nvPr/>
        </p:nvPicPr>
        <p:blipFill rotWithShape="1">
          <a:blip r:embed="rId7">
            <a:extLst>
              <a:ext uri="{28A0092B-C50C-407E-A947-70E740481C1C}">
                <a14:useLocalDpi xmlns:a14="http://schemas.microsoft.com/office/drawing/2010/main" val="0"/>
              </a:ext>
            </a:extLst>
          </a:blip>
          <a:srcRect b="28583"/>
          <a:stretch/>
        </p:blipFill>
        <p:spPr bwMode="auto">
          <a:xfrm>
            <a:off x="473075" y="1049026"/>
            <a:ext cx="2557262" cy="7599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5dt.com/products/images/3rdp_ascen_fob_clsb_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1123576"/>
            <a:ext cx="2104571"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p:cNvPicPr>
            <a:picLocks noChangeAspect="1" noChangeArrowheads="1"/>
          </p:cNvPicPr>
          <p:nvPr/>
        </p:nvPicPr>
        <p:blipFill>
          <a:blip r:embed="rId9" cstate="print"/>
          <a:srcRect/>
          <a:stretch>
            <a:fillRect/>
          </a:stretch>
        </p:blipFill>
        <p:spPr bwMode="auto">
          <a:xfrm>
            <a:off x="483626" y="4086383"/>
            <a:ext cx="1258555" cy="2008333"/>
          </a:xfrm>
          <a:prstGeom prst="rect">
            <a:avLst/>
          </a:prstGeom>
          <a:noFill/>
          <a:ln w="9525">
            <a:noFill/>
            <a:miter lim="800000"/>
            <a:headEnd/>
            <a:tailEnd/>
          </a:ln>
          <a:effectLst/>
        </p:spPr>
      </p:pic>
      <p:pic>
        <p:nvPicPr>
          <p:cNvPr id="20" name="Picture 2" descr="File:BkProFocus.jpg"/>
          <p:cNvPicPr>
            <a:picLocks noChangeAspect="1" noChangeArrowheads="1"/>
          </p:cNvPicPr>
          <p:nvPr/>
        </p:nvPicPr>
        <p:blipFill rotWithShape="1">
          <a:blip r:embed="rId10">
            <a:extLst>
              <a:ext uri="{28A0092B-C50C-407E-A947-70E740481C1C}">
                <a14:useLocalDpi xmlns:a14="http://schemas.microsoft.com/office/drawing/2010/main" val="0"/>
              </a:ext>
            </a:extLst>
          </a:blip>
          <a:srcRect l="11945" t="5609" r="12147"/>
          <a:stretch/>
        </p:blipFill>
        <p:spPr bwMode="auto">
          <a:xfrm>
            <a:off x="1996742" y="4239833"/>
            <a:ext cx="1271099" cy="18802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gabor\Erc\Presentations\Western-2014\Materials\tablet+2-S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00631" y="4328514"/>
            <a:ext cx="207230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CE-DE 25 endoscope (for the industrial and professional sec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0156" y="3974386"/>
            <a:ext cx="1499109" cy="180192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img1.medwow.net/laparoscope.xth94_157_13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22843" y="4086383"/>
            <a:ext cx="1528355" cy="195736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1284706" y="3810000"/>
            <a:ext cx="630415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5845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275" y="304800"/>
            <a:ext cx="7310067" cy="533400"/>
          </a:xfrm>
        </p:spPr>
        <p:txBody>
          <a:bodyPr/>
          <a:lstStyle/>
          <a:p>
            <a:r>
              <a:rPr lang="en-US" sz="4000" dirty="0" smtClean="0">
                <a:latin typeface="+mn-lt"/>
              </a:rPr>
              <a:t>Increasing Importance of MIC</a:t>
            </a:r>
            <a:endParaRPr lang="en-US" sz="4000" dirty="0">
              <a:latin typeface="+mn-lt"/>
            </a:endParaRPr>
          </a:p>
        </p:txBody>
      </p:sp>
      <p:sp>
        <p:nvSpPr>
          <p:cNvPr id="3" name="Content Placeholder 2"/>
          <p:cNvSpPr>
            <a:spLocks noGrp="1"/>
          </p:cNvSpPr>
          <p:nvPr>
            <p:ph idx="1"/>
          </p:nvPr>
        </p:nvSpPr>
        <p:spPr>
          <a:xfrm>
            <a:off x="147870" y="1295400"/>
            <a:ext cx="4652730" cy="4648200"/>
          </a:xfrm>
        </p:spPr>
        <p:txBody>
          <a:bodyPr/>
          <a:lstStyle/>
          <a:p>
            <a:r>
              <a:rPr lang="en-US" sz="3200" dirty="0" smtClean="0">
                <a:latin typeface="+mn-lt"/>
              </a:rPr>
              <a:t>M</a:t>
            </a:r>
            <a:r>
              <a:rPr lang="en-US" sz="2800" dirty="0" smtClean="0">
                <a:latin typeface="+mn-lt"/>
              </a:rPr>
              <a:t>ore applications</a:t>
            </a:r>
          </a:p>
          <a:p>
            <a:pPr lvl="1"/>
            <a:r>
              <a:rPr lang="en-US" sz="2400" dirty="0" smtClean="0">
                <a:latin typeface="+mn-lt"/>
              </a:rPr>
              <a:t>Discovery, Diagnosis</a:t>
            </a:r>
          </a:p>
          <a:p>
            <a:pPr lvl="1"/>
            <a:r>
              <a:rPr lang="en-US" sz="2400" dirty="0" smtClean="0">
                <a:latin typeface="+mn-lt"/>
              </a:rPr>
              <a:t>Therapy monitoring</a:t>
            </a:r>
          </a:p>
          <a:p>
            <a:r>
              <a:rPr lang="en-US" sz="2800" dirty="0" smtClean="0">
                <a:latin typeface="+mn-lt"/>
              </a:rPr>
              <a:t>More data and complexity</a:t>
            </a:r>
          </a:p>
          <a:p>
            <a:pPr lvl="1"/>
            <a:r>
              <a:rPr lang="en-US" sz="2400" dirty="0" smtClean="0">
                <a:latin typeface="+mn-lt"/>
              </a:rPr>
              <a:t>Gigabytes to terabytes</a:t>
            </a:r>
          </a:p>
          <a:p>
            <a:pPr lvl="1"/>
            <a:r>
              <a:rPr lang="en-US" sz="2400" dirty="0" smtClean="0">
                <a:latin typeface="+mn-lt"/>
              </a:rPr>
              <a:t>fMRI, molecular </a:t>
            </a:r>
            <a:br>
              <a:rPr lang="en-US" sz="2400" dirty="0" smtClean="0">
                <a:latin typeface="+mn-lt"/>
              </a:rPr>
            </a:br>
            <a:r>
              <a:rPr lang="en-US" sz="2400" dirty="0" smtClean="0">
                <a:latin typeface="+mn-lt"/>
              </a:rPr>
              <a:t>imaging, </a:t>
            </a:r>
            <a:r>
              <a:rPr lang="en-US" sz="2400" dirty="0" err="1" smtClean="0">
                <a:latin typeface="+mn-lt"/>
              </a:rPr>
              <a:t>dMRI</a:t>
            </a:r>
            <a:r>
              <a:rPr lang="en-US" sz="2400" dirty="0" smtClean="0">
                <a:latin typeface="+mn-lt"/>
              </a:rPr>
              <a:t>, 4DUS</a:t>
            </a:r>
          </a:p>
          <a:p>
            <a:r>
              <a:rPr lang="en-US" sz="2800" dirty="0" smtClean="0">
                <a:latin typeface="+mn-lt"/>
              </a:rPr>
              <a:t>Translational infrastructure is needed</a:t>
            </a:r>
          </a:p>
        </p:txBody>
      </p:sp>
      <p:sp>
        <p:nvSpPr>
          <p:cNvPr id="5" name="Rectangle 8"/>
          <p:cNvSpPr>
            <a:spLocks noChangeArrowheads="1"/>
          </p:cNvSpPr>
          <p:nvPr/>
        </p:nvSpPr>
        <p:spPr bwMode="auto">
          <a:xfrm>
            <a:off x="4838699" y="5459047"/>
            <a:ext cx="4191000" cy="499497"/>
          </a:xfrm>
          <a:prstGeom prst="rect">
            <a:avLst/>
          </a:prstGeom>
          <a:noFill/>
          <a:ln w="9525">
            <a:noFill/>
            <a:round/>
            <a:headEnd/>
            <a:tailEnd/>
          </a:ln>
          <a:effectLst/>
        </p:spPr>
        <p:txBody>
          <a:bodyPr wrap="square" lIns="90000" tIns="46800" rIns="90000" bIns="46800">
            <a:spAutoFit/>
          </a:bodyPr>
          <a:lstStyle/>
          <a:p>
            <a:pPr eaLnBrk="0" fontAlgn="base" hangingPunct="0">
              <a:lnSpc>
                <a:spcPct val="87000"/>
              </a:lnSpc>
              <a:spcBef>
                <a:spcPts val="350"/>
              </a:spcBef>
              <a:spcAft>
                <a:spcPct val="0"/>
              </a:spcAft>
              <a:buClr>
                <a:srgbClr val="FFFFFF"/>
              </a:buClr>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dirty="0" err="1">
                <a:solidFill>
                  <a:srgbClr val="000000"/>
                </a:solidFill>
                <a:latin typeface="Arial"/>
                <a:ea typeface="ＭＳ Ｐゴシック" charset="0"/>
                <a:cs typeface="ＭＳ Ｐゴシック" charset="0"/>
              </a:rPr>
              <a:t>Risholm</a:t>
            </a:r>
            <a:r>
              <a:rPr lang="en-US" sz="1000" dirty="0">
                <a:solidFill>
                  <a:srgbClr val="000000"/>
                </a:solidFill>
                <a:latin typeface="Arial"/>
                <a:ea typeface="ＭＳ Ｐゴシック" charset="0"/>
                <a:cs typeface="ＭＳ Ｐゴシック" charset="0"/>
              </a:rPr>
              <a:t> P., Ross J., </a:t>
            </a:r>
            <a:r>
              <a:rPr lang="en-US" sz="1000" dirty="0" err="1">
                <a:solidFill>
                  <a:srgbClr val="000000"/>
                </a:solidFill>
                <a:latin typeface="Arial"/>
                <a:ea typeface="ＭＳ Ｐゴシック" charset="0"/>
                <a:cs typeface="ＭＳ Ｐゴシック" charset="0"/>
              </a:rPr>
              <a:t>Washko</a:t>
            </a:r>
            <a:r>
              <a:rPr lang="en-US" sz="1000" dirty="0">
                <a:solidFill>
                  <a:srgbClr val="000000"/>
                </a:solidFill>
                <a:latin typeface="Arial"/>
                <a:ea typeface="ＭＳ Ｐゴシック" charset="0"/>
                <a:cs typeface="ＭＳ Ｐゴシック" charset="0"/>
              </a:rPr>
              <a:t> G.R., Wells III W.M. </a:t>
            </a:r>
            <a:r>
              <a:rPr lang="en-US" sz="1000" i="1" dirty="0">
                <a:solidFill>
                  <a:srgbClr val="000000"/>
                </a:solidFill>
                <a:latin typeface="Arial"/>
                <a:ea typeface="ＭＳ Ｐゴシック" charset="0"/>
                <a:cs typeface="ＭＳ Ｐゴシック" charset="0"/>
              </a:rPr>
              <a:t>Probabilistic </a:t>
            </a:r>
            <a:r>
              <a:rPr lang="en-US" sz="1000" i="1" dirty="0" err="1">
                <a:solidFill>
                  <a:srgbClr val="000000"/>
                </a:solidFill>
                <a:latin typeface="Arial"/>
                <a:ea typeface="ＭＳ Ｐゴシック" charset="0"/>
                <a:cs typeface="ＭＳ Ｐゴシック" charset="0"/>
              </a:rPr>
              <a:t>Elastography</a:t>
            </a:r>
            <a:r>
              <a:rPr lang="en-US" sz="1000" i="1" dirty="0">
                <a:solidFill>
                  <a:srgbClr val="000000"/>
                </a:solidFill>
                <a:latin typeface="Arial"/>
                <a:ea typeface="ＭＳ Ｐゴシック" charset="0"/>
                <a:cs typeface="ＭＳ Ｐゴシック" charset="0"/>
              </a:rPr>
              <a:t>: Estimating Lung Elasticity</a:t>
            </a:r>
            <a:r>
              <a:rPr lang="en-US" sz="1000" dirty="0">
                <a:solidFill>
                  <a:srgbClr val="000000"/>
                </a:solidFill>
                <a:latin typeface="Arial"/>
                <a:ea typeface="ＭＳ Ｐゴシック" charset="0"/>
                <a:cs typeface="ＭＳ Ｐゴシック" charset="0"/>
              </a:rPr>
              <a:t>. </a:t>
            </a:r>
            <a:r>
              <a:rPr lang="en-US" sz="1000" dirty="0" err="1">
                <a:solidFill>
                  <a:srgbClr val="000000"/>
                </a:solidFill>
                <a:latin typeface="Arial"/>
                <a:ea typeface="ＭＳ Ｐゴシック" charset="0"/>
                <a:cs typeface="ＭＳ Ｐゴシック" charset="0"/>
              </a:rPr>
              <a:t>Inf</a:t>
            </a:r>
            <a:r>
              <a:rPr lang="en-US" sz="1000" dirty="0">
                <a:solidFill>
                  <a:srgbClr val="000000"/>
                </a:solidFill>
                <a:latin typeface="Arial"/>
                <a:ea typeface="ＭＳ Ｐゴシック" charset="0"/>
                <a:cs typeface="ＭＳ Ｐゴシック" charset="0"/>
              </a:rPr>
              <a:t> Process Med Imaging. 2011;22:699-710. PMID: 21761697. PMCID: PMC3249413.</a:t>
            </a:r>
            <a:endParaRPr lang="en-GB" sz="1000" dirty="0">
              <a:solidFill>
                <a:srgbClr val="000000"/>
              </a:solidFill>
              <a:effectLst>
                <a:outerShdw blurRad="38100" dist="38100" dir="2700000" algn="tl">
                  <a:srgbClr val="DDDDDD"/>
                </a:outerShdw>
              </a:effectLst>
              <a:latin typeface="Arial"/>
              <a:ea typeface="ＭＳ Ｐゴシック" charset="0"/>
              <a:cs typeface="ＭＳ Ｐゴシック" charset="0"/>
            </a:endParaRPr>
          </a:p>
        </p:txBody>
      </p:sp>
      <p:pic>
        <p:nvPicPr>
          <p:cNvPr id="6" name="Picture 5" descr="Screen Shot 2012-05-16 at 4.56.54 PM.png"/>
          <p:cNvPicPr>
            <a:picLocks noChangeAspect="1"/>
          </p:cNvPicPr>
          <p:nvPr/>
        </p:nvPicPr>
        <p:blipFill rotWithShape="1">
          <a:blip r:embed="rId2">
            <a:extLst>
              <a:ext uri="{28A0092B-C50C-407E-A947-70E740481C1C}">
                <a14:useLocalDpi xmlns:a14="http://schemas.microsoft.com/office/drawing/2010/main" val="0"/>
              </a:ext>
            </a:extLst>
          </a:blip>
          <a:srcRect t="1534"/>
          <a:stretch/>
        </p:blipFill>
        <p:spPr>
          <a:xfrm>
            <a:off x="4800600" y="1453376"/>
            <a:ext cx="4229099" cy="3737753"/>
          </a:xfrm>
          <a:prstGeom prst="rect">
            <a:avLst/>
          </a:prstGeom>
        </p:spPr>
      </p:pic>
    </p:spTree>
    <p:extLst>
      <p:ext uri="{BB962C8B-B14F-4D97-AF65-F5344CB8AC3E}">
        <p14:creationId xmlns:p14="http://schemas.microsoft.com/office/powerpoint/2010/main" val="650655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1"/>
          <p:cNvSpPr>
            <a:spLocks noGrp="1"/>
          </p:cNvSpPr>
          <p:nvPr>
            <p:ph type="title"/>
          </p:nvPr>
        </p:nvSpPr>
        <p:spPr>
          <a:xfrm>
            <a:off x="0" y="0"/>
            <a:ext cx="9144000" cy="914400"/>
          </a:xfrm>
        </p:spPr>
        <p:txBody>
          <a:bodyPr/>
          <a:lstStyle/>
          <a:p>
            <a:r>
              <a:rPr lang="en-US" dirty="0" smtClean="0">
                <a:latin typeface="Arial"/>
                <a:cs typeface="Arial"/>
              </a:rPr>
              <a:t>Slicer Image-</a:t>
            </a:r>
            <a:r>
              <a:rPr lang="en-US" dirty="0">
                <a:latin typeface="Arial"/>
                <a:cs typeface="Arial"/>
              </a:rPr>
              <a:t>G</a:t>
            </a:r>
            <a:r>
              <a:rPr lang="en-US" dirty="0" smtClean="0">
                <a:latin typeface="Arial"/>
                <a:cs typeface="Arial"/>
              </a:rPr>
              <a:t>uided </a:t>
            </a:r>
            <a:r>
              <a:rPr lang="en-US" dirty="0">
                <a:latin typeface="Arial"/>
                <a:cs typeface="Arial"/>
              </a:rPr>
              <a:t>T</a:t>
            </a:r>
            <a:r>
              <a:rPr lang="en-US" dirty="0" smtClean="0">
                <a:latin typeface="Arial"/>
                <a:cs typeface="Arial"/>
              </a:rPr>
              <a:t>herapy platform</a:t>
            </a:r>
            <a:endParaRPr lang="en-US" dirty="0" smtClean="0">
              <a:solidFill>
                <a:srgbClr val="7030A0"/>
              </a:solidFill>
              <a:latin typeface="Arial"/>
              <a:cs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28" y="838200"/>
            <a:ext cx="5804189" cy="355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23900" y="5590819"/>
            <a:ext cx="7696200" cy="738664"/>
          </a:xfrm>
          <a:prstGeom prst="rect">
            <a:avLst/>
          </a:prstGeom>
        </p:spPr>
        <p:txBody>
          <a:bodyPr wrap="square">
            <a:spAutoFit/>
          </a:bodyPr>
          <a:lstStyle/>
          <a:p>
            <a:pPr fontAlgn="base">
              <a:spcBef>
                <a:spcPct val="0"/>
              </a:spcBef>
              <a:spcAft>
                <a:spcPct val="0"/>
              </a:spcAft>
            </a:pPr>
            <a:r>
              <a:rPr lang="en-CA" sz="1400" dirty="0">
                <a:solidFill>
                  <a:prstClr val="black"/>
                </a:solidFill>
                <a:latin typeface="Arial"/>
                <a:cs typeface="Arial"/>
              </a:rPr>
              <a:t>Lasso A, Heffter T, Pinter C, Rankin A, Ungi T, Fichtinger G,  PLUS: open-source toolkit for ultrasound-guided intervention systems, </a:t>
            </a:r>
            <a:r>
              <a:rPr lang="en-CA" sz="1400" i="1" dirty="0">
                <a:solidFill>
                  <a:prstClr val="black"/>
                </a:solidFill>
                <a:latin typeface="Arial"/>
                <a:cs typeface="Arial"/>
              </a:rPr>
              <a:t>IEEE Transactions on Biomedical Engineering</a:t>
            </a:r>
            <a:r>
              <a:rPr lang="en-CA" sz="1400" dirty="0">
                <a:solidFill>
                  <a:prstClr val="black"/>
                </a:solidFill>
                <a:latin typeface="Arial"/>
                <a:cs typeface="Arial"/>
              </a:rPr>
              <a:t>, </a:t>
            </a:r>
            <a:r>
              <a:rPr lang="en-CA" sz="1400" dirty="0" smtClean="0">
                <a:solidFill>
                  <a:prstClr val="black"/>
                </a:solidFill>
                <a:latin typeface="Arial"/>
                <a:cs typeface="Arial"/>
              </a:rPr>
              <a:t>Vol. </a:t>
            </a:r>
            <a:r>
              <a:rPr lang="en-CA" sz="1400" dirty="0">
                <a:solidFill>
                  <a:prstClr val="black"/>
                </a:solidFill>
                <a:latin typeface="Arial"/>
                <a:cs typeface="Arial"/>
              </a:rPr>
              <a:t>61, Issue 10, pp. 2527 – 2537, 2014</a:t>
            </a:r>
          </a:p>
        </p:txBody>
      </p:sp>
      <p:sp>
        <p:nvSpPr>
          <p:cNvPr id="5" name="Rectangle 4"/>
          <p:cNvSpPr/>
          <p:nvPr/>
        </p:nvSpPr>
        <p:spPr>
          <a:xfrm>
            <a:off x="1681628" y="4495800"/>
            <a:ext cx="5991057" cy="923330"/>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US" b="1" dirty="0" smtClean="0">
                <a:solidFill>
                  <a:srgbClr val="0000CC"/>
                </a:solidFill>
                <a:latin typeface="Arial"/>
                <a:cs typeface="Arial"/>
              </a:rPr>
              <a:t>Open source, used worldwide in 86 countries</a:t>
            </a:r>
          </a:p>
          <a:p>
            <a:pPr marL="285750" indent="-285750" fontAlgn="base">
              <a:spcBef>
                <a:spcPct val="0"/>
              </a:spcBef>
              <a:spcAft>
                <a:spcPct val="0"/>
              </a:spcAft>
              <a:buFont typeface="Arial" panose="020B0604020202020204" pitchFamily="34" charset="0"/>
              <a:buChar char="•"/>
            </a:pPr>
            <a:r>
              <a:rPr lang="en-CA" b="1" dirty="0" smtClean="0">
                <a:solidFill>
                  <a:srgbClr val="0000CC"/>
                </a:solidFill>
                <a:latin typeface="Arial"/>
                <a:cs typeface="Arial"/>
              </a:rPr>
              <a:t>SlicerIGT: 24,000 </a:t>
            </a:r>
            <a:r>
              <a:rPr lang="en-CA" b="1" dirty="0">
                <a:solidFill>
                  <a:srgbClr val="0000CC"/>
                </a:solidFill>
                <a:latin typeface="Arial"/>
                <a:cs typeface="Arial"/>
              </a:rPr>
              <a:t>module </a:t>
            </a:r>
            <a:r>
              <a:rPr lang="en-CA" b="1" dirty="0" smtClean="0">
                <a:solidFill>
                  <a:srgbClr val="0000CC"/>
                </a:solidFill>
                <a:latin typeface="Arial"/>
                <a:cs typeface="Arial"/>
              </a:rPr>
              <a:t>downloads (past 12 mo)</a:t>
            </a:r>
          </a:p>
          <a:p>
            <a:pPr marL="285750" indent="-285750" fontAlgn="base">
              <a:spcBef>
                <a:spcPct val="0"/>
              </a:spcBef>
              <a:spcAft>
                <a:spcPct val="0"/>
              </a:spcAft>
              <a:buFont typeface="Arial" panose="020B0604020202020204" pitchFamily="34" charset="0"/>
              <a:buChar char="•"/>
            </a:pPr>
            <a:r>
              <a:rPr lang="en-CA" b="1" dirty="0" smtClean="0">
                <a:solidFill>
                  <a:srgbClr val="0000CC"/>
                </a:solidFill>
                <a:latin typeface="Arial"/>
                <a:cs typeface="Arial"/>
              </a:rPr>
              <a:t>PLUS: 1,300 build downloads (past 12 mo)</a:t>
            </a:r>
            <a:endParaRPr lang="en-CA" b="1" dirty="0">
              <a:solidFill>
                <a:srgbClr val="0000CC"/>
              </a:solidFill>
              <a:latin typeface="Arial"/>
              <a:cs typeface="Arial"/>
            </a:endParaRPr>
          </a:p>
        </p:txBody>
      </p:sp>
    </p:spTree>
    <p:extLst>
      <p:ext uri="{BB962C8B-B14F-4D97-AF65-F5344CB8AC3E}">
        <p14:creationId xmlns:p14="http://schemas.microsoft.com/office/powerpoint/2010/main" val="418768074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1"/>
          <p:cNvSpPr>
            <a:spLocks noGrp="1"/>
          </p:cNvSpPr>
          <p:nvPr>
            <p:ph type="title"/>
          </p:nvPr>
        </p:nvSpPr>
        <p:spPr>
          <a:xfrm>
            <a:off x="152400" y="-1"/>
            <a:ext cx="8839200" cy="931743"/>
          </a:xfrm>
        </p:spPr>
        <p:txBody>
          <a:bodyPr/>
          <a:lstStyle/>
          <a:p>
            <a:r>
              <a:rPr lang="en-US" dirty="0" smtClean="0">
                <a:latin typeface="Arial"/>
                <a:cs typeface="Arial"/>
              </a:rPr>
              <a:t>Liver surgery navigation</a:t>
            </a:r>
            <a:endParaRPr lang="en-US" dirty="0" smtClean="0">
              <a:solidFill>
                <a:srgbClr val="7030A0"/>
              </a:solidFill>
              <a:latin typeface="Arial"/>
              <a:cs typeface="Arial"/>
            </a:endParaRPr>
          </a:p>
        </p:txBody>
      </p:sp>
      <p:sp>
        <p:nvSpPr>
          <p:cNvPr id="2" name="Rectangle 1"/>
          <p:cNvSpPr/>
          <p:nvPr/>
        </p:nvSpPr>
        <p:spPr>
          <a:xfrm>
            <a:off x="389164" y="5257800"/>
            <a:ext cx="8365672" cy="954107"/>
          </a:xfrm>
          <a:prstGeom prst="rect">
            <a:avLst/>
          </a:prstGeom>
        </p:spPr>
        <p:txBody>
          <a:bodyPr wrap="square">
            <a:spAutoFit/>
          </a:bodyPr>
          <a:lstStyle/>
          <a:p>
            <a:pPr fontAlgn="base">
              <a:spcBef>
                <a:spcPct val="0"/>
              </a:spcBef>
              <a:spcAft>
                <a:spcPct val="0"/>
              </a:spcAft>
            </a:pPr>
            <a:r>
              <a:rPr lang="en-CA" sz="1400" dirty="0">
                <a:solidFill>
                  <a:prstClr val="black"/>
                </a:solidFill>
                <a:latin typeface="Arial"/>
                <a:cs typeface="Arial"/>
              </a:rPr>
              <a:t>V Harish, T Ungi, A Lasso, A Macdonald, S </a:t>
            </a:r>
            <a:r>
              <a:rPr lang="en-CA" sz="1400" dirty="0" err="1">
                <a:solidFill>
                  <a:prstClr val="black"/>
                </a:solidFill>
                <a:latin typeface="Arial"/>
                <a:cs typeface="Arial"/>
              </a:rPr>
              <a:t>Nanji</a:t>
            </a:r>
            <a:r>
              <a:rPr lang="en-CA" sz="1400" dirty="0">
                <a:solidFill>
                  <a:prstClr val="black"/>
                </a:solidFill>
                <a:latin typeface="Arial"/>
                <a:cs typeface="Arial"/>
              </a:rPr>
              <a:t>, G Fichtinger, Intraoperative visualization and assessment of electromagnetic tracking error, </a:t>
            </a:r>
            <a:r>
              <a:rPr lang="en-US" sz="1400" dirty="0">
                <a:solidFill>
                  <a:prstClr val="black"/>
                </a:solidFill>
                <a:latin typeface="Arial"/>
                <a:cs typeface="Arial"/>
              </a:rPr>
              <a:t>SPIE Medical Imaging 2015, Orlando, FL, USA, Feb 21-26, 2015, Proc. SPIE 9415, Medical Imaging 2015: Image-Guided Procedures, Robotic Interventions, and Modeling, 94152H </a:t>
            </a:r>
            <a:endParaRPr lang="en-CA" sz="1400" dirty="0">
              <a:solidFill>
                <a:prstClr val="black"/>
              </a:solidFill>
              <a:latin typeface="Arial"/>
              <a:cs typeface="Arial"/>
            </a:endParaRPr>
          </a:p>
        </p:txBody>
      </p:sp>
      <p:pic>
        <p:nvPicPr>
          <p:cNvPr id="7" name="Picture 6"/>
          <p:cNvPicPr>
            <a:picLocks noChangeAspect="1"/>
          </p:cNvPicPr>
          <p:nvPr/>
        </p:nvPicPr>
        <p:blipFill>
          <a:blip r:embed="rId3"/>
          <a:stretch>
            <a:fillRect/>
          </a:stretch>
        </p:blipFill>
        <p:spPr>
          <a:xfrm>
            <a:off x="762000" y="1066800"/>
            <a:ext cx="2351630" cy="1996390"/>
          </a:xfrm>
          <a:prstGeom prst="rect">
            <a:avLst/>
          </a:prstGeom>
        </p:spPr>
      </p:pic>
      <p:pic>
        <p:nvPicPr>
          <p:cNvPr id="8" name="Picture 7"/>
          <p:cNvPicPr>
            <a:picLocks noChangeAspect="1"/>
          </p:cNvPicPr>
          <p:nvPr/>
        </p:nvPicPr>
        <p:blipFill>
          <a:blip r:embed="rId4"/>
          <a:stretch>
            <a:fillRect/>
          </a:stretch>
        </p:blipFill>
        <p:spPr>
          <a:xfrm>
            <a:off x="3200400" y="1066800"/>
            <a:ext cx="2476689" cy="1976410"/>
          </a:xfrm>
          <a:prstGeom prst="rect">
            <a:avLst/>
          </a:prstGeom>
        </p:spPr>
      </p:pic>
      <p:sp>
        <p:nvSpPr>
          <p:cNvPr id="9" name="TextBox 8"/>
          <p:cNvSpPr txBox="1"/>
          <p:nvPr/>
        </p:nvSpPr>
        <p:spPr>
          <a:xfrm>
            <a:off x="5715000" y="1066800"/>
            <a:ext cx="3261149" cy="1477328"/>
          </a:xfrm>
          <a:prstGeom prst="rect">
            <a:avLst/>
          </a:prstGeom>
          <a:noFill/>
        </p:spPr>
        <p:txBody>
          <a:bodyPr wrap="square" rtlCol="0">
            <a:spAutoFit/>
          </a:bodyPr>
          <a:lstStyle/>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3D models for liver, vessels, tumor, resection margins</a:t>
            </a:r>
          </a:p>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Volumetric computations</a:t>
            </a:r>
          </a:p>
          <a:p>
            <a:pPr marL="228600" indent="-228600" fontAlgn="base">
              <a:spcBef>
                <a:spcPct val="0"/>
              </a:spcBef>
              <a:spcAft>
                <a:spcPct val="0"/>
              </a:spcAft>
              <a:buFont typeface="Arial" panose="020B0604020202020204" pitchFamily="34" charset="0"/>
              <a:buChar char="•"/>
            </a:pPr>
            <a:r>
              <a:rPr lang="en-CA" dirty="0" smtClean="0">
                <a:solidFill>
                  <a:prstClr val="black"/>
                </a:solidFill>
                <a:latin typeface="Arial"/>
                <a:cs typeface="Arial"/>
              </a:rPr>
              <a:t>Integrated with SlicerIGT navigation system</a:t>
            </a:r>
            <a:endParaRPr lang="en-US" dirty="0">
              <a:solidFill>
                <a:prstClr val="black"/>
              </a:solidFill>
              <a:latin typeface="Arial"/>
              <a:cs typeface="Arial"/>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7500" t="7778" r="11666" b="9124"/>
          <a:stretch/>
        </p:blipFill>
        <p:spPr>
          <a:xfrm>
            <a:off x="785290" y="3153494"/>
            <a:ext cx="2305050" cy="2028106"/>
          </a:xfrm>
          <a:prstGeom prst="rect">
            <a:avLst/>
          </a:prstGeom>
        </p:spPr>
      </p:pic>
      <p:pic>
        <p:nvPicPr>
          <p:cNvPr id="13" name="Picture 12"/>
          <p:cNvPicPr/>
          <p:nvPr/>
        </p:nvPicPr>
        <p:blipFill rotWithShape="1">
          <a:blip r:embed="rId7" cstate="print">
            <a:extLst>
              <a:ext uri="{28A0092B-C50C-407E-A947-70E740481C1C}">
                <a14:useLocalDpi xmlns:a14="http://schemas.microsoft.com/office/drawing/2010/main" val="0"/>
              </a:ext>
            </a:extLst>
          </a:blip>
          <a:srcRect l="45507"/>
          <a:stretch/>
        </p:blipFill>
        <p:spPr bwMode="auto">
          <a:xfrm>
            <a:off x="3215322" y="3153495"/>
            <a:ext cx="2461767" cy="2028106"/>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5833942" y="3276600"/>
            <a:ext cx="3023263" cy="923330"/>
          </a:xfrm>
          <a:prstGeom prst="rect">
            <a:avLst/>
          </a:prstGeom>
          <a:noFill/>
        </p:spPr>
        <p:txBody>
          <a:bodyPr wrap="square" rtlCol="0">
            <a:spAutoFit/>
          </a:bodyPr>
          <a:lstStyle/>
          <a:p>
            <a:pPr fontAlgn="base">
              <a:spcBef>
                <a:spcPct val="0"/>
              </a:spcBef>
              <a:spcAft>
                <a:spcPct val="0"/>
              </a:spcAft>
            </a:pPr>
            <a:r>
              <a:rPr lang="en-CA" dirty="0" smtClean="0">
                <a:solidFill>
                  <a:prstClr val="black"/>
                </a:solidFill>
                <a:latin typeface="Arial"/>
                <a:cs typeface="Arial"/>
              </a:rPr>
              <a:t>Intra-op measurement and visualization of EM tracking error </a:t>
            </a:r>
            <a:r>
              <a:rPr lang="en-CA" dirty="0">
                <a:solidFill>
                  <a:prstClr val="black"/>
                </a:solidFill>
                <a:latin typeface="Arial"/>
                <a:cs typeface="Arial"/>
              </a:rPr>
              <a:t>by Thompson retractor</a:t>
            </a:r>
            <a:endParaRPr lang="en-US" dirty="0">
              <a:solidFill>
                <a:prstClr val="black"/>
              </a:solidFill>
              <a:latin typeface="Arial"/>
              <a:cs typeface="Arial"/>
            </a:endParaRPr>
          </a:p>
        </p:txBody>
      </p:sp>
    </p:spTree>
    <p:extLst>
      <p:ext uri="{BB962C8B-B14F-4D97-AF65-F5344CB8AC3E}">
        <p14:creationId xmlns:p14="http://schemas.microsoft.com/office/powerpoint/2010/main" val="300413546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143000"/>
          </a:xfrm>
        </p:spPr>
        <p:txBody>
          <a:bodyPr/>
          <a:lstStyle/>
          <a:p>
            <a:r>
              <a:rPr lang="en-CA" dirty="0" smtClean="0">
                <a:latin typeface="Arial"/>
                <a:cs typeface="Arial"/>
              </a:rPr>
              <a:t>Breast cancer surgery guidance</a:t>
            </a:r>
            <a:endParaRPr lang="en-CA" dirty="0">
              <a:latin typeface="Arial"/>
              <a:cs typeface="Arial"/>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1000" t="37283" r="42975" b="31981"/>
          <a:stretch/>
        </p:blipFill>
        <p:spPr>
          <a:xfrm>
            <a:off x="5260141" y="1181135"/>
            <a:ext cx="3727805" cy="247646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l="31758" t="8625" r="28170" b="12684"/>
          <a:stretch/>
        </p:blipFill>
        <p:spPr>
          <a:xfrm>
            <a:off x="6705600" y="3885748"/>
            <a:ext cx="2282346" cy="2057852"/>
          </a:xfrm>
          <a:prstGeom prst="rect">
            <a:avLst/>
          </a:prstGeom>
          <a:ln>
            <a:noFill/>
          </a:ln>
          <a:effectLst>
            <a:outerShdw blurRad="292100" dist="139700" dir="2700000" algn="tl" rotWithShape="0">
              <a:srgbClr val="333333">
                <a:alpha val="65000"/>
              </a:srgbClr>
            </a:outerShdw>
          </a:effectLst>
        </p:spPr>
      </p:pic>
      <p:sp>
        <p:nvSpPr>
          <p:cNvPr id="28" name="Rectangle 27"/>
          <p:cNvSpPr/>
          <p:nvPr/>
        </p:nvSpPr>
        <p:spPr>
          <a:xfrm>
            <a:off x="5695950" y="5997837"/>
            <a:ext cx="3448050" cy="276999"/>
          </a:xfrm>
          <a:prstGeom prst="rect">
            <a:avLst/>
          </a:prstGeom>
        </p:spPr>
        <p:txBody>
          <a:bodyPr wrap="square">
            <a:spAutoFit/>
          </a:bodyPr>
          <a:lstStyle/>
          <a:p>
            <a:r>
              <a:rPr lang="en-US" sz="1200" b="1" dirty="0" smtClean="0">
                <a:solidFill>
                  <a:srgbClr val="0000CC"/>
                </a:solidFill>
                <a:latin typeface="Arial"/>
                <a:cs typeface="Arial"/>
              </a:rPr>
              <a:t>Ungi </a:t>
            </a:r>
            <a:r>
              <a:rPr lang="en-US" sz="1200" b="1" i="1" dirty="0" smtClean="0">
                <a:solidFill>
                  <a:srgbClr val="0000CC"/>
                </a:solidFill>
                <a:latin typeface="Arial"/>
                <a:cs typeface="Arial"/>
              </a:rPr>
              <a:t>et al.</a:t>
            </a:r>
            <a:r>
              <a:rPr lang="en-US" sz="1200" b="1" dirty="0" smtClean="0">
                <a:solidFill>
                  <a:srgbClr val="0000CC"/>
                </a:solidFill>
                <a:latin typeface="Arial"/>
                <a:cs typeface="Arial"/>
              </a:rPr>
              <a:t>, </a:t>
            </a:r>
            <a:r>
              <a:rPr lang="en-US" sz="1200" b="1" dirty="0">
                <a:solidFill>
                  <a:srgbClr val="0000CC"/>
                </a:solidFill>
                <a:latin typeface="Arial"/>
                <a:cs typeface="Arial"/>
              </a:rPr>
              <a:t>IEEE Trans Biomed </a:t>
            </a:r>
            <a:r>
              <a:rPr lang="en-US" sz="1200" b="1" dirty="0" smtClean="0">
                <a:solidFill>
                  <a:srgbClr val="0000CC"/>
                </a:solidFill>
                <a:latin typeface="Arial"/>
                <a:cs typeface="Arial"/>
              </a:rPr>
              <a:t>Eng, in press</a:t>
            </a:r>
          </a:p>
        </p:txBody>
      </p:sp>
      <p:sp>
        <p:nvSpPr>
          <p:cNvPr id="25" name="Content Placeholder 4"/>
          <p:cNvSpPr txBox="1">
            <a:spLocks/>
          </p:cNvSpPr>
          <p:nvPr/>
        </p:nvSpPr>
        <p:spPr>
          <a:xfrm>
            <a:off x="427054" y="838200"/>
            <a:ext cx="4754546" cy="5231004"/>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800" dirty="0" smtClean="0">
                <a:latin typeface="Arial"/>
                <a:cs typeface="Arial"/>
              </a:rPr>
              <a:t>Goal: reduce chance of positive tumor margins after breast tumor resection</a:t>
            </a:r>
          </a:p>
          <a:p>
            <a:r>
              <a:rPr lang="en-CA" sz="1800" dirty="0" smtClean="0">
                <a:latin typeface="Arial"/>
                <a:cs typeface="Arial"/>
              </a:rPr>
              <a:t>Initial idea to patients in 12 months</a:t>
            </a:r>
          </a:p>
          <a:p>
            <a:pPr lvl="1"/>
            <a:r>
              <a:rPr lang="en-CA" sz="1400" dirty="0">
                <a:latin typeface="Arial"/>
                <a:cs typeface="Arial"/>
              </a:rPr>
              <a:t>Intra-operative tumor segmentation on </a:t>
            </a:r>
            <a:r>
              <a:rPr lang="en-CA" sz="1400" dirty="0" smtClean="0">
                <a:latin typeface="Arial"/>
                <a:cs typeface="Arial"/>
              </a:rPr>
              <a:t>ultrasound</a:t>
            </a:r>
            <a:endParaRPr lang="en-CA" sz="1400" dirty="0">
              <a:latin typeface="Arial"/>
              <a:cs typeface="Arial"/>
            </a:endParaRPr>
          </a:p>
          <a:p>
            <a:pPr lvl="1"/>
            <a:r>
              <a:rPr lang="en-CA" sz="1400" dirty="0">
                <a:latin typeface="Arial"/>
                <a:cs typeface="Arial"/>
              </a:rPr>
              <a:t>Real-time </a:t>
            </a:r>
            <a:r>
              <a:rPr lang="en-CA" sz="1400" dirty="0" smtClean="0">
                <a:latin typeface="Arial"/>
                <a:cs typeface="Arial"/>
              </a:rPr>
              <a:t>electromagnetic tumor </a:t>
            </a:r>
            <a:r>
              <a:rPr lang="en-CA" sz="1400" dirty="0">
                <a:latin typeface="Arial"/>
                <a:cs typeface="Arial"/>
              </a:rPr>
              <a:t>tracking </a:t>
            </a:r>
            <a:r>
              <a:rPr lang="en-CA" sz="1400" dirty="0" smtClean="0">
                <a:latin typeface="Arial"/>
                <a:cs typeface="Arial"/>
              </a:rPr>
              <a:t>and cautery navigation</a:t>
            </a:r>
          </a:p>
          <a:p>
            <a:pPr lvl="1"/>
            <a:r>
              <a:rPr lang="en-CA" sz="1400" dirty="0" smtClean="0">
                <a:latin typeface="Arial"/>
                <a:cs typeface="Arial"/>
              </a:rPr>
              <a:t>Table-side control using tablet with customized user interface</a:t>
            </a:r>
            <a:endParaRPr lang="en-CA" sz="1400" dirty="0">
              <a:latin typeface="Arial"/>
              <a:cs typeface="Arial"/>
            </a:endParaRPr>
          </a:p>
          <a:p>
            <a:r>
              <a:rPr lang="en-CA" sz="1800" dirty="0" smtClean="0">
                <a:latin typeface="Arial"/>
                <a:cs typeface="Arial"/>
              </a:rPr>
              <a:t>Successful lumpectomies on 10 patients</a:t>
            </a:r>
          </a:p>
          <a:p>
            <a:r>
              <a:rPr lang="en-CA" sz="1800" dirty="0" smtClean="0">
                <a:latin typeface="Arial"/>
                <a:cs typeface="Arial"/>
              </a:rPr>
              <a:t>Open:</a:t>
            </a:r>
          </a:p>
          <a:p>
            <a:pPr lvl="1"/>
            <a:r>
              <a:rPr lang="en-CA" sz="1400" dirty="0" smtClean="0">
                <a:latin typeface="Arial"/>
                <a:cs typeface="Arial"/>
              </a:rPr>
              <a:t>Freely available in</a:t>
            </a:r>
            <a:br>
              <a:rPr lang="en-CA" sz="1400" dirty="0" smtClean="0">
                <a:latin typeface="Arial"/>
                <a:cs typeface="Arial"/>
              </a:rPr>
            </a:br>
            <a:r>
              <a:rPr lang="en-CA" sz="1400" dirty="0" smtClean="0">
                <a:latin typeface="Arial"/>
                <a:cs typeface="Arial"/>
              </a:rPr>
              <a:t>3D Slicer app store</a:t>
            </a:r>
            <a:br>
              <a:rPr lang="en-CA" sz="1400" dirty="0" smtClean="0">
                <a:latin typeface="Arial"/>
                <a:cs typeface="Arial"/>
              </a:rPr>
            </a:br>
            <a:r>
              <a:rPr lang="en-CA" sz="1400" dirty="0" smtClean="0">
                <a:latin typeface="Arial"/>
                <a:cs typeface="Arial"/>
              </a:rPr>
              <a:t>(</a:t>
            </a:r>
            <a:r>
              <a:rPr lang="en-CA" sz="1400" dirty="0" err="1" smtClean="0">
                <a:latin typeface="Arial"/>
                <a:cs typeface="Arial"/>
              </a:rPr>
              <a:t>LumpNav</a:t>
            </a:r>
            <a:r>
              <a:rPr lang="en-CA" sz="1400" dirty="0" smtClean="0">
                <a:latin typeface="Arial"/>
                <a:cs typeface="Arial"/>
              </a:rPr>
              <a:t>).</a:t>
            </a:r>
          </a:p>
          <a:p>
            <a:pPr lvl="1"/>
            <a:r>
              <a:rPr lang="en-CA" sz="1400" dirty="0" smtClean="0">
                <a:latin typeface="Arial"/>
                <a:cs typeface="Arial"/>
              </a:rPr>
              <a:t>Works with almost</a:t>
            </a:r>
            <a:br>
              <a:rPr lang="en-CA" sz="1400" dirty="0" smtClean="0">
                <a:latin typeface="Arial"/>
                <a:cs typeface="Arial"/>
              </a:rPr>
            </a:br>
            <a:r>
              <a:rPr lang="en-CA" sz="1400" dirty="0" smtClean="0">
                <a:latin typeface="Arial"/>
                <a:cs typeface="Arial"/>
              </a:rPr>
              <a:t>any ultrasound and</a:t>
            </a:r>
            <a:br>
              <a:rPr lang="en-CA" sz="1400" dirty="0" smtClean="0">
                <a:latin typeface="Arial"/>
                <a:cs typeface="Arial"/>
              </a:rPr>
            </a:br>
            <a:r>
              <a:rPr lang="en-CA" sz="1400" dirty="0" smtClean="0">
                <a:latin typeface="Arial"/>
                <a:cs typeface="Arial"/>
              </a:rPr>
              <a:t>tracking system.</a:t>
            </a:r>
          </a:p>
          <a:p>
            <a:pPr lvl="1"/>
            <a:r>
              <a:rPr lang="en-CA" sz="1400" dirty="0" smtClean="0">
                <a:latin typeface="Arial"/>
                <a:cs typeface="Arial"/>
              </a:rPr>
              <a:t>Evaluation in other</a:t>
            </a:r>
            <a:br>
              <a:rPr lang="en-CA" sz="1400" dirty="0" smtClean="0">
                <a:latin typeface="Arial"/>
                <a:cs typeface="Arial"/>
              </a:rPr>
            </a:br>
            <a:r>
              <a:rPr lang="en-CA" sz="1400" dirty="0" smtClean="0">
                <a:latin typeface="Arial"/>
                <a:cs typeface="Arial"/>
              </a:rPr>
              <a:t>hospitals has</a:t>
            </a:r>
            <a:br>
              <a:rPr lang="en-CA" sz="1400" dirty="0" smtClean="0">
                <a:latin typeface="Arial"/>
                <a:cs typeface="Arial"/>
              </a:rPr>
            </a:br>
            <a:r>
              <a:rPr lang="en-CA" sz="1400" dirty="0" smtClean="0">
                <a:latin typeface="Arial"/>
                <a:cs typeface="Arial"/>
              </a:rPr>
              <a:t>already started.</a:t>
            </a:r>
          </a:p>
        </p:txBody>
      </p:sp>
      <p:pic>
        <p:nvPicPr>
          <p:cNvPr id="2050" name="Picture 2" descr="http://www.kgh.on.ca/Style%20Library/Images/logo.gif"/>
          <p:cNvPicPr>
            <a:picLocks noChangeAspect="1" noChangeArrowheads="1"/>
          </p:cNvPicPr>
          <p:nvPr/>
        </p:nvPicPr>
        <p:blipFill rotWithShape="1">
          <a:blip r:embed="rId5">
            <a:extLst>
              <a:ext uri="{28A0092B-C50C-407E-A947-70E740481C1C}">
                <a14:useLocalDpi xmlns:a14="http://schemas.microsoft.com/office/drawing/2010/main" val="0"/>
              </a:ext>
            </a:extLst>
          </a:blip>
          <a:srcRect r="35906"/>
          <a:stretch/>
        </p:blipFill>
        <p:spPr bwMode="auto">
          <a:xfrm>
            <a:off x="1905000" y="6268739"/>
            <a:ext cx="19780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445630" y="3857135"/>
            <a:ext cx="3076581" cy="2051054"/>
          </a:xfrm>
          <a:prstGeom prst="rect">
            <a:avLst/>
          </a:prstGeom>
          <a:ln>
            <a:noFill/>
          </a:ln>
          <a:effectLst>
            <a:outerShdw blurRad="292100" dist="139700" dir="2700000" algn="tl" rotWithShape="0">
              <a:srgbClr val="333333">
                <a:alpha val="65000"/>
              </a:srgbClr>
            </a:outerShdw>
          </a:effectLst>
        </p:spPr>
      </p:pic>
      <p:pic>
        <p:nvPicPr>
          <p:cNvPr id="30" name="Picture 1" descr="C:\lasso\PerkFacilities\PerkWeb\images\logo-Queens.gif"/>
          <p:cNvPicPr>
            <a:picLocks noChangeAspect="1" noChangeArrowheads="1"/>
          </p:cNvPicPr>
          <p:nvPr/>
        </p:nvPicPr>
        <p:blipFill>
          <a:blip r:embed="rId7" cstate="print"/>
          <a:srcRect/>
          <a:stretch>
            <a:fillRect/>
          </a:stretch>
        </p:blipFill>
        <p:spPr bwMode="auto">
          <a:xfrm>
            <a:off x="1063625" y="6270170"/>
            <a:ext cx="688975" cy="468313"/>
          </a:xfrm>
          <a:prstGeom prst="rect">
            <a:avLst/>
          </a:prstGeom>
          <a:noFill/>
          <a:ln w="9525">
            <a:noFill/>
            <a:miter lim="800000"/>
            <a:headEnd/>
            <a:tailEnd/>
          </a:ln>
        </p:spPr>
      </p:pic>
      <p:pic>
        <p:nvPicPr>
          <p:cNvPr id="32" name="Picture 5" descr="C:\lasso\My Dropbox\PerkWeb\PerkLogo2010-base-white-round-45dpi.png"/>
          <p:cNvPicPr>
            <a:picLocks noChangeAspect="1" noChangeArrowheads="1"/>
          </p:cNvPicPr>
          <p:nvPr/>
        </p:nvPicPr>
        <p:blipFill>
          <a:blip r:embed="rId8" cstate="print"/>
          <a:srcRect/>
          <a:stretch>
            <a:fillRect/>
          </a:stretch>
        </p:blipFill>
        <p:spPr bwMode="auto">
          <a:xfrm>
            <a:off x="457200" y="6248400"/>
            <a:ext cx="457200" cy="457200"/>
          </a:xfrm>
          <a:prstGeom prst="rect">
            <a:avLst/>
          </a:prstGeom>
          <a:noFill/>
          <a:ln w="9525">
            <a:noFill/>
            <a:miter lim="800000"/>
            <a:headEnd/>
            <a:tailEnd/>
          </a:ln>
        </p:spPr>
      </p:pic>
      <p:pic>
        <p:nvPicPr>
          <p:cNvPr id="34" name="Picture 33"/>
          <p:cNvPicPr>
            <a:picLocks noChangeAspect="1"/>
          </p:cNvPicPr>
          <p:nvPr/>
        </p:nvPicPr>
        <p:blipFill>
          <a:blip r:embed="rId9"/>
          <a:stretch>
            <a:fillRect/>
          </a:stretch>
        </p:blipFill>
        <p:spPr>
          <a:xfrm>
            <a:off x="7772400" y="6367730"/>
            <a:ext cx="1315045" cy="336390"/>
          </a:xfrm>
          <a:prstGeom prst="rect">
            <a:avLst/>
          </a:prstGeom>
        </p:spPr>
      </p:pic>
    </p:spTree>
    <p:extLst>
      <p:ext uri="{BB962C8B-B14F-4D97-AF65-F5344CB8AC3E}">
        <p14:creationId xmlns:p14="http://schemas.microsoft.com/office/powerpoint/2010/main" val="393893953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457200" y="101602"/>
            <a:ext cx="8229600" cy="812798"/>
          </a:xfrm>
          <a:prstGeom prst="rect">
            <a:avLst/>
          </a:prstGeom>
        </p:spPr>
        <p:txBody>
          <a:bodyPr/>
          <a:lstStyle>
            <a:lvl1pPr algn="ctr" rtl="0" eaLnBrk="0" fontAlgn="base" hangingPunct="0">
              <a:spcBef>
                <a:spcPct val="0"/>
              </a:spcBef>
              <a:spcAft>
                <a:spcPct val="0"/>
              </a:spcAft>
              <a:defRPr sz="4400" b="1" kern="1200">
                <a:solidFill>
                  <a:srgbClr val="800000"/>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C00000"/>
                </a:solidFill>
                <a:latin typeface="Calibri" pitchFamily="34" charset="0"/>
              </a:defRPr>
            </a:lvl2pPr>
            <a:lvl3pPr algn="ctr" rtl="0" eaLnBrk="0" fontAlgn="base" hangingPunct="0">
              <a:spcBef>
                <a:spcPct val="0"/>
              </a:spcBef>
              <a:spcAft>
                <a:spcPct val="0"/>
              </a:spcAft>
              <a:defRPr sz="4400" b="1">
                <a:solidFill>
                  <a:srgbClr val="C00000"/>
                </a:solidFill>
                <a:latin typeface="Calibri" pitchFamily="34" charset="0"/>
              </a:defRPr>
            </a:lvl3pPr>
            <a:lvl4pPr algn="ctr" rtl="0" eaLnBrk="0" fontAlgn="base" hangingPunct="0">
              <a:spcBef>
                <a:spcPct val="0"/>
              </a:spcBef>
              <a:spcAft>
                <a:spcPct val="0"/>
              </a:spcAft>
              <a:defRPr sz="4400" b="1">
                <a:solidFill>
                  <a:srgbClr val="C00000"/>
                </a:solidFill>
                <a:latin typeface="Calibri" pitchFamily="34" charset="0"/>
              </a:defRPr>
            </a:lvl4pPr>
            <a:lvl5pPr algn="ctr" rtl="0" eaLnBrk="0" fontAlgn="base" hangingPunct="0">
              <a:spcBef>
                <a:spcPct val="0"/>
              </a:spcBef>
              <a:spcAft>
                <a:spcPct val="0"/>
              </a:spcAft>
              <a:defRPr sz="4400" b="1">
                <a:solidFill>
                  <a:srgbClr val="C000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smtClean="0">
                <a:latin typeface="Arial" panose="020B0604020202020204" pitchFamily="34" charset="0"/>
                <a:cs typeface="Arial" panose="020B0604020202020204" pitchFamily="34" charset="0"/>
              </a:rPr>
              <a:t>Take-home m</a:t>
            </a:r>
            <a:r>
              <a:rPr lang="hu-HU" sz="4000" dirty="0" smtClean="0">
                <a:latin typeface="Arial" panose="020B0604020202020204" pitchFamily="34" charset="0"/>
                <a:cs typeface="Arial" panose="020B0604020202020204" pitchFamily="34" charset="0"/>
              </a:rPr>
              <a:t>essage</a:t>
            </a:r>
            <a:endParaRPr lang="en-US" sz="4000" dirty="0" smtClean="0">
              <a:latin typeface="Arial" panose="020B0604020202020204" pitchFamily="34" charset="0"/>
              <a:cs typeface="Arial" panose="020B0604020202020204" pitchFamily="34" charset="0"/>
            </a:endParaRPr>
          </a:p>
        </p:txBody>
      </p:sp>
      <p:sp>
        <p:nvSpPr>
          <p:cNvPr id="16" name="TextBox 15"/>
          <p:cNvSpPr txBox="1"/>
          <p:nvPr/>
        </p:nvSpPr>
        <p:spPr>
          <a:xfrm>
            <a:off x="250901" y="1656323"/>
            <a:ext cx="4625308" cy="3539431"/>
          </a:xfrm>
          <a:prstGeom prst="rect">
            <a:avLst/>
          </a:prstGeom>
          <a:noFill/>
        </p:spPr>
        <p:txBody>
          <a:bodyPr wrap="square" rtlCol="0">
            <a:spAutoFit/>
          </a:bodyPr>
          <a:lstStyle/>
          <a:p>
            <a:pPr marL="285750" indent="-285750" fontAlgn="base">
              <a:spcBef>
                <a:spcPct val="0"/>
              </a:spcBef>
              <a:spcAft>
                <a:spcPct val="0"/>
              </a:spcAft>
              <a:buFont typeface="Arial"/>
              <a:buChar char="•"/>
            </a:pPr>
            <a:r>
              <a:rPr lang="en-US" sz="2800" dirty="0" smtClean="0">
                <a:latin typeface="Arial" charset="0"/>
              </a:rPr>
              <a:t>Promote </a:t>
            </a:r>
            <a:r>
              <a:rPr lang="en-US" sz="2800" u="sng" dirty="0" smtClean="0">
                <a:latin typeface="Arial" charset="0"/>
              </a:rPr>
              <a:t>reproducible science </a:t>
            </a:r>
            <a:r>
              <a:rPr lang="en-US" sz="2800" dirty="0" smtClean="0">
                <a:latin typeface="Arial" charset="0"/>
              </a:rPr>
              <a:t>by using open platforms </a:t>
            </a:r>
          </a:p>
          <a:p>
            <a:pPr marL="285750" indent="-285750" fontAlgn="base">
              <a:spcBef>
                <a:spcPct val="0"/>
              </a:spcBef>
              <a:spcAft>
                <a:spcPct val="0"/>
              </a:spcAft>
              <a:buFont typeface="Arial"/>
              <a:buChar char="•"/>
            </a:pPr>
            <a:r>
              <a:rPr lang="en-US" sz="2800" dirty="0" smtClean="0">
                <a:latin typeface="Arial" charset="0"/>
              </a:rPr>
              <a:t>Invest in your science not in duplication of infrastructure</a:t>
            </a:r>
          </a:p>
          <a:p>
            <a:pPr marL="285750" indent="-285750" fontAlgn="base">
              <a:spcBef>
                <a:spcPct val="0"/>
              </a:spcBef>
              <a:spcAft>
                <a:spcPct val="0"/>
              </a:spcAft>
              <a:buFont typeface="Arial"/>
              <a:buChar char="•"/>
            </a:pPr>
            <a:r>
              <a:rPr lang="en-US" sz="2800" dirty="0" smtClean="0">
                <a:latin typeface="Arial" charset="0"/>
              </a:rPr>
              <a:t>Invest in learning open platforms</a:t>
            </a:r>
          </a:p>
        </p:txBody>
      </p:sp>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276" r="6614"/>
          <a:stretch/>
        </p:blipFill>
        <p:spPr bwMode="auto">
          <a:xfrm>
            <a:off x="4876209" y="2094201"/>
            <a:ext cx="4108917" cy="318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27911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74</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6" name="Title 1"/>
          <p:cNvSpPr txBox="1">
            <a:spLocks/>
          </p:cNvSpPr>
          <p:nvPr/>
        </p:nvSpPr>
        <p:spPr>
          <a:xfrm>
            <a:off x="457200" y="1"/>
            <a:ext cx="8229600" cy="911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SlicerRT</a:t>
            </a:r>
            <a:endParaRPr lang="en-CA" b="1" dirty="0">
              <a:solidFill>
                <a:srgbClr val="1F497D"/>
              </a:solidFill>
              <a:latin typeface="Arial"/>
              <a:cs typeface="Arial"/>
            </a:endParaRPr>
          </a:p>
        </p:txBody>
      </p:sp>
      <p:sp>
        <p:nvSpPr>
          <p:cNvPr id="12" name="Rectangle 11"/>
          <p:cNvSpPr/>
          <p:nvPr/>
        </p:nvSpPr>
        <p:spPr>
          <a:xfrm>
            <a:off x="6707334" y="1447584"/>
            <a:ext cx="1317911" cy="67056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r>
              <a:rPr lang="en-US" sz="2400" dirty="0">
                <a:solidFill>
                  <a:prstClr val="white"/>
                </a:solidFill>
                <a:latin typeface="Arial"/>
                <a:cs typeface="Arial"/>
              </a:rPr>
              <a:t>Eclipse™</a:t>
            </a:r>
          </a:p>
        </p:txBody>
      </p:sp>
      <p:sp>
        <p:nvSpPr>
          <p:cNvPr id="23" name="Rectangle 22"/>
          <p:cNvSpPr/>
          <p:nvPr/>
        </p:nvSpPr>
        <p:spPr>
          <a:xfrm>
            <a:off x="5506281" y="1447584"/>
            <a:ext cx="818319" cy="67056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2400" dirty="0" err="1">
                <a:solidFill>
                  <a:prstClr val="white"/>
                </a:solidFill>
                <a:latin typeface="Arial"/>
                <a:cs typeface="Arial"/>
              </a:rPr>
              <a:t>XiO</a:t>
            </a:r>
            <a:r>
              <a:rPr lang="en-US" sz="2400" dirty="0">
                <a:solidFill>
                  <a:prstClr val="white"/>
                </a:solidFill>
                <a:latin typeface="Arial"/>
                <a:cs typeface="Arial"/>
              </a:rPr>
              <a:t>®</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000" y="2783300"/>
            <a:ext cx="1234800" cy="12348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7132905" y="4475018"/>
            <a:ext cx="1020495" cy="1020495"/>
          </a:xfrm>
          <a:prstGeom prst="rect">
            <a:avLst/>
          </a:prstGeom>
          <a:noFill/>
          <a:ln>
            <a:noFill/>
          </a:ln>
        </p:spPr>
      </p:pic>
      <p:sp>
        <p:nvSpPr>
          <p:cNvPr id="60" name="Rounded Rectangle 59"/>
          <p:cNvSpPr/>
          <p:nvPr/>
        </p:nvSpPr>
        <p:spPr>
          <a:xfrm>
            <a:off x="5105400" y="1014220"/>
            <a:ext cx="3657600" cy="139747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62" name="Content Placeholder 2"/>
          <p:cNvSpPr txBox="1">
            <a:spLocks/>
          </p:cNvSpPr>
          <p:nvPr/>
        </p:nvSpPr>
        <p:spPr bwMode="auto">
          <a:xfrm>
            <a:off x="5105400" y="1021479"/>
            <a:ext cx="3657600" cy="3584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eaLnBrk="1" fontAlgn="auto" hangingPunct="1">
              <a:spcBef>
                <a:spcPct val="20000"/>
              </a:spcBef>
              <a:spcAft>
                <a:spcPts val="0"/>
              </a:spcAft>
              <a:buFont typeface="Arial" charset="0"/>
              <a:buNone/>
              <a:defRPr sz="2400">
                <a:solidFill>
                  <a:schemeClr val="tx1"/>
                </a:solidFill>
              </a:defRPr>
            </a:lvl1pPr>
            <a:lvl2pPr indent="0" algn="ctr" eaLnBrk="0" hangingPunct="0">
              <a:spcBef>
                <a:spcPct val="20000"/>
              </a:spcBef>
              <a:buFont typeface="Arial" charset="0"/>
              <a:buNone/>
              <a:defRPr sz="2800">
                <a:solidFill>
                  <a:schemeClr val="tx1">
                    <a:tint val="75000"/>
                  </a:schemeClr>
                </a:solidFill>
              </a:defRPr>
            </a:lvl2pPr>
            <a:lvl3pPr indent="0" algn="ctr" eaLnBrk="0" hangingPunct="0">
              <a:spcBef>
                <a:spcPct val="20000"/>
              </a:spcBef>
              <a:buFont typeface="Arial" charset="0"/>
              <a:buNone/>
              <a:defRPr sz="2400">
                <a:solidFill>
                  <a:schemeClr val="tx1">
                    <a:tint val="75000"/>
                  </a:schemeClr>
                </a:solidFill>
              </a:defRPr>
            </a:lvl3pPr>
            <a:lvl4pPr indent="0" algn="ctr" eaLnBrk="0" hangingPunct="0">
              <a:spcBef>
                <a:spcPct val="20000"/>
              </a:spcBef>
              <a:buFont typeface="Arial" charset="0"/>
              <a:buNone/>
              <a:defRPr sz="2000">
                <a:solidFill>
                  <a:schemeClr val="tx1">
                    <a:tint val="75000"/>
                  </a:schemeClr>
                </a:solidFill>
              </a:defRPr>
            </a:lvl4pPr>
            <a:lvl5pPr indent="0" algn="ctr" eaLnBrk="0" hangingPunct="0">
              <a:spcBef>
                <a:spcPct val="20000"/>
              </a:spcBef>
              <a:buFont typeface="Arial"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CA" sz="2200" b="1" dirty="0" smtClean="0">
                <a:solidFill>
                  <a:prstClr val="black"/>
                </a:solidFill>
                <a:latin typeface="Arial"/>
                <a:cs typeface="Arial"/>
              </a:rPr>
              <a:t>Routine</a:t>
            </a:r>
          </a:p>
        </p:txBody>
      </p:sp>
      <p:pic>
        <p:nvPicPr>
          <p:cNvPr id="71" name="Picture 2" descr="plastima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876800"/>
            <a:ext cx="1605159" cy="282700"/>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le 74"/>
          <p:cNvSpPr/>
          <p:nvPr/>
        </p:nvSpPr>
        <p:spPr>
          <a:xfrm>
            <a:off x="5105400" y="4389705"/>
            <a:ext cx="3654168" cy="13968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76" name="Content Placeholder 2"/>
          <p:cNvSpPr txBox="1">
            <a:spLocks/>
          </p:cNvSpPr>
          <p:nvPr/>
        </p:nvSpPr>
        <p:spPr bwMode="auto">
          <a:xfrm>
            <a:off x="5105400" y="5389414"/>
            <a:ext cx="3654167" cy="34053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eaLnBrk="1" fontAlgn="auto" hangingPunct="1">
              <a:spcBef>
                <a:spcPct val="20000"/>
              </a:spcBef>
              <a:spcAft>
                <a:spcPts val="0"/>
              </a:spcAft>
              <a:buFont typeface="Arial" charset="0"/>
              <a:buNone/>
              <a:defRPr sz="2400">
                <a:solidFill>
                  <a:schemeClr val="tx1"/>
                </a:solidFill>
              </a:defRPr>
            </a:lvl1pPr>
            <a:lvl2pPr indent="0" algn="ctr" eaLnBrk="0" hangingPunct="0">
              <a:spcBef>
                <a:spcPct val="20000"/>
              </a:spcBef>
              <a:buFont typeface="Arial" charset="0"/>
              <a:buNone/>
              <a:defRPr sz="2800">
                <a:solidFill>
                  <a:schemeClr val="tx1">
                    <a:tint val="75000"/>
                  </a:schemeClr>
                </a:solidFill>
              </a:defRPr>
            </a:lvl2pPr>
            <a:lvl3pPr indent="0" algn="ctr" eaLnBrk="0" hangingPunct="0">
              <a:spcBef>
                <a:spcPct val="20000"/>
              </a:spcBef>
              <a:buFont typeface="Arial" charset="0"/>
              <a:buNone/>
              <a:defRPr sz="2400">
                <a:solidFill>
                  <a:schemeClr val="tx1">
                    <a:tint val="75000"/>
                  </a:schemeClr>
                </a:solidFill>
              </a:defRPr>
            </a:lvl3pPr>
            <a:lvl4pPr indent="0" algn="ctr" eaLnBrk="0" hangingPunct="0">
              <a:spcBef>
                <a:spcPct val="20000"/>
              </a:spcBef>
              <a:buFont typeface="Arial" charset="0"/>
              <a:buNone/>
              <a:defRPr sz="2000">
                <a:solidFill>
                  <a:schemeClr val="tx1">
                    <a:tint val="75000"/>
                  </a:schemeClr>
                </a:solidFill>
              </a:defRPr>
            </a:lvl4pPr>
            <a:lvl5pPr indent="0" algn="ctr" eaLnBrk="0" hangingPunct="0">
              <a:spcBef>
                <a:spcPct val="20000"/>
              </a:spcBef>
              <a:buFont typeface="Arial"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CA" sz="2200" b="1" dirty="0" smtClean="0">
                <a:solidFill>
                  <a:prstClr val="black"/>
                </a:solidFill>
                <a:latin typeface="Arial"/>
                <a:cs typeface="Arial"/>
              </a:rPr>
              <a:t>Research</a:t>
            </a:r>
          </a:p>
        </p:txBody>
      </p:sp>
      <p:cxnSp>
        <p:nvCxnSpPr>
          <p:cNvPr id="43" name="Straight Arrow Connector 42"/>
          <p:cNvCxnSpPr/>
          <p:nvPr/>
        </p:nvCxnSpPr>
        <p:spPr>
          <a:xfrm flipV="1">
            <a:off x="7249077" y="2118144"/>
            <a:ext cx="257695" cy="665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6161585" y="2137926"/>
            <a:ext cx="361720" cy="6453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249077" y="4018100"/>
            <a:ext cx="294723" cy="630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6251876" y="4018100"/>
            <a:ext cx="271429" cy="630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184573" y="1645897"/>
            <a:ext cx="441197" cy="461665"/>
          </a:xfrm>
          <a:prstGeom prst="rect">
            <a:avLst/>
          </a:prstGeom>
          <a:noFill/>
        </p:spPr>
        <p:txBody>
          <a:bodyPr wrap="none" rtlCol="0">
            <a:spAutoFit/>
          </a:bodyPr>
          <a:lstStyle/>
          <a:p>
            <a:pPr fontAlgn="base">
              <a:spcBef>
                <a:spcPct val="0"/>
              </a:spcBef>
              <a:spcAft>
                <a:spcPct val="0"/>
              </a:spcAft>
            </a:pPr>
            <a:r>
              <a:rPr lang="en-CA" sz="2400" dirty="0" smtClean="0">
                <a:solidFill>
                  <a:prstClr val="black"/>
                </a:solidFill>
                <a:latin typeface="Arial"/>
                <a:cs typeface="Arial"/>
              </a:rPr>
              <a:t>...</a:t>
            </a:r>
            <a:endParaRPr lang="en-CA" sz="2400" dirty="0">
              <a:solidFill>
                <a:prstClr val="black"/>
              </a:solidFill>
              <a:latin typeface="Arial"/>
              <a:cs typeface="Arial"/>
            </a:endParaRPr>
          </a:p>
        </p:txBody>
      </p:sp>
      <p:sp>
        <p:nvSpPr>
          <p:cNvPr id="41" name="TextBox 40"/>
          <p:cNvSpPr txBox="1"/>
          <p:nvPr/>
        </p:nvSpPr>
        <p:spPr>
          <a:xfrm>
            <a:off x="8286946" y="4778247"/>
            <a:ext cx="441197" cy="461665"/>
          </a:xfrm>
          <a:prstGeom prst="rect">
            <a:avLst/>
          </a:prstGeom>
          <a:noFill/>
        </p:spPr>
        <p:txBody>
          <a:bodyPr wrap="none" rtlCol="0">
            <a:spAutoFit/>
          </a:bodyPr>
          <a:lstStyle/>
          <a:p>
            <a:pPr fontAlgn="base">
              <a:spcBef>
                <a:spcPct val="0"/>
              </a:spcBef>
              <a:spcAft>
                <a:spcPct val="0"/>
              </a:spcAft>
            </a:pPr>
            <a:r>
              <a:rPr lang="en-CA" sz="2400" dirty="0" smtClean="0">
                <a:solidFill>
                  <a:prstClr val="black"/>
                </a:solidFill>
                <a:latin typeface="Arial"/>
                <a:cs typeface="Arial"/>
              </a:rPr>
              <a:t>...</a:t>
            </a:r>
            <a:endParaRPr lang="en-CA" sz="2400" dirty="0">
              <a:solidFill>
                <a:prstClr val="black"/>
              </a:solidFill>
              <a:latin typeface="Arial"/>
              <a:cs typeface="Arial"/>
            </a:endParaRPr>
          </a:p>
        </p:txBody>
      </p:sp>
      <p:sp>
        <p:nvSpPr>
          <p:cNvPr id="40" name="Content Placeholder 2"/>
          <p:cNvSpPr txBox="1">
            <a:spLocks/>
          </p:cNvSpPr>
          <p:nvPr/>
        </p:nvSpPr>
        <p:spPr>
          <a:xfrm>
            <a:off x="152400" y="990600"/>
            <a:ext cx="4883708" cy="483235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smtClean="0">
                <a:solidFill>
                  <a:prstClr val="black"/>
                </a:solidFill>
                <a:latin typeface="Arial"/>
                <a:cs typeface="Arial"/>
              </a:rPr>
              <a:t>Open-source radiation therapy research platform</a:t>
            </a:r>
          </a:p>
          <a:p>
            <a:r>
              <a:rPr lang="en-CA" sz="2400" dirty="0" smtClean="0">
                <a:solidFill>
                  <a:prstClr val="black"/>
                </a:solidFill>
                <a:latin typeface="Arial"/>
                <a:cs typeface="Arial"/>
              </a:rPr>
              <a:t>Facilitates translational research by providing RT tools and streamlined workflows</a:t>
            </a:r>
          </a:p>
          <a:p>
            <a:r>
              <a:rPr lang="en-CA" sz="2400" dirty="0" smtClean="0">
                <a:solidFill>
                  <a:prstClr val="black"/>
                </a:solidFill>
                <a:latin typeface="Arial"/>
                <a:cs typeface="Arial"/>
              </a:rPr>
              <a:t>Extensions for 3D Slicer</a:t>
            </a:r>
          </a:p>
          <a:p>
            <a:pPr lvl="1"/>
            <a:r>
              <a:rPr lang="en-CA" sz="2000" dirty="0" smtClean="0">
                <a:solidFill>
                  <a:prstClr val="black"/>
                </a:solidFill>
                <a:latin typeface="Arial"/>
                <a:cs typeface="Arial"/>
              </a:rPr>
              <a:t>SlicerRT core is the most downloaded extension</a:t>
            </a:r>
          </a:p>
          <a:p>
            <a:r>
              <a:rPr lang="en-CA" sz="2400" dirty="0" smtClean="0">
                <a:solidFill>
                  <a:prstClr val="black"/>
                </a:solidFill>
                <a:latin typeface="Arial"/>
                <a:cs typeface="Arial"/>
                <a:hlinkClick r:id="rId6"/>
              </a:rPr>
              <a:t>www.SlicerRT.org</a:t>
            </a:r>
            <a:r>
              <a:rPr lang="en-CA" sz="2400" dirty="0" smtClean="0">
                <a:solidFill>
                  <a:prstClr val="black"/>
                </a:solidFill>
                <a:latin typeface="Arial"/>
                <a:cs typeface="Arial"/>
              </a:rPr>
              <a:t> provides user and developer documentation</a:t>
            </a:r>
          </a:p>
        </p:txBody>
      </p:sp>
    </p:spTree>
    <p:extLst>
      <p:ext uri="{BB962C8B-B14F-4D97-AF65-F5344CB8AC3E}">
        <p14:creationId xmlns:p14="http://schemas.microsoft.com/office/powerpoint/2010/main" val="1885580047"/>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Left Arrow 25"/>
          <p:cNvSpPr/>
          <p:nvPr/>
        </p:nvSpPr>
        <p:spPr>
          <a:xfrm>
            <a:off x="4533900" y="1633833"/>
            <a:ext cx="342899" cy="299300"/>
          </a:xfrm>
          <a:prstGeom prst="leftArrow">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2" name="Slide Number Placeholder 1"/>
          <p:cNvSpPr>
            <a:spLocks noGrp="1"/>
          </p:cNvSpPr>
          <p:nvPr>
            <p:ph type="sldNum" sz="quarter" idx="10"/>
          </p:nvPr>
        </p:nvSpPr>
        <p:spPr/>
        <p:txBody>
          <a:bodyPr/>
          <a:lstStyle/>
          <a:p>
            <a:pPr algn="ctr">
              <a:defRPr/>
            </a:pPr>
            <a:r>
              <a:rPr lang="en-US" dirty="0"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75</a:t>
            </a:fld>
            <a:r>
              <a:rPr lang="en-US" dirty="0"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5" name="Title 1"/>
          <p:cNvSpPr txBox="1">
            <a:spLocks/>
          </p:cNvSpPr>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SlicerRT ecosystem</a:t>
            </a:r>
            <a:endParaRPr lang="en-CA" b="1" dirty="0">
              <a:solidFill>
                <a:srgbClr val="1F497D"/>
              </a:solidFill>
              <a:latin typeface="Arial"/>
              <a:cs typeface="Aria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25" y="1087703"/>
            <a:ext cx="1234800" cy="12348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087703"/>
            <a:ext cx="1234800" cy="1234800"/>
          </a:xfrm>
          <a:prstGeom prst="rect">
            <a:avLst/>
          </a:prstGeom>
          <a:ln>
            <a:noFill/>
          </a:ln>
          <a:effectLst>
            <a:outerShdw blurRad="292100" dist="139700" dir="2700000" algn="tl" rotWithShape="0">
              <a:srgbClr val="333333">
                <a:alpha val="65000"/>
              </a:srgbClr>
            </a:outerShdw>
          </a:effectLst>
        </p:spPr>
      </p:pic>
      <p:pic>
        <p:nvPicPr>
          <p:cNvPr id="3074" name="Picture 2" descr="SequencesLogo.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05000" y="1091206"/>
            <a:ext cx="1234800" cy="123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232" y="2870010"/>
            <a:ext cx="1300593" cy="1300593"/>
          </a:xfrm>
          <a:prstGeom prst="rect">
            <a:avLst/>
          </a:prstGeom>
          <a:ln>
            <a:noFill/>
          </a:ln>
          <a:effectLst>
            <a:outerShdw blurRad="292100" dist="139700" dir="2700000" algn="tl" rotWithShape="0">
              <a:srgbClr val="333333">
                <a:alpha val="65000"/>
              </a:srgbClr>
            </a:outerShdw>
          </a:effectLst>
        </p:spPr>
      </p:pic>
      <p:sp>
        <p:nvSpPr>
          <p:cNvPr id="14" name="Content Placeholder 2"/>
          <p:cNvSpPr txBox="1">
            <a:spLocks/>
          </p:cNvSpPr>
          <p:nvPr/>
        </p:nvSpPr>
        <p:spPr bwMode="auto">
          <a:xfrm>
            <a:off x="1852441" y="3295923"/>
            <a:ext cx="1651134" cy="5731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3D Slicer</a:t>
            </a:r>
            <a:endParaRPr lang="en-CA" dirty="0">
              <a:solidFill>
                <a:prstClr val="black"/>
              </a:solidFill>
              <a:latin typeface="Arial"/>
              <a:cs typeface="Arial"/>
            </a:endParaRPr>
          </a:p>
        </p:txBody>
      </p:sp>
      <p:sp>
        <p:nvSpPr>
          <p:cNvPr id="15" name="Rounded Rectangle 14"/>
          <p:cNvSpPr/>
          <p:nvPr/>
        </p:nvSpPr>
        <p:spPr>
          <a:xfrm>
            <a:off x="335033" y="2787208"/>
            <a:ext cx="4189831" cy="306107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13" name="Down Arrow 12"/>
          <p:cNvSpPr/>
          <p:nvPr/>
        </p:nvSpPr>
        <p:spPr>
          <a:xfrm>
            <a:off x="2198714" y="2469933"/>
            <a:ext cx="304800" cy="3078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8" name="Rounded Rectangle 17"/>
          <p:cNvSpPr/>
          <p:nvPr/>
        </p:nvSpPr>
        <p:spPr>
          <a:xfrm>
            <a:off x="335032" y="964939"/>
            <a:ext cx="4189833" cy="1506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19" name="Rounded Rectangle 18"/>
          <p:cNvSpPr/>
          <p:nvPr/>
        </p:nvSpPr>
        <p:spPr>
          <a:xfrm>
            <a:off x="4876800" y="965008"/>
            <a:ext cx="3921625" cy="1506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20" name="Content Placeholder 2"/>
          <p:cNvSpPr txBox="1">
            <a:spLocks/>
          </p:cNvSpPr>
          <p:nvPr/>
        </p:nvSpPr>
        <p:spPr bwMode="auto">
          <a:xfrm>
            <a:off x="3200400" y="1492592"/>
            <a:ext cx="1386033" cy="470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Utilities</a:t>
            </a:r>
          </a:p>
        </p:txBody>
      </p:sp>
      <p:sp>
        <p:nvSpPr>
          <p:cNvPr id="21" name="Content Placeholder 2"/>
          <p:cNvSpPr txBox="1">
            <a:spLocks/>
          </p:cNvSpPr>
          <p:nvPr/>
        </p:nvSpPr>
        <p:spPr bwMode="auto">
          <a:xfrm>
            <a:off x="6441575" y="1251748"/>
            <a:ext cx="2195711" cy="10707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Streamlined applications</a:t>
            </a:r>
          </a:p>
        </p:txBody>
      </p:sp>
      <p:sp>
        <p:nvSpPr>
          <p:cNvPr id="22" name="Down Arrow 21"/>
          <p:cNvSpPr/>
          <p:nvPr/>
        </p:nvSpPr>
        <p:spPr>
          <a:xfrm>
            <a:off x="6805403" y="2469933"/>
            <a:ext cx="304800" cy="3078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6" name="Rounded Rectangle 15"/>
          <p:cNvSpPr/>
          <p:nvPr/>
        </p:nvSpPr>
        <p:spPr>
          <a:xfrm>
            <a:off x="4876800" y="2787208"/>
            <a:ext cx="3919979" cy="306107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CA">
              <a:solidFill>
                <a:prstClr val="black"/>
              </a:solidFill>
              <a:latin typeface="Arial"/>
              <a:cs typeface="Arial"/>
            </a:endParaRPr>
          </a:p>
        </p:txBody>
      </p:sp>
      <p:sp>
        <p:nvSpPr>
          <p:cNvPr id="4" name="Content Placeholder 2"/>
          <p:cNvSpPr txBox="1">
            <a:spLocks/>
          </p:cNvSpPr>
          <p:nvPr/>
        </p:nvSpPr>
        <p:spPr bwMode="auto">
          <a:xfrm>
            <a:off x="6465216" y="3230773"/>
            <a:ext cx="2264585" cy="638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800" dirty="0" smtClean="0">
                <a:solidFill>
                  <a:prstClr val="black"/>
                </a:solidFill>
                <a:latin typeface="Arial"/>
                <a:cs typeface="Arial"/>
              </a:rPr>
              <a:t>SlicerRT core</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9800" y="2956200"/>
            <a:ext cx="1234800" cy="1234800"/>
          </a:xfrm>
          <a:prstGeom prst="rect">
            <a:avLst/>
          </a:prstGeom>
          <a:ln>
            <a:noFill/>
          </a:ln>
          <a:effectLst>
            <a:outerShdw blurRad="292100" dist="139700" dir="2700000" algn="tl" rotWithShape="0">
              <a:srgbClr val="333333">
                <a:alpha val="65000"/>
              </a:srgbClr>
            </a:outerShdw>
          </a:effectLst>
        </p:spPr>
      </p:pic>
      <p:sp>
        <p:nvSpPr>
          <p:cNvPr id="24" name="Content Placeholder 2"/>
          <p:cNvSpPr txBox="1">
            <a:spLocks/>
          </p:cNvSpPr>
          <p:nvPr/>
        </p:nvSpPr>
        <p:spPr bwMode="auto">
          <a:xfrm>
            <a:off x="533400" y="4267200"/>
            <a:ext cx="3991465" cy="16673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400" dirty="0" smtClean="0">
                <a:solidFill>
                  <a:prstClr val="black"/>
                </a:solidFill>
                <a:latin typeface="Arial"/>
                <a:cs typeface="Arial"/>
              </a:rPr>
              <a:t>Several former SlicerRT features integrated:</a:t>
            </a:r>
          </a:p>
          <a:p>
            <a:pPr marL="0" indent="0">
              <a:buFont typeface="Arial" charset="0"/>
              <a:buNone/>
            </a:pPr>
            <a:r>
              <a:rPr lang="en-CA" sz="1900" dirty="0" smtClean="0">
                <a:solidFill>
                  <a:prstClr val="black"/>
                </a:solidFill>
                <a:latin typeface="Arial"/>
                <a:cs typeface="Arial"/>
              </a:rPr>
              <a:t>Subject hierarchy, DICOM export, Transform visualizer, etc.</a:t>
            </a:r>
          </a:p>
        </p:txBody>
      </p:sp>
      <p:sp>
        <p:nvSpPr>
          <p:cNvPr id="25" name="Content Placeholder 2"/>
          <p:cNvSpPr txBox="1">
            <a:spLocks/>
          </p:cNvSpPr>
          <p:nvPr/>
        </p:nvSpPr>
        <p:spPr bwMode="auto">
          <a:xfrm>
            <a:off x="5104285" y="4267200"/>
            <a:ext cx="3625516" cy="16874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CA" sz="2000" dirty="0" smtClean="0">
                <a:solidFill>
                  <a:prstClr val="black"/>
                </a:solidFill>
                <a:latin typeface="Arial"/>
                <a:cs typeface="Arial"/>
              </a:rPr>
              <a:t>Common RT software tools:</a:t>
            </a:r>
          </a:p>
          <a:p>
            <a:pPr marL="0" indent="0">
              <a:buFont typeface="Arial" charset="0"/>
              <a:buNone/>
            </a:pPr>
            <a:r>
              <a:rPr lang="en-CA" sz="1800" dirty="0" smtClean="0">
                <a:solidFill>
                  <a:prstClr val="black"/>
                </a:solidFill>
                <a:latin typeface="Arial"/>
                <a:cs typeface="Arial"/>
              </a:rPr>
              <a:t>DICOM-RT, Dose/Contour analysis, Beam planning, Batch processing</a:t>
            </a:r>
          </a:p>
          <a:p>
            <a:pPr marL="0" indent="0">
              <a:buFont typeface="Arial" charset="0"/>
              <a:buNone/>
            </a:pPr>
            <a:r>
              <a:rPr lang="en-CA" sz="2000" dirty="0" smtClean="0">
                <a:solidFill>
                  <a:prstClr val="black"/>
                </a:solidFill>
                <a:latin typeface="Arial"/>
                <a:cs typeface="Arial"/>
              </a:rPr>
              <a:t>Acts as a platform</a:t>
            </a:r>
          </a:p>
        </p:txBody>
      </p:sp>
      <p:sp>
        <p:nvSpPr>
          <p:cNvPr id="8" name="Left Arrow 7"/>
          <p:cNvSpPr/>
          <p:nvPr/>
        </p:nvSpPr>
        <p:spPr>
          <a:xfrm>
            <a:off x="4533900" y="4348900"/>
            <a:ext cx="342899" cy="299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a:solidFill>
                <a:prstClr val="white"/>
              </a:solidFill>
              <a:latin typeface="Arial"/>
              <a:cs typeface="Arial"/>
            </a:endParaRPr>
          </a:p>
        </p:txBody>
      </p:sp>
      <p:sp>
        <p:nvSpPr>
          <p:cNvPr id="11" name="TextBox 10"/>
          <p:cNvSpPr txBox="1"/>
          <p:nvPr/>
        </p:nvSpPr>
        <p:spPr>
          <a:xfrm>
            <a:off x="2362230" y="6019800"/>
            <a:ext cx="4780654" cy="369332"/>
          </a:xfrm>
          <a:prstGeom prst="rect">
            <a:avLst/>
          </a:prstGeom>
          <a:noFill/>
        </p:spPr>
        <p:txBody>
          <a:bodyPr wrap="none" rtlCol="0">
            <a:spAutoFit/>
          </a:bodyPr>
          <a:lstStyle/>
          <a:p>
            <a:pPr fontAlgn="base">
              <a:spcBef>
                <a:spcPct val="0"/>
              </a:spcBef>
              <a:spcAft>
                <a:spcPct val="0"/>
              </a:spcAft>
            </a:pPr>
            <a:r>
              <a:rPr lang="en-CA" i="1" dirty="0" smtClean="0">
                <a:solidFill>
                  <a:prstClr val="black"/>
                </a:solidFill>
                <a:latin typeface="Arial"/>
                <a:cs typeface="Arial"/>
              </a:rPr>
              <a:t>Pinter </a:t>
            </a:r>
            <a:r>
              <a:rPr lang="en-CA" i="1" dirty="0">
                <a:solidFill>
                  <a:prstClr val="black"/>
                </a:solidFill>
                <a:latin typeface="Arial"/>
                <a:cs typeface="Arial"/>
              </a:rPr>
              <a:t>et al., </a:t>
            </a:r>
            <a:r>
              <a:rPr lang="en-CA" i="1" dirty="0" smtClean="0">
                <a:solidFill>
                  <a:prstClr val="black"/>
                </a:solidFill>
                <a:latin typeface="Arial"/>
                <a:cs typeface="Arial"/>
              </a:rPr>
              <a:t>IUPESM World Congress, 2015</a:t>
            </a:r>
            <a:endParaRPr lang="en-CA" i="1" dirty="0">
              <a:solidFill>
                <a:prstClr val="black"/>
              </a:solidFill>
              <a:latin typeface="Arial"/>
              <a:cs typeface="Arial"/>
            </a:endParaRPr>
          </a:p>
        </p:txBody>
      </p:sp>
    </p:spTree>
    <p:extLst>
      <p:ext uri="{BB962C8B-B14F-4D97-AF65-F5344CB8AC3E}">
        <p14:creationId xmlns:p14="http://schemas.microsoft.com/office/powerpoint/2010/main" val="393749242"/>
      </p:ext>
    </p:extLst>
  </p:cSld>
  <p:clrMapOvr>
    <a:masterClrMapping/>
  </p:clrMapOvr>
  <mc:AlternateContent xmlns:mc="http://schemas.openxmlformats.org/markup-compatibility/2006" xmlns:p14="http://schemas.microsoft.com/office/powerpoint/2010/main">
    <mc:Choice Requires="p14">
      <p:transition spd="slow" p14:dur="2000" advTm="7158"/>
    </mc:Choice>
    <mc:Fallback xmlns="">
      <p:transition spd="slow" advTm="7158"/>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76</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7" name="Content Placeholder 2"/>
          <p:cNvSpPr txBox="1">
            <a:spLocks/>
          </p:cNvSpPr>
          <p:nvPr/>
        </p:nvSpPr>
        <p:spPr>
          <a:xfrm>
            <a:off x="304800" y="1439503"/>
            <a:ext cx="4462711" cy="427119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800" dirty="0" smtClean="0">
                <a:solidFill>
                  <a:prstClr val="black"/>
                </a:solidFill>
                <a:latin typeface="Arial"/>
                <a:cs typeface="Arial"/>
              </a:rPr>
              <a:t>Register anatomical images</a:t>
            </a:r>
          </a:p>
          <a:p>
            <a:r>
              <a:rPr lang="en-CA" sz="2800" dirty="0" smtClean="0">
                <a:solidFill>
                  <a:prstClr val="black"/>
                </a:solidFill>
                <a:latin typeface="Arial"/>
                <a:cs typeface="Arial"/>
              </a:rPr>
              <a:t>Transform whole studies</a:t>
            </a:r>
          </a:p>
          <a:p>
            <a:r>
              <a:rPr lang="en-CA" sz="2800" dirty="0" smtClean="0">
                <a:solidFill>
                  <a:prstClr val="black"/>
                </a:solidFill>
                <a:latin typeface="Arial"/>
                <a:cs typeface="Arial"/>
              </a:rPr>
              <a:t>Accumulate dose</a:t>
            </a:r>
          </a:p>
          <a:p>
            <a:pPr>
              <a:spcAft>
                <a:spcPts val="0"/>
              </a:spcAft>
            </a:pPr>
            <a:r>
              <a:rPr lang="en-CA" sz="2800" dirty="0" smtClean="0">
                <a:solidFill>
                  <a:prstClr val="black"/>
                </a:solidFill>
                <a:latin typeface="Arial"/>
                <a:cs typeface="Arial"/>
              </a:rPr>
              <a:t>Compute DVH</a:t>
            </a:r>
          </a:p>
          <a:p>
            <a:pPr marL="0" indent="0">
              <a:spcAft>
                <a:spcPts val="0"/>
              </a:spcAft>
              <a:buFont typeface="Arial" charset="0"/>
              <a:buNone/>
            </a:pPr>
            <a:endParaRPr lang="en-CA" sz="2800" dirty="0" smtClean="0">
              <a:solidFill>
                <a:prstClr val="black"/>
              </a:solidFill>
              <a:latin typeface="Arial"/>
              <a:cs typeface="Arial"/>
            </a:endParaRPr>
          </a:p>
          <a:p>
            <a:pPr marL="0" indent="0">
              <a:spcAft>
                <a:spcPts val="0"/>
              </a:spcAft>
              <a:buFont typeface="Arial" charset="0"/>
              <a:buNone/>
            </a:pPr>
            <a:r>
              <a:rPr lang="en-CA" sz="2800" dirty="0" smtClean="0">
                <a:solidFill>
                  <a:prstClr val="black"/>
                </a:solidFill>
                <a:latin typeface="Arial"/>
                <a:cs typeface="Arial"/>
              </a:rPr>
              <a:t>Collaboration with</a:t>
            </a:r>
            <a:br>
              <a:rPr lang="en-CA" sz="2800" dirty="0" smtClean="0">
                <a:solidFill>
                  <a:prstClr val="black"/>
                </a:solidFill>
                <a:latin typeface="Arial"/>
                <a:cs typeface="Arial"/>
              </a:rPr>
            </a:br>
            <a:r>
              <a:rPr lang="en-CA" sz="2800" dirty="0" smtClean="0">
                <a:solidFill>
                  <a:prstClr val="black"/>
                </a:solidFill>
                <a:latin typeface="Arial"/>
                <a:cs typeface="Arial"/>
              </a:rPr>
              <a:t>PMH, Toronto</a:t>
            </a:r>
          </a:p>
          <a:p>
            <a:pPr marL="0" indent="0">
              <a:spcAft>
                <a:spcPts val="1800"/>
              </a:spcAft>
              <a:buFont typeface="Arial" charset="0"/>
              <a:buNone/>
            </a:pPr>
            <a:r>
              <a:rPr lang="en-CA" sz="2400" i="1" dirty="0" smtClean="0">
                <a:solidFill>
                  <a:prstClr val="black"/>
                </a:solidFill>
                <a:latin typeface="Arial"/>
                <a:cs typeface="Arial"/>
              </a:rPr>
              <a:t>Pinter et al., </a:t>
            </a:r>
            <a:r>
              <a:rPr lang="en-CA" sz="2400" i="1" dirty="0" err="1" smtClean="0">
                <a:solidFill>
                  <a:prstClr val="black"/>
                </a:solidFill>
                <a:latin typeface="Arial"/>
                <a:cs typeface="Arial"/>
              </a:rPr>
              <a:t>MedPhys</a:t>
            </a:r>
            <a:r>
              <a:rPr lang="en-CA" sz="2400" i="1" dirty="0" smtClean="0">
                <a:solidFill>
                  <a:prstClr val="black"/>
                </a:solidFill>
                <a:latin typeface="Arial"/>
                <a:cs typeface="Arial"/>
              </a:rPr>
              <a:t>, 2012</a:t>
            </a:r>
          </a:p>
        </p:txBody>
      </p:sp>
      <p:pic>
        <p:nvPicPr>
          <p:cNvPr id="3" name="Picture 2"/>
          <p:cNvPicPr>
            <a:picLocks noChangeAspect="1"/>
          </p:cNvPicPr>
          <p:nvPr/>
        </p:nvPicPr>
        <p:blipFill>
          <a:blip r:embed="rId3"/>
          <a:stretch>
            <a:fillRect/>
          </a:stretch>
        </p:blipFill>
        <p:spPr>
          <a:xfrm>
            <a:off x="4853499" y="914400"/>
            <a:ext cx="4061901" cy="2660703"/>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bwMode="auto">
          <a:xfrm>
            <a:off x="5776132" y="3429000"/>
            <a:ext cx="2351859" cy="3042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CA" sz="1400" dirty="0" smtClean="0">
                <a:solidFill>
                  <a:prstClr val="black"/>
                </a:solidFill>
                <a:latin typeface="Arial"/>
                <a:cs typeface="Arial"/>
              </a:rPr>
              <a:t>Evaluate plans using DVH</a:t>
            </a:r>
          </a:p>
        </p:txBody>
      </p:sp>
      <p:pic>
        <p:nvPicPr>
          <p:cNvPr id="13" name="Picture 2" descr="http://www.slicer.org/slicerWiki/images/9/9f/Grid3dVolum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47" y="3886200"/>
            <a:ext cx="1857375" cy="2200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6492910" y="3886875"/>
            <a:ext cx="2458702" cy="21996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47" y="784147"/>
            <a:ext cx="8991600" cy="5289705"/>
          </a:xfrm>
          <a:prstGeom prst="rect">
            <a:avLst/>
          </a:prstGeom>
          <a:ln>
            <a:noFill/>
          </a:ln>
          <a:effectLst>
            <a:outerShdw blurRad="292100" dist="139700" dir="2700000" algn="tl" rotWithShape="0">
              <a:srgbClr val="333333">
                <a:alpha val="65000"/>
              </a:srgbClr>
            </a:outerShdw>
          </a:effectLst>
        </p:spPr>
      </p:pic>
      <p:sp>
        <p:nvSpPr>
          <p:cNvPr id="16" name="Content Placeholder 2"/>
          <p:cNvSpPr txBox="1">
            <a:spLocks/>
          </p:cNvSpPr>
          <p:nvPr/>
        </p:nvSpPr>
        <p:spPr bwMode="auto">
          <a:xfrm>
            <a:off x="76200" y="5904455"/>
            <a:ext cx="8875412" cy="306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1400" dirty="0" smtClean="0">
                <a:solidFill>
                  <a:prstClr val="black"/>
                </a:solidFill>
                <a:latin typeface="Arial"/>
                <a:cs typeface="Arial"/>
              </a:rPr>
              <a:t>Convenience features: Transform whole studies with a single </a:t>
            </a:r>
            <a:r>
              <a:rPr lang="en-CA" sz="1400" dirty="0">
                <a:solidFill>
                  <a:prstClr val="black"/>
                </a:solidFill>
                <a:latin typeface="Arial"/>
                <a:cs typeface="Arial"/>
              </a:rPr>
              <a:t>click, </a:t>
            </a:r>
            <a:r>
              <a:rPr lang="en-CA" sz="1400" dirty="0" smtClean="0">
                <a:solidFill>
                  <a:prstClr val="black"/>
                </a:solidFill>
                <a:latin typeface="Arial"/>
                <a:cs typeface="Arial"/>
              </a:rPr>
              <a:t>visualize </a:t>
            </a:r>
            <a:r>
              <a:rPr lang="en-CA" sz="1400" dirty="0">
                <a:solidFill>
                  <a:prstClr val="black"/>
                </a:solidFill>
                <a:latin typeface="Arial"/>
                <a:cs typeface="Arial"/>
              </a:rPr>
              <a:t>transforms, anatomy in 3D</a:t>
            </a:r>
          </a:p>
          <a:p>
            <a:pPr marL="0" indent="0" algn="ctr">
              <a:buFont typeface="Arial" charset="0"/>
              <a:buNone/>
            </a:pPr>
            <a:endParaRPr lang="en-CA" sz="1400" dirty="0" smtClean="0">
              <a:solidFill>
                <a:prstClr val="black"/>
              </a:solidFill>
              <a:latin typeface="Arial"/>
              <a:cs typeface="Arial"/>
            </a:endParaRPr>
          </a:p>
        </p:txBody>
      </p:sp>
      <p:sp>
        <p:nvSpPr>
          <p:cNvPr id="6" name="Title 1"/>
          <p:cNvSpPr txBox="1">
            <a:spLocks/>
          </p:cNvSpPr>
          <p:nvPr/>
        </p:nvSpPr>
        <p:spPr>
          <a:xfrm>
            <a:off x="45720" y="8012"/>
            <a:ext cx="9052560" cy="1309270"/>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Use case: Dose accumulation</a:t>
            </a:r>
            <a:endParaRPr lang="en-CA" b="1" dirty="0">
              <a:solidFill>
                <a:srgbClr val="1F497D"/>
              </a:solidFill>
              <a:latin typeface="Arial"/>
              <a:cs typeface="Arial"/>
            </a:endParaRPr>
          </a:p>
        </p:txBody>
      </p:sp>
    </p:spTree>
    <p:extLst>
      <p:ext uri="{BB962C8B-B14F-4D97-AF65-F5344CB8AC3E}">
        <p14:creationId xmlns:p14="http://schemas.microsoft.com/office/powerpoint/2010/main" val="2952709392"/>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77</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6" name="Title 1"/>
          <p:cNvSpPr txBox="1">
            <a:spLocks/>
          </p:cNvSpPr>
          <p:nvPr/>
        </p:nvSpPr>
        <p:spPr>
          <a:xfrm>
            <a:off x="45720" y="-1"/>
            <a:ext cx="9052560" cy="133937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Example use case:</a:t>
            </a:r>
            <a:br>
              <a:rPr lang="en-CA" b="1" dirty="0" smtClean="0">
                <a:solidFill>
                  <a:srgbClr val="1F497D"/>
                </a:solidFill>
                <a:latin typeface="Arial"/>
                <a:cs typeface="Arial"/>
              </a:rPr>
            </a:br>
            <a:r>
              <a:rPr lang="en-CA" b="1" dirty="0" smtClean="0">
                <a:solidFill>
                  <a:srgbClr val="1F497D"/>
                </a:solidFill>
                <a:latin typeface="Arial"/>
                <a:cs typeface="Arial"/>
              </a:rPr>
              <a:t>Proton dose calculation</a:t>
            </a:r>
            <a:endParaRPr lang="en-CA" b="1" dirty="0">
              <a:solidFill>
                <a:srgbClr val="1F497D"/>
              </a:solidFill>
              <a:latin typeface="Arial"/>
              <a:cs typeface="Arial"/>
            </a:endParaRPr>
          </a:p>
        </p:txBody>
      </p:sp>
      <p:sp>
        <p:nvSpPr>
          <p:cNvPr id="7" name="Content Placeholder 2"/>
          <p:cNvSpPr txBox="1">
            <a:spLocks/>
          </p:cNvSpPr>
          <p:nvPr/>
        </p:nvSpPr>
        <p:spPr>
          <a:xfrm>
            <a:off x="152400" y="1447800"/>
            <a:ext cx="4267199" cy="483235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800" dirty="0" smtClean="0">
                <a:solidFill>
                  <a:prstClr val="black"/>
                </a:solidFill>
                <a:latin typeface="Arial"/>
                <a:cs typeface="Arial"/>
              </a:rPr>
              <a:t>External beam planning</a:t>
            </a:r>
          </a:p>
          <a:p>
            <a:pPr lvl="1"/>
            <a:r>
              <a:rPr lang="en-CA" sz="2400" dirty="0" smtClean="0">
                <a:solidFill>
                  <a:prstClr val="black"/>
                </a:solidFill>
                <a:latin typeface="Arial"/>
                <a:cs typeface="Arial"/>
              </a:rPr>
              <a:t>Arbitrary dose engines</a:t>
            </a:r>
            <a:endParaRPr lang="en-CA" sz="2400" dirty="0">
              <a:solidFill>
                <a:prstClr val="black"/>
              </a:solidFill>
              <a:latin typeface="Arial"/>
              <a:cs typeface="Arial"/>
            </a:endParaRPr>
          </a:p>
          <a:p>
            <a:pPr lvl="1"/>
            <a:r>
              <a:rPr lang="en-CA" sz="2400" dirty="0" smtClean="0">
                <a:solidFill>
                  <a:prstClr val="black"/>
                </a:solidFill>
                <a:latin typeface="Arial"/>
                <a:cs typeface="Arial"/>
              </a:rPr>
              <a:t>Using same user interface</a:t>
            </a:r>
          </a:p>
          <a:p>
            <a:pPr lvl="1"/>
            <a:r>
              <a:rPr lang="en-CA" sz="2400" dirty="0" smtClean="0">
                <a:solidFill>
                  <a:prstClr val="black"/>
                </a:solidFill>
                <a:latin typeface="Arial"/>
                <a:cs typeface="Arial"/>
              </a:rPr>
              <a:t>Potentially replace TPS</a:t>
            </a:r>
          </a:p>
          <a:p>
            <a:r>
              <a:rPr lang="en-CA" sz="2800" dirty="0" smtClean="0">
                <a:solidFill>
                  <a:prstClr val="black"/>
                </a:solidFill>
                <a:latin typeface="Arial"/>
                <a:cs typeface="Arial"/>
              </a:rPr>
              <a:t>Evaluate plan</a:t>
            </a:r>
          </a:p>
          <a:p>
            <a:pPr>
              <a:spcAft>
                <a:spcPts val="1200"/>
              </a:spcAft>
            </a:pPr>
            <a:r>
              <a:rPr lang="en-CA" sz="2800" dirty="0" smtClean="0">
                <a:solidFill>
                  <a:prstClr val="black"/>
                </a:solidFill>
                <a:latin typeface="Arial"/>
                <a:cs typeface="Arial"/>
              </a:rPr>
              <a:t>Export plan for delivery</a:t>
            </a:r>
            <a:endParaRPr lang="en-CA" sz="2800" dirty="0">
              <a:solidFill>
                <a:prstClr val="black"/>
              </a:solidFill>
              <a:latin typeface="Arial"/>
              <a:cs typeface="Arial"/>
            </a:endParaRPr>
          </a:p>
          <a:p>
            <a:pPr marL="0" indent="0">
              <a:buFont typeface="Arial" charset="0"/>
              <a:buNone/>
            </a:pPr>
            <a:r>
              <a:rPr lang="en-CA" sz="2800" dirty="0" smtClean="0">
                <a:solidFill>
                  <a:prstClr val="black"/>
                </a:solidFill>
                <a:latin typeface="Arial"/>
                <a:cs typeface="Arial"/>
              </a:rPr>
              <a:t>Collaboration with MGH, Boston and CRO, Italy</a:t>
            </a:r>
          </a:p>
          <a:p>
            <a:pPr marL="0" indent="0">
              <a:buFont typeface="Arial" charset="0"/>
              <a:buNone/>
            </a:pPr>
            <a:r>
              <a:rPr lang="en-CA" sz="2000" i="1" dirty="0" err="1" smtClean="0">
                <a:solidFill>
                  <a:prstClr val="black"/>
                </a:solidFill>
                <a:latin typeface="Arial"/>
                <a:cs typeface="Arial"/>
              </a:rPr>
              <a:t>Desplanques</a:t>
            </a:r>
            <a:r>
              <a:rPr lang="en-CA" sz="2000" i="1" dirty="0" smtClean="0">
                <a:solidFill>
                  <a:prstClr val="black"/>
                </a:solidFill>
                <a:latin typeface="Arial"/>
                <a:cs typeface="Arial"/>
              </a:rPr>
              <a:t> et al., </a:t>
            </a:r>
            <a:r>
              <a:rPr lang="en-CA" sz="2000" i="1" dirty="0" err="1" smtClean="0">
                <a:solidFill>
                  <a:prstClr val="black"/>
                </a:solidFill>
                <a:latin typeface="Arial"/>
                <a:cs typeface="Arial"/>
              </a:rPr>
              <a:t>MedPhys</a:t>
            </a:r>
            <a:r>
              <a:rPr lang="en-CA" sz="2000" i="1" dirty="0" smtClean="0">
                <a:solidFill>
                  <a:prstClr val="black"/>
                </a:solidFill>
                <a:latin typeface="Arial"/>
                <a:cs typeface="Arial"/>
              </a:rPr>
              <a:t>, 2014</a:t>
            </a:r>
          </a:p>
        </p:txBody>
      </p:sp>
      <p:pic>
        <p:nvPicPr>
          <p:cNvPr id="9" name="Picture 8"/>
          <p:cNvPicPr>
            <a:picLocks noChangeAspect="1"/>
          </p:cNvPicPr>
          <p:nvPr/>
        </p:nvPicPr>
        <p:blipFill>
          <a:blip r:embed="rId3"/>
          <a:stretch>
            <a:fillRect/>
          </a:stretch>
        </p:blipFill>
        <p:spPr>
          <a:xfrm>
            <a:off x="4398098" y="1524000"/>
            <a:ext cx="4517302" cy="356585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4315956" y="3581400"/>
            <a:ext cx="4142244" cy="2590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4186442"/>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850932" y="1636915"/>
            <a:ext cx="4912068" cy="270648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0"/>
          </p:nvPr>
        </p:nvSpPr>
        <p:spPr/>
        <p:txBody>
          <a:bodyPr/>
          <a:lstStyle/>
          <a:p>
            <a:pPr algn="ctr">
              <a:defRPr/>
            </a:pPr>
            <a:r>
              <a:rPr lang="en-US" smtClean="0">
                <a:solidFill>
                  <a:prstClr val="black">
                    <a:tint val="75000"/>
                  </a:prstClr>
                </a:solidFill>
                <a:latin typeface="Arial"/>
                <a:cs typeface="Arial"/>
              </a:rPr>
              <a:t>- </a:t>
            </a:r>
            <a:fld id="{CF70E430-998E-4908-836F-E9BC2B613AC2}" type="slidenum">
              <a:rPr lang="en-US" smtClean="0">
                <a:solidFill>
                  <a:prstClr val="black">
                    <a:tint val="75000"/>
                  </a:prstClr>
                </a:solidFill>
                <a:latin typeface="Arial"/>
                <a:cs typeface="Arial"/>
              </a:rPr>
              <a:pPr algn="ctr">
                <a:defRPr/>
              </a:pPr>
              <a:t>78</a:t>
            </a:fld>
            <a:r>
              <a:rPr lang="en-US" smtClean="0">
                <a:solidFill>
                  <a:prstClr val="black">
                    <a:tint val="75000"/>
                  </a:prstClr>
                </a:solidFill>
                <a:latin typeface="Arial"/>
                <a:cs typeface="Arial"/>
              </a:rPr>
              <a:t> -</a:t>
            </a:r>
            <a:endParaRPr lang="en-US" dirty="0">
              <a:solidFill>
                <a:prstClr val="black">
                  <a:tint val="75000"/>
                </a:prstClr>
              </a:solidFill>
              <a:latin typeface="Arial"/>
              <a:cs typeface="Arial"/>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latin typeface="Arial"/>
                <a:cs typeface="Arial"/>
              </a:rPr>
              <a:t>Laboratory for Percutaneous Surgery – Copyright © Queen’s University, 2015</a:t>
            </a:r>
            <a:endParaRPr lang="en-US" dirty="0">
              <a:solidFill>
                <a:prstClr val="black">
                  <a:tint val="75000"/>
                </a:prstClr>
              </a:solidFill>
              <a:latin typeface="Arial"/>
              <a:cs typeface="Arial"/>
            </a:endParaRPr>
          </a:p>
        </p:txBody>
      </p:sp>
      <p:sp>
        <p:nvSpPr>
          <p:cNvPr id="4" name="Title 1"/>
          <p:cNvSpPr txBox="1">
            <a:spLocks/>
          </p:cNvSpPr>
          <p:nvPr/>
        </p:nvSpPr>
        <p:spPr>
          <a:xfrm>
            <a:off x="0" y="-1"/>
            <a:ext cx="9144000" cy="138788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CA" b="1" dirty="0" smtClean="0">
                <a:solidFill>
                  <a:srgbClr val="1F497D"/>
                </a:solidFill>
                <a:latin typeface="Arial"/>
                <a:cs typeface="Arial"/>
              </a:rPr>
              <a:t>Example use case:</a:t>
            </a:r>
            <a:br>
              <a:rPr lang="en-CA" b="1" dirty="0" smtClean="0">
                <a:solidFill>
                  <a:srgbClr val="1F497D"/>
                </a:solidFill>
                <a:latin typeface="Arial"/>
                <a:cs typeface="Arial"/>
              </a:rPr>
            </a:br>
            <a:r>
              <a:rPr lang="en-CA" b="1" dirty="0" smtClean="0">
                <a:solidFill>
                  <a:srgbClr val="1F497D"/>
                </a:solidFill>
                <a:latin typeface="Arial"/>
                <a:cs typeface="Arial"/>
              </a:rPr>
              <a:t>Gel dosimetry analysis</a:t>
            </a:r>
            <a:endParaRPr lang="en-CA" b="1" dirty="0">
              <a:solidFill>
                <a:srgbClr val="1F497D"/>
              </a:solidFill>
              <a:latin typeface="Arial"/>
              <a:cs typeface="Arial"/>
            </a:endParaRPr>
          </a:p>
        </p:txBody>
      </p:sp>
      <p:sp>
        <p:nvSpPr>
          <p:cNvPr id="5" name="Content Placeholder 2"/>
          <p:cNvSpPr txBox="1">
            <a:spLocks/>
          </p:cNvSpPr>
          <p:nvPr/>
        </p:nvSpPr>
        <p:spPr bwMode="auto">
          <a:xfrm>
            <a:off x="228600" y="1844400"/>
            <a:ext cx="3657600" cy="448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smtClean="0">
                <a:solidFill>
                  <a:prstClr val="black"/>
                </a:solidFill>
                <a:latin typeface="Arial"/>
                <a:cs typeface="Arial"/>
              </a:rPr>
              <a:t>Full 3D gel dosimetry</a:t>
            </a:r>
          </a:p>
          <a:p>
            <a:r>
              <a:rPr lang="en-CA" sz="2400" dirty="0" smtClean="0">
                <a:solidFill>
                  <a:prstClr val="black"/>
                </a:solidFill>
                <a:latin typeface="Arial"/>
                <a:cs typeface="Arial"/>
              </a:rPr>
              <a:t>Simplified user interface</a:t>
            </a:r>
          </a:p>
          <a:p>
            <a:pPr marL="0" indent="0">
              <a:buFont typeface="Arial" charset="0"/>
              <a:buNone/>
            </a:pPr>
            <a:endParaRPr lang="en-CA" sz="2400" dirty="0">
              <a:solidFill>
                <a:prstClr val="black"/>
              </a:solidFill>
              <a:latin typeface="Arial"/>
              <a:cs typeface="Arial"/>
            </a:endParaRPr>
          </a:p>
          <a:p>
            <a:pPr marL="0" indent="0">
              <a:buFont typeface="Arial" charset="0"/>
              <a:buNone/>
            </a:pPr>
            <a:r>
              <a:rPr lang="en-CA" sz="2400" dirty="0">
                <a:solidFill>
                  <a:prstClr val="black"/>
                </a:solidFill>
                <a:latin typeface="Arial"/>
                <a:cs typeface="Arial"/>
              </a:rPr>
              <a:t>Collaboration </a:t>
            </a:r>
            <a:r>
              <a:rPr lang="en-CA" sz="2400" dirty="0" smtClean="0">
                <a:solidFill>
                  <a:prstClr val="black"/>
                </a:solidFill>
                <a:latin typeface="Arial"/>
                <a:cs typeface="Arial"/>
              </a:rPr>
              <a:t>with</a:t>
            </a:r>
            <a:br>
              <a:rPr lang="en-CA" sz="2400" dirty="0" smtClean="0">
                <a:solidFill>
                  <a:prstClr val="black"/>
                </a:solidFill>
                <a:latin typeface="Arial"/>
                <a:cs typeface="Arial"/>
              </a:rPr>
            </a:br>
            <a:r>
              <a:rPr lang="en-CA" sz="2400" dirty="0" smtClean="0">
                <a:solidFill>
                  <a:prstClr val="black"/>
                </a:solidFill>
                <a:latin typeface="Arial"/>
                <a:cs typeface="Arial"/>
              </a:rPr>
              <a:t>KGH, Kingston, ON</a:t>
            </a:r>
            <a:endParaRPr lang="en-CA" sz="2400" i="1" dirty="0">
              <a:solidFill>
                <a:prstClr val="black"/>
              </a:solidFill>
              <a:latin typeface="Arial"/>
              <a:cs typeface="Arial"/>
            </a:endParaRPr>
          </a:p>
          <a:p>
            <a:pPr marL="0" indent="0">
              <a:buFont typeface="Arial" charset="0"/>
              <a:buNone/>
            </a:pPr>
            <a:r>
              <a:rPr lang="en-CA" sz="1800" i="1" dirty="0">
                <a:solidFill>
                  <a:prstClr val="black"/>
                </a:solidFill>
                <a:latin typeface="Arial"/>
                <a:cs typeface="Arial"/>
              </a:rPr>
              <a:t>Alexander et al., IC3DDose, 2014</a:t>
            </a:r>
          </a:p>
          <a:p>
            <a:pPr marL="0" indent="0">
              <a:buFont typeface="Arial" charset="0"/>
              <a:buNone/>
            </a:pPr>
            <a:r>
              <a:rPr lang="en-CA" sz="1800" i="1" dirty="0" smtClean="0">
                <a:solidFill>
                  <a:prstClr val="black"/>
                </a:solidFill>
                <a:latin typeface="Arial"/>
                <a:cs typeface="Arial"/>
              </a:rPr>
              <a:t>Alexander et al., IUPESM World Congress 2015</a:t>
            </a:r>
            <a:endParaRPr lang="en-CA" sz="1800" i="1" dirty="0">
              <a:solidFill>
                <a:prstClr val="black"/>
              </a:solidFill>
              <a:latin typeface="Arial"/>
              <a:cs typeface="Arial"/>
            </a:endParaRPr>
          </a:p>
          <a:p>
            <a:pPr marL="0" indent="0">
              <a:buFont typeface="Arial" charset="0"/>
              <a:buNone/>
            </a:pPr>
            <a:endParaRPr lang="en-CA" sz="2400" dirty="0" smtClean="0">
              <a:solidFill>
                <a:prstClr val="black"/>
              </a:solidFill>
              <a:latin typeface="Arial"/>
              <a:cs typeface="Aria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76200"/>
            <a:ext cx="1234800" cy="12348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stretch>
            <a:fillRect/>
          </a:stretch>
        </p:blipFill>
        <p:spPr>
          <a:xfrm>
            <a:off x="5778568" y="3200400"/>
            <a:ext cx="3203605" cy="224433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4114800" y="4122361"/>
            <a:ext cx="2895037" cy="2088331"/>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a:xfrm>
            <a:off x="457200" y="4845050"/>
            <a:ext cx="4267199" cy="129966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endParaRPr lang="en-CA" sz="2000" i="1" dirty="0" smtClean="0">
              <a:solidFill>
                <a:prstClr val="black"/>
              </a:solidFill>
              <a:latin typeface="Arial"/>
              <a:cs typeface="Arial"/>
            </a:endParaRPr>
          </a:p>
        </p:txBody>
      </p:sp>
    </p:spTree>
    <p:extLst>
      <p:ext uri="{BB962C8B-B14F-4D97-AF65-F5344CB8AC3E}">
        <p14:creationId xmlns:p14="http://schemas.microsoft.com/office/powerpoint/2010/main" val="208845936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p:cNvSpPr>
          <p:nvPr/>
        </p:nvSpPr>
        <p:spPr bwMode="auto">
          <a:xfrm>
            <a:off x="1331913" y="2492375"/>
            <a:ext cx="64008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fontAlgn="base">
              <a:lnSpc>
                <a:spcPct val="70000"/>
              </a:lnSpc>
              <a:spcBef>
                <a:spcPts val="738"/>
              </a:spcBef>
              <a:spcAft>
                <a:spcPct val="0"/>
              </a:spcAft>
            </a:pPr>
            <a:r>
              <a:rPr lang="en-US" sz="2200">
                <a:latin typeface="Helvetica" charset="0"/>
                <a:ea typeface="ＭＳ Ｐゴシック" charset="0"/>
                <a:cs typeface="ヒラギノ明朝 ProN W3" charset="0"/>
                <a:sym typeface="Helvetica" charset="0"/>
              </a:rPr>
              <a:t>Pierre Jannin (PI)</a:t>
            </a:r>
          </a:p>
          <a:p>
            <a:pPr marL="39688" algn="ctr" fontAlgn="base">
              <a:lnSpc>
                <a:spcPct val="70000"/>
              </a:lnSpc>
              <a:spcBef>
                <a:spcPts val="738"/>
              </a:spcBef>
              <a:spcAft>
                <a:spcPct val="0"/>
              </a:spcAft>
            </a:pPr>
            <a:endParaRPr lang="en-US" sz="2000">
              <a:latin typeface="Helvetica" charset="0"/>
              <a:ea typeface="ＭＳ Ｐゴシック" charset="0"/>
              <a:cs typeface="ヒラギノ明朝 ProN W3" charset="0"/>
              <a:sym typeface="Helvetica" charset="0"/>
            </a:endParaRPr>
          </a:p>
          <a:p>
            <a:pPr marL="39688" algn="ctr" fontAlgn="base">
              <a:lnSpc>
                <a:spcPct val="70000"/>
              </a:lnSpc>
              <a:spcBef>
                <a:spcPts val="738"/>
              </a:spcBef>
              <a:spcAft>
                <a:spcPct val="0"/>
              </a:spcAft>
            </a:pPr>
            <a:r>
              <a:rPr lang="en-US" sz="2600">
                <a:latin typeface="Calibri" charset="0"/>
                <a:ea typeface="ＭＳ Ｐゴシック" charset="0"/>
                <a:cs typeface="ヒラギノ明朝 ProN W3" charset="0"/>
                <a:sym typeface="Calibri" charset="0"/>
              </a:rPr>
              <a:t>ediCIS</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INSERM, LTSl</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University of Rennes 1, France</a:t>
            </a:r>
          </a:p>
          <a:p>
            <a:pPr marL="39688" algn="ctr" fontAlgn="base">
              <a:lnSpc>
                <a:spcPct val="70000"/>
              </a:lnSpc>
              <a:spcBef>
                <a:spcPts val="738"/>
              </a:spcBef>
              <a:spcAft>
                <a:spcPct val="0"/>
              </a:spcAft>
            </a:pPr>
            <a:r>
              <a:rPr lang="en-US" sz="2000">
                <a:latin typeface="Helvetica" charset="0"/>
                <a:ea typeface="ＭＳ Ｐゴシック" charset="0"/>
                <a:cs typeface="ヒラギノ明朝 ProN W3" charset="0"/>
                <a:sym typeface="Helvetica" charset="0"/>
              </a:rPr>
              <a:t>pierre.jannin@univ-rennes1.fr</a:t>
            </a:r>
          </a:p>
        </p:txBody>
      </p:sp>
      <p:sp>
        <p:nvSpPr>
          <p:cNvPr id="51203" name="Rectangle 3"/>
          <p:cNvSpPr>
            <a:spLocks noGrp="1" noChangeArrowheads="1"/>
          </p:cNvSpPr>
          <p:nvPr>
            <p:ph type="title"/>
          </p:nvPr>
        </p:nvSpPr>
        <p:spPr>
          <a:xfrm>
            <a:off x="788988" y="908050"/>
            <a:ext cx="7683500" cy="814388"/>
          </a:xfrm>
        </p:spPr>
        <p:txBody>
          <a:bodyPr lIns="0" tIns="0" rIns="0" bIns="0">
            <a:normAutofit fontScale="90000"/>
          </a:bodyPr>
          <a:lstStyle/>
          <a:p>
            <a:pPr marL="0" indent="0" eaLnBrk="1" hangingPunct="1">
              <a:defRPr/>
            </a:pPr>
            <a:r>
              <a:rPr lang="en-US" sz="4200" dirty="0" smtClean="0">
                <a:latin typeface="+mn-lt"/>
                <a:cs typeface="Century Gothic" charset="0"/>
                <a:sym typeface="Century Gothic" charset="0"/>
              </a:rPr>
              <a:t>Model-Guided Deep Brain Simulation</a:t>
            </a:r>
            <a:endParaRPr lang="en-US" sz="4200" dirty="0" smtClean="0">
              <a:latin typeface="+mn-lt"/>
              <a:ea typeface="ヒラギノ明朝 ProN W3" charset="0"/>
              <a:cs typeface="ヒラギノ明朝 ProN W3" charset="0"/>
              <a:sym typeface="Century Gothic" charset="0"/>
            </a:endParaRPr>
          </a:p>
        </p:txBody>
      </p:sp>
      <p:pic>
        <p:nvPicPr>
          <p:cNvPr id="49160"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9613" y="2815431"/>
            <a:ext cx="863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4916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1913" y="6021388"/>
            <a:ext cx="7762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49162" name="Group 11"/>
          <p:cNvGrpSpPr>
            <a:grpSpLocks/>
          </p:cNvGrpSpPr>
          <p:nvPr/>
        </p:nvGrpSpPr>
        <p:grpSpPr bwMode="auto">
          <a:xfrm>
            <a:off x="4876800" y="5954713"/>
            <a:ext cx="3632200" cy="774700"/>
            <a:chOff x="0" y="0"/>
            <a:chExt cx="2288" cy="488"/>
          </a:xfrm>
        </p:grpSpPr>
        <p:pic>
          <p:nvPicPr>
            <p:cNvPr id="49165" name="Picture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0" y="219"/>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66"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21"/>
              <a:ext cx="492"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6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5" y="0"/>
              <a:ext cx="43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68"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 y="10"/>
              <a:ext cx="6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69"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10" y="269"/>
              <a:ext cx="47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49170"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5" y="272"/>
              <a:ext cx="60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pic>
        <p:nvPicPr>
          <p:cNvPr id="49163" name="Picture 1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0825" y="5661025"/>
            <a:ext cx="86518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chemeClr val="tx1"/>
                </a:solidFill>
                <a:miter lim="800000"/>
                <a:headEnd/>
                <a:tailEnd/>
              </a14:hiddenLine>
            </a:ext>
          </a:extLst>
        </p:spPr>
      </p:pic>
      <p:sp>
        <p:nvSpPr>
          <p:cNvPr id="49164" name="Rectangle 13"/>
          <p:cNvSpPr>
            <a:spLocks/>
          </p:cNvSpPr>
          <p:nvPr/>
        </p:nvSpPr>
        <p:spPr bwMode="auto">
          <a:xfrm>
            <a:off x="1187450" y="4941888"/>
            <a:ext cx="72850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fontAlgn="base">
              <a:spcBef>
                <a:spcPct val="0"/>
              </a:spcBef>
              <a:spcAft>
                <a:spcPct val="0"/>
              </a:spcAft>
            </a:pPr>
            <a:r>
              <a:rPr lang="en-US" sz="1400">
                <a:latin typeface="Arial" charset="0"/>
                <a:ea typeface="ＭＳ Ｐゴシック" charset="0"/>
                <a:cs typeface="ヒラギノ明朝 ProN W3" charset="0"/>
                <a:sym typeface="Arial" charset="0"/>
              </a:rPr>
              <a:t>Funding agencies: National Research Agency, Rennes University Hospital, Inserm, INCR</a:t>
            </a:r>
          </a:p>
          <a:p>
            <a:pPr marL="39688" fontAlgn="base">
              <a:spcBef>
                <a:spcPct val="0"/>
              </a:spcBef>
              <a:spcAft>
                <a:spcPct val="0"/>
              </a:spcAft>
            </a:pPr>
            <a:r>
              <a:rPr lang="en-US" sz="1400">
                <a:latin typeface="Arial" charset="0"/>
                <a:ea typeface="ＭＳ Ｐゴシック" charset="0"/>
                <a:cs typeface="ヒラギノ明朝 ProN W3" charset="0"/>
                <a:sym typeface="Arial" charset="0"/>
              </a:rPr>
              <a:t>Collaborations: University of Strasbourg, Hospital La Pitié Salpétrière Paris, Inria Lille</a:t>
            </a:r>
          </a:p>
        </p:txBody>
      </p:sp>
      <p:pic>
        <p:nvPicPr>
          <p:cNvPr id="3" name="Picture 2" descr="PJannin.jpe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50825" y="1965810"/>
            <a:ext cx="1987090" cy="248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5" name="Group 6"/>
          <p:cNvGrpSpPr>
            <a:grpSpLocks/>
          </p:cNvGrpSpPr>
          <p:nvPr/>
        </p:nvGrpSpPr>
        <p:grpSpPr bwMode="auto">
          <a:xfrm>
            <a:off x="7383463" y="2956719"/>
            <a:ext cx="1114425" cy="381000"/>
            <a:chOff x="0" y="0"/>
            <a:chExt cx="702" cy="240"/>
          </a:xfrm>
        </p:grpSpPr>
        <p:sp>
          <p:nvSpPr>
            <p:cNvPr id="26"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7" name="Picture 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28" name="Group 9"/>
          <p:cNvGrpSpPr>
            <a:grpSpLocks/>
          </p:cNvGrpSpPr>
          <p:nvPr/>
        </p:nvGrpSpPr>
        <p:grpSpPr bwMode="auto">
          <a:xfrm>
            <a:off x="7370763" y="2429669"/>
            <a:ext cx="1128713" cy="387350"/>
            <a:chOff x="0" y="0"/>
            <a:chExt cx="711" cy="243"/>
          </a:xfrm>
        </p:grpSpPr>
        <p:sp>
          <p:nvSpPr>
            <p:cNvPr id="29"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30" name="Picture 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31" name="Picture 10"/>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321551" y="3471069"/>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32" name="Rectangle 11"/>
          <p:cNvSpPr>
            <a:spLocks/>
          </p:cNvSpPr>
          <p:nvPr/>
        </p:nvSpPr>
        <p:spPr bwMode="auto">
          <a:xfrm>
            <a:off x="7967663" y="3477419"/>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33" name="Picture 1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043863" y="3474244"/>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220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latin typeface="+mn-lt"/>
              </a:rPr>
              <a:t>Advancement Continues</a:t>
            </a:r>
            <a:endParaRPr lang="en-US" sz="4000" dirty="0">
              <a:latin typeface="+mn-lt"/>
            </a:endParaRPr>
          </a:p>
        </p:txBody>
      </p:sp>
      <p:pic>
        <p:nvPicPr>
          <p:cNvPr id="6" name="Picture 5" descr="Screen Shot 2013-07-28 at 8.50.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143000"/>
            <a:ext cx="1975556" cy="1066800"/>
          </a:xfrm>
          <a:prstGeom prst="rect">
            <a:avLst/>
          </a:prstGeom>
        </p:spPr>
      </p:pic>
      <p:sp>
        <p:nvSpPr>
          <p:cNvPr id="7" name="TextBox 6"/>
          <p:cNvSpPr txBox="1"/>
          <p:nvPr/>
        </p:nvSpPr>
        <p:spPr>
          <a:xfrm>
            <a:off x="4343400" y="2286000"/>
            <a:ext cx="1981200" cy="338554"/>
          </a:xfrm>
          <a:prstGeom prst="rect">
            <a:avLst/>
          </a:prstGeom>
          <a:noFill/>
        </p:spPr>
        <p:txBody>
          <a:bodyPr wrap="square" rtlCol="0">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OCT: http://</a:t>
            </a:r>
            <a:r>
              <a:rPr lang="en-US" sz="800" dirty="0" err="1">
                <a:solidFill>
                  <a:srgbClr val="000000"/>
                </a:solidFill>
                <a:latin typeface="Arial"/>
                <a:ea typeface="ＭＳ Ｐゴシック" charset="0"/>
                <a:cs typeface="ＭＳ Ｐゴシック" charset="0"/>
              </a:rPr>
              <a:t>spie.org</a:t>
            </a:r>
            <a:r>
              <a:rPr lang="en-US" sz="800" dirty="0">
                <a:solidFill>
                  <a:srgbClr val="000000"/>
                </a:solidFill>
                <a:latin typeface="Arial"/>
                <a:ea typeface="ＭＳ Ｐゴシック" charset="0"/>
                <a:cs typeface="ＭＳ Ｐゴシック" charset="0"/>
              </a:rPr>
              <a:t>/x88950.xml?pf=</a:t>
            </a:r>
            <a:r>
              <a:rPr lang="en-US" sz="800" dirty="0" err="1">
                <a:solidFill>
                  <a:srgbClr val="000000"/>
                </a:solidFill>
                <a:latin typeface="Arial"/>
                <a:ea typeface="ＭＳ Ｐゴシック" charset="0"/>
                <a:cs typeface="ＭＳ Ｐゴシック" charset="0"/>
              </a:rPr>
              <a:t>true&amp;ArticleID</a:t>
            </a:r>
            <a:r>
              <a:rPr lang="en-US" sz="800" dirty="0">
                <a:solidFill>
                  <a:srgbClr val="000000"/>
                </a:solidFill>
                <a:latin typeface="Arial"/>
                <a:ea typeface="ＭＳ Ｐゴシック" charset="0"/>
                <a:cs typeface="ＭＳ Ｐゴシック" charset="0"/>
              </a:rPr>
              <a:t>=x88950</a:t>
            </a:r>
          </a:p>
        </p:txBody>
      </p:sp>
      <p:pic>
        <p:nvPicPr>
          <p:cNvPr id="14" name="Picture 13" descr="jw_pet_ct_wb_fus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2819400" cy="1984858"/>
          </a:xfrm>
          <a:prstGeom prst="rect">
            <a:avLst/>
          </a:prstGeom>
        </p:spPr>
      </p:pic>
      <p:sp>
        <p:nvSpPr>
          <p:cNvPr id="15" name="Rectangle 14"/>
          <p:cNvSpPr/>
          <p:nvPr/>
        </p:nvSpPr>
        <p:spPr>
          <a:xfrm>
            <a:off x="76200" y="1143000"/>
            <a:ext cx="914400" cy="707886"/>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PET CT: </a:t>
            </a:r>
          </a:p>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nucmed.wikispaces.com</a:t>
            </a:r>
            <a:r>
              <a:rPr lang="en-US" sz="800" dirty="0">
                <a:solidFill>
                  <a:srgbClr val="000000"/>
                </a:solidFill>
                <a:latin typeface="Arial"/>
                <a:ea typeface="ＭＳ Ｐゴシック" charset="0"/>
                <a:cs typeface="ＭＳ Ｐゴシック" charset="0"/>
              </a:rPr>
              <a:t>/Wendt+Talk+6</a:t>
            </a:r>
          </a:p>
        </p:txBody>
      </p:sp>
      <p:grpSp>
        <p:nvGrpSpPr>
          <p:cNvPr id="16" name="Group 15"/>
          <p:cNvGrpSpPr/>
          <p:nvPr/>
        </p:nvGrpSpPr>
        <p:grpSpPr>
          <a:xfrm>
            <a:off x="1143000" y="3200400"/>
            <a:ext cx="2819400" cy="1905000"/>
            <a:chOff x="2060465" y="808952"/>
            <a:chExt cx="2975610" cy="2725420"/>
          </a:xfrm>
        </p:grpSpPr>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2060465" y="808952"/>
              <a:ext cx="1487805" cy="1362710"/>
            </a:xfrm>
            <a:prstGeom prst="rect">
              <a:avLst/>
            </a:prstGeom>
          </p:spPr>
        </p:pic>
        <p:pic>
          <p:nvPicPr>
            <p:cNvPr id="18" name="Picture 17"/>
            <p:cNvPicPr/>
            <p:nvPr/>
          </p:nvPicPr>
          <p:blipFill>
            <a:blip r:embed="rId5">
              <a:extLst>
                <a:ext uri="{28A0092B-C50C-407E-A947-70E740481C1C}">
                  <a14:useLocalDpi xmlns:a14="http://schemas.microsoft.com/office/drawing/2010/main" val="0"/>
                </a:ext>
              </a:extLst>
            </a:blip>
            <a:stretch>
              <a:fillRect/>
            </a:stretch>
          </p:blipFill>
          <p:spPr>
            <a:xfrm>
              <a:off x="3548270" y="808952"/>
              <a:ext cx="1487805" cy="1362710"/>
            </a:xfrm>
            <a:prstGeom prst="rect">
              <a:avLst/>
            </a:prstGeom>
          </p:spPr>
        </p:pic>
        <p:pic>
          <p:nvPicPr>
            <p:cNvPr id="19" name="Picture 18"/>
            <p:cNvPicPr/>
            <p:nvPr/>
          </p:nvPicPr>
          <p:blipFill>
            <a:blip r:embed="rId6">
              <a:extLst>
                <a:ext uri="{28A0092B-C50C-407E-A947-70E740481C1C}">
                  <a14:useLocalDpi xmlns:a14="http://schemas.microsoft.com/office/drawing/2010/main" val="0"/>
                </a:ext>
              </a:extLst>
            </a:blip>
            <a:stretch>
              <a:fillRect/>
            </a:stretch>
          </p:blipFill>
          <p:spPr>
            <a:xfrm>
              <a:off x="2060465" y="2171662"/>
              <a:ext cx="1483360" cy="1358265"/>
            </a:xfrm>
            <a:prstGeom prst="rect">
              <a:avLst/>
            </a:prstGeom>
          </p:spPr>
        </p:pic>
        <p:pic>
          <p:nvPicPr>
            <p:cNvPr id="20" name="Picture 19"/>
            <p:cNvPicPr/>
            <p:nvPr/>
          </p:nvPicPr>
          <p:blipFill>
            <a:blip r:embed="rId7">
              <a:extLst>
                <a:ext uri="{28A0092B-C50C-407E-A947-70E740481C1C}">
                  <a14:useLocalDpi xmlns:a14="http://schemas.microsoft.com/office/drawing/2010/main" val="0"/>
                </a:ext>
              </a:extLst>
            </a:blip>
            <a:stretch>
              <a:fillRect/>
            </a:stretch>
          </p:blipFill>
          <p:spPr>
            <a:xfrm>
              <a:off x="3548270" y="2171662"/>
              <a:ext cx="1487805" cy="1362710"/>
            </a:xfrm>
            <a:prstGeom prst="rect">
              <a:avLst/>
            </a:prstGeom>
          </p:spPr>
        </p:pic>
        <p:sp>
          <p:nvSpPr>
            <p:cNvPr id="21" name="TextBox 20"/>
            <p:cNvSpPr txBox="1"/>
            <p:nvPr/>
          </p:nvSpPr>
          <p:spPr>
            <a:xfrm>
              <a:off x="2060465" y="808952"/>
              <a:ext cx="633507" cy="492442"/>
            </a:xfrm>
            <a:prstGeom prst="rect">
              <a:avLst/>
            </a:prstGeom>
            <a:noFill/>
          </p:spPr>
          <p:txBody>
            <a:bodyPr wrap="none" rtlCol="0">
              <a:spAutoFit/>
            </a:bodyPr>
            <a:lstStyle/>
            <a:p>
              <a:pPr defTabSz="457200"/>
              <a:r>
                <a:rPr lang="en-US" dirty="0" smtClean="0">
                  <a:solidFill>
                    <a:srgbClr val="FFFFFF"/>
                  </a:solidFill>
                  <a:latin typeface="Arial"/>
                  <a:ea typeface="ＭＳ Ｐゴシック" charset="0"/>
                  <a:cs typeface="Times New Roman"/>
                </a:rPr>
                <a:t>T2w</a:t>
              </a:r>
              <a:endParaRPr lang="en-US" dirty="0">
                <a:solidFill>
                  <a:srgbClr val="FFFFFF"/>
                </a:solidFill>
                <a:latin typeface="Arial"/>
                <a:ea typeface="ＭＳ Ｐゴシック" charset="0"/>
                <a:cs typeface="Times New Roman"/>
              </a:endParaRPr>
            </a:p>
          </p:txBody>
        </p:sp>
        <p:sp>
          <p:nvSpPr>
            <p:cNvPr id="22" name="TextBox 21"/>
            <p:cNvSpPr txBox="1"/>
            <p:nvPr/>
          </p:nvSpPr>
          <p:spPr>
            <a:xfrm>
              <a:off x="3543825" y="823359"/>
              <a:ext cx="684853" cy="492442"/>
            </a:xfrm>
            <a:prstGeom prst="rect">
              <a:avLst/>
            </a:prstGeom>
            <a:noFill/>
          </p:spPr>
          <p:txBody>
            <a:bodyPr wrap="none" rtlCol="0">
              <a:spAutoFit/>
            </a:bodyPr>
            <a:lstStyle/>
            <a:p>
              <a:pPr defTabSz="457200"/>
              <a:r>
                <a:rPr lang="en-US" dirty="0" smtClean="0">
                  <a:solidFill>
                    <a:srgbClr val="FFFFFF"/>
                  </a:solidFill>
                  <a:latin typeface="Arial"/>
                  <a:ea typeface="ＭＳ Ｐゴシック" charset="0"/>
                  <a:cs typeface="Times New Roman"/>
                </a:rPr>
                <a:t>ADC</a:t>
              </a:r>
              <a:endParaRPr lang="en-US" dirty="0">
                <a:solidFill>
                  <a:srgbClr val="FFFFFF"/>
                </a:solidFill>
                <a:latin typeface="Arial"/>
                <a:ea typeface="ＭＳ Ｐゴシック" charset="0"/>
                <a:cs typeface="Times New Roman"/>
              </a:endParaRPr>
            </a:p>
          </p:txBody>
        </p:sp>
        <p:sp>
          <p:nvSpPr>
            <p:cNvPr id="23" name="TextBox 22"/>
            <p:cNvSpPr txBox="1"/>
            <p:nvPr/>
          </p:nvSpPr>
          <p:spPr>
            <a:xfrm>
              <a:off x="2060465" y="2170517"/>
              <a:ext cx="713932" cy="492442"/>
            </a:xfrm>
            <a:prstGeom prst="rect">
              <a:avLst/>
            </a:prstGeom>
            <a:noFill/>
          </p:spPr>
          <p:txBody>
            <a:bodyPr wrap="none" rtlCol="0">
              <a:spAutoFit/>
            </a:bodyPr>
            <a:lstStyle/>
            <a:p>
              <a:pPr defTabSz="457200"/>
              <a:r>
                <a:rPr lang="en-US" i="1" dirty="0" smtClean="0">
                  <a:solidFill>
                    <a:srgbClr val="000000"/>
                  </a:solidFill>
                  <a:latin typeface="Arial"/>
                  <a:ea typeface="ＭＳ Ｐゴシック" charset="0"/>
                  <a:cs typeface="Times New Roman"/>
                </a:rPr>
                <a:t>K</a:t>
              </a:r>
              <a:r>
                <a:rPr lang="en-US" i="1" baseline="30000" dirty="0" smtClean="0">
                  <a:solidFill>
                    <a:srgbClr val="000000"/>
                  </a:solidFill>
                  <a:latin typeface="Arial"/>
                  <a:ea typeface="ＭＳ Ｐゴシック" charset="0"/>
                  <a:cs typeface="Times New Roman"/>
                </a:rPr>
                <a:t>trans</a:t>
              </a:r>
              <a:endParaRPr lang="en-US" i="1" baseline="30000" dirty="0">
                <a:solidFill>
                  <a:srgbClr val="000000"/>
                </a:solidFill>
                <a:latin typeface="Arial"/>
                <a:ea typeface="ＭＳ Ｐゴシック" charset="0"/>
                <a:cs typeface="Times New Roman"/>
              </a:endParaRPr>
            </a:p>
          </p:txBody>
        </p:sp>
        <p:sp>
          <p:nvSpPr>
            <p:cNvPr id="24" name="TextBox 23"/>
            <p:cNvSpPr txBox="1"/>
            <p:nvPr/>
          </p:nvSpPr>
          <p:spPr>
            <a:xfrm>
              <a:off x="3543825" y="2170517"/>
              <a:ext cx="1005767" cy="492442"/>
            </a:xfrm>
            <a:prstGeom prst="rect">
              <a:avLst/>
            </a:prstGeom>
            <a:noFill/>
          </p:spPr>
          <p:txBody>
            <a:bodyPr wrap="none" rtlCol="0">
              <a:spAutoFit/>
            </a:bodyPr>
            <a:lstStyle/>
            <a:p>
              <a:pPr defTabSz="457200"/>
              <a:r>
                <a:rPr lang="en-US" dirty="0">
                  <a:solidFill>
                    <a:srgbClr val="FFFFFF"/>
                  </a:solidFill>
                  <a:latin typeface="Arial"/>
                  <a:ea typeface="ＭＳ Ｐゴシック" charset="0"/>
                  <a:cs typeface="Times New Roman"/>
                </a:rPr>
                <a:t>s</a:t>
              </a:r>
              <a:r>
                <a:rPr lang="en-US" dirty="0" smtClean="0">
                  <a:solidFill>
                    <a:srgbClr val="FFFFFF"/>
                  </a:solidFill>
                  <a:latin typeface="Arial"/>
                  <a:ea typeface="ＭＳ Ｐゴシック" charset="0"/>
                  <a:cs typeface="Times New Roman"/>
                </a:rPr>
                <a:t>ubtract</a:t>
              </a:r>
              <a:endParaRPr lang="en-US" dirty="0">
                <a:solidFill>
                  <a:srgbClr val="FFFFFF"/>
                </a:solidFill>
                <a:latin typeface="Arial"/>
                <a:ea typeface="ＭＳ Ｐゴシック" charset="0"/>
                <a:cs typeface="Times New Roman"/>
              </a:endParaRPr>
            </a:p>
          </p:txBody>
        </p:sp>
      </p:grpSp>
      <p:sp>
        <p:nvSpPr>
          <p:cNvPr id="25" name="Rectangle 24"/>
          <p:cNvSpPr/>
          <p:nvPr/>
        </p:nvSpPr>
        <p:spPr>
          <a:xfrm>
            <a:off x="76200" y="3276600"/>
            <a:ext cx="914400" cy="584776"/>
          </a:xfrm>
          <a:prstGeom prst="rect">
            <a:avLst/>
          </a:prstGeom>
        </p:spPr>
        <p:txBody>
          <a:bodyPr wrap="square">
            <a:spAutoFit/>
          </a:bodyPr>
          <a:lstStyle/>
          <a:p>
            <a:pPr defTabSz="457200"/>
            <a:r>
              <a:rPr lang="en-US" sz="800" dirty="0" smtClean="0">
                <a:solidFill>
                  <a:srgbClr val="000000"/>
                </a:solidFill>
                <a:latin typeface="Arial"/>
                <a:ea typeface="ＭＳ Ｐゴシック" charset="0"/>
                <a:cs typeface="Times New Roman"/>
              </a:rPr>
              <a:t>Complex MRI:</a:t>
            </a:r>
          </a:p>
          <a:p>
            <a:pPr defTabSz="457200"/>
            <a:r>
              <a:rPr lang="en-US" sz="800" dirty="0" err="1" smtClean="0">
                <a:solidFill>
                  <a:srgbClr val="000000"/>
                </a:solidFill>
                <a:latin typeface="Arial"/>
                <a:ea typeface="ＭＳ Ｐゴシック" charset="0"/>
                <a:cs typeface="Times New Roman"/>
              </a:rPr>
              <a:t>Fedorov</a:t>
            </a:r>
            <a:r>
              <a:rPr lang="en-US" sz="800" dirty="0" smtClean="0">
                <a:solidFill>
                  <a:srgbClr val="000000"/>
                </a:solidFill>
                <a:latin typeface="Arial"/>
                <a:ea typeface="ＭＳ Ｐゴシック" charset="0"/>
                <a:cs typeface="Times New Roman"/>
              </a:rPr>
              <a:t> </a:t>
            </a:r>
            <a:r>
              <a:rPr lang="en-US" sz="800" dirty="0">
                <a:solidFill>
                  <a:srgbClr val="000000"/>
                </a:solidFill>
                <a:latin typeface="Arial"/>
                <a:ea typeface="ＭＳ Ｐゴシック" charset="0"/>
                <a:cs typeface="Times New Roman"/>
              </a:rPr>
              <a:t>et al. 2012</a:t>
            </a:r>
            <a:r>
              <a:rPr lang="en-US" sz="800" dirty="0" smtClean="0">
                <a:solidFill>
                  <a:srgbClr val="000000"/>
                </a:solidFill>
                <a:latin typeface="Arial"/>
                <a:ea typeface="ＭＳ Ｐゴシック" charset="0"/>
                <a:cs typeface="Times New Roman"/>
              </a:rPr>
              <a:t>. </a:t>
            </a:r>
            <a:r>
              <a:rPr lang="en-US" sz="800" dirty="0">
                <a:solidFill>
                  <a:srgbClr val="000000"/>
                </a:solidFill>
                <a:latin typeface="Arial"/>
                <a:ea typeface="ＭＳ Ｐゴシック" charset="0"/>
                <a:cs typeface="Times New Roman"/>
              </a:rPr>
              <a:t>JMRI. 36(4):987–992.</a:t>
            </a:r>
          </a:p>
        </p:txBody>
      </p:sp>
      <p:pic>
        <p:nvPicPr>
          <p:cNvPr id="26" name="Picture 25" descr="anib_3d4d_phot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257800"/>
            <a:ext cx="1955800" cy="982152"/>
          </a:xfrm>
          <a:prstGeom prst="rect">
            <a:avLst/>
          </a:prstGeom>
        </p:spPr>
      </p:pic>
      <p:sp>
        <p:nvSpPr>
          <p:cNvPr id="27" name="Rectangle 26"/>
          <p:cNvSpPr/>
          <p:nvPr/>
        </p:nvSpPr>
        <p:spPr>
          <a:xfrm>
            <a:off x="76200" y="5257800"/>
            <a:ext cx="914400" cy="830997"/>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4D Ultrasound: http://</a:t>
            </a:r>
            <a:r>
              <a:rPr lang="en-US" sz="800" dirty="0" err="1" smtClean="0">
                <a:solidFill>
                  <a:srgbClr val="000000"/>
                </a:solidFill>
                <a:latin typeface="Arial"/>
                <a:ea typeface="ＭＳ Ｐゴシック" charset="0"/>
                <a:cs typeface="ＭＳ Ｐゴシック" charset="0"/>
              </a:rPr>
              <a:t>ultrasoundcarespecialist.com</a:t>
            </a:r>
            <a:r>
              <a:rPr lang="en-US" sz="800" dirty="0" smtClean="0">
                <a:solidFill>
                  <a:srgbClr val="000000"/>
                </a:solidFill>
                <a:latin typeface="Arial"/>
                <a:ea typeface="ＭＳ Ｐゴシック" charset="0"/>
                <a:cs typeface="ＭＳ Ｐゴシック" charset="0"/>
              </a:rPr>
              <a:t>/html/anib_3d4d.html</a:t>
            </a:r>
            <a:endParaRPr lang="en-US" sz="800" dirty="0">
              <a:solidFill>
                <a:srgbClr val="000000"/>
              </a:solidFill>
              <a:latin typeface="Arial"/>
              <a:ea typeface="ＭＳ Ｐゴシック" charset="0"/>
              <a:cs typeface="ＭＳ Ｐゴシック" charset="0"/>
            </a:endParaRPr>
          </a:p>
        </p:txBody>
      </p:sp>
      <p:cxnSp>
        <p:nvCxnSpPr>
          <p:cNvPr id="29" name="Straight Arrow Connector 28"/>
          <p:cNvCxnSpPr/>
          <p:nvPr/>
        </p:nvCxnSpPr>
        <p:spPr bwMode="auto">
          <a:xfrm>
            <a:off x="3048000" y="2133600"/>
            <a:ext cx="152400" cy="226771"/>
          </a:xfrm>
          <a:prstGeom prst="straightConnector1">
            <a:avLst/>
          </a:prstGeom>
          <a:solidFill>
            <a:srgbClr val="00B8FF"/>
          </a:solidFill>
          <a:ln w="22225" cap="flat" cmpd="sng" algn="ctr">
            <a:solidFill>
              <a:schemeClr val="bg1"/>
            </a:solidFill>
            <a:prstDash val="solid"/>
            <a:round/>
            <a:headEnd type="none" w="med" len="med"/>
            <a:tailEnd type="arrow"/>
          </a:ln>
          <a:effectLst/>
        </p:spPr>
      </p:cxnSp>
      <p:cxnSp>
        <p:nvCxnSpPr>
          <p:cNvPr id="32" name="Straight Arrow Connector 31"/>
          <p:cNvCxnSpPr/>
          <p:nvPr/>
        </p:nvCxnSpPr>
        <p:spPr bwMode="auto">
          <a:xfrm>
            <a:off x="3429000" y="1981200"/>
            <a:ext cx="0" cy="228600"/>
          </a:xfrm>
          <a:prstGeom prst="straightConnector1">
            <a:avLst/>
          </a:prstGeom>
          <a:solidFill>
            <a:srgbClr val="00B8FF"/>
          </a:solidFill>
          <a:ln w="22225" cap="flat" cmpd="sng" algn="ctr">
            <a:solidFill>
              <a:schemeClr val="bg1"/>
            </a:solidFill>
            <a:prstDash val="solid"/>
            <a:round/>
            <a:headEnd type="none" w="med" len="med"/>
            <a:tailEnd type="arrow"/>
          </a:ln>
          <a:effectLst/>
        </p:spPr>
      </p:cxnSp>
      <p:cxnSp>
        <p:nvCxnSpPr>
          <p:cNvPr id="35" name="Straight Arrow Connector 34"/>
          <p:cNvCxnSpPr/>
          <p:nvPr/>
        </p:nvCxnSpPr>
        <p:spPr bwMode="auto">
          <a:xfrm flipH="1" flipV="1">
            <a:off x="3276600" y="3731971"/>
            <a:ext cx="76200" cy="230429"/>
          </a:xfrm>
          <a:prstGeom prst="straightConnector1">
            <a:avLst/>
          </a:prstGeom>
          <a:solidFill>
            <a:srgbClr val="00B8FF"/>
          </a:solidFill>
          <a:ln w="22225" cap="flat" cmpd="sng" algn="ctr">
            <a:solidFill>
              <a:schemeClr val="bg1"/>
            </a:solidFill>
            <a:prstDash val="solid"/>
            <a:round/>
            <a:headEnd type="none" w="med" len="med"/>
            <a:tailEnd type="arrow"/>
          </a:ln>
          <a:effectLst/>
        </p:spPr>
      </p:cxnSp>
      <p:sp>
        <p:nvSpPr>
          <p:cNvPr id="28" name="Rectangle 27"/>
          <p:cNvSpPr/>
          <p:nvPr/>
        </p:nvSpPr>
        <p:spPr>
          <a:xfrm>
            <a:off x="3200400" y="5562600"/>
            <a:ext cx="914400" cy="523220"/>
          </a:xfrm>
          <a:prstGeom prst="rect">
            <a:avLst/>
          </a:prstGeom>
        </p:spPr>
        <p:txBody>
          <a:bodyPr wrap="square">
            <a:spAutoFit/>
          </a:bodyPr>
          <a:lstStyle/>
          <a:p>
            <a:pPr eaLnBrk="0" fontAlgn="base" hangingPunct="0">
              <a:spcBef>
                <a:spcPct val="0"/>
              </a:spcBef>
              <a:spcAft>
                <a:spcPct val="0"/>
              </a:spcAft>
            </a:pPr>
            <a:r>
              <a:rPr lang="en-US" sz="1400" dirty="0" smtClean="0">
                <a:solidFill>
                  <a:srgbClr val="000000"/>
                </a:solidFill>
                <a:latin typeface="Arial"/>
                <a:ea typeface="ＭＳ Ｐゴシック" charset="0"/>
                <a:cs typeface="ＭＳ Ｐゴシック" charset="0"/>
              </a:rPr>
              <a:t>Chubby </a:t>
            </a:r>
            <a:br>
              <a:rPr lang="en-US" sz="1400" dirty="0" smtClean="0">
                <a:solidFill>
                  <a:srgbClr val="000000"/>
                </a:solidFill>
                <a:latin typeface="Arial"/>
                <a:ea typeface="ＭＳ Ｐゴシック" charset="0"/>
                <a:cs typeface="ＭＳ Ｐゴシック" charset="0"/>
              </a:rPr>
            </a:br>
            <a:r>
              <a:rPr lang="en-US" sz="1400" dirty="0" smtClean="0">
                <a:solidFill>
                  <a:srgbClr val="000000"/>
                </a:solidFill>
                <a:latin typeface="Arial"/>
                <a:ea typeface="ＭＳ Ｐゴシック" charset="0"/>
                <a:cs typeface="ＭＳ Ｐゴシック" charset="0"/>
              </a:rPr>
              <a:t>Cheeks</a:t>
            </a:r>
            <a:endParaRPr lang="en-US" sz="1400" dirty="0">
              <a:solidFill>
                <a:srgbClr val="000000"/>
              </a:solidFill>
              <a:latin typeface="Arial"/>
              <a:ea typeface="ＭＳ Ｐゴシック" charset="0"/>
              <a:cs typeface="ＭＳ Ｐゴシック" charset="0"/>
            </a:endParaRPr>
          </a:p>
        </p:txBody>
      </p:sp>
      <p:grpSp>
        <p:nvGrpSpPr>
          <p:cNvPr id="3" name="Group 2"/>
          <p:cNvGrpSpPr/>
          <p:nvPr/>
        </p:nvGrpSpPr>
        <p:grpSpPr>
          <a:xfrm>
            <a:off x="4191000" y="3657600"/>
            <a:ext cx="4724400" cy="2590800"/>
            <a:chOff x="4191000" y="3429000"/>
            <a:chExt cx="4724400" cy="2667000"/>
          </a:xfrm>
        </p:grpSpPr>
        <p:sp>
          <p:nvSpPr>
            <p:cNvPr id="30" name="Content Placeholder 3"/>
            <p:cNvSpPr txBox="1">
              <a:spLocks/>
            </p:cNvSpPr>
            <p:nvPr/>
          </p:nvSpPr>
          <p:spPr>
            <a:xfrm>
              <a:off x="4191000" y="3429000"/>
              <a:ext cx="2362200" cy="2667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r>
                <a:rPr lang="en-US" sz="1600" dirty="0" smtClean="0">
                  <a:solidFill>
                    <a:srgbClr val="000000"/>
                  </a:solidFill>
                  <a:latin typeface="Arial"/>
                </a:rPr>
                <a:t>X ray radiography</a:t>
              </a:r>
            </a:p>
            <a:p>
              <a:r>
                <a:rPr lang="en-US" sz="1600" dirty="0" smtClean="0">
                  <a:solidFill>
                    <a:srgbClr val="000000"/>
                  </a:solidFill>
                  <a:latin typeface="Arial"/>
                </a:rPr>
                <a:t>Magnetic resonance imaging (MRI)</a:t>
              </a:r>
            </a:p>
            <a:p>
              <a:r>
                <a:rPr lang="en-US" sz="1600" dirty="0" smtClean="0">
                  <a:solidFill>
                    <a:srgbClr val="000000"/>
                  </a:solidFill>
                  <a:latin typeface="Arial"/>
                </a:rPr>
                <a:t>Nuclear medicine</a:t>
              </a:r>
            </a:p>
            <a:p>
              <a:r>
                <a:rPr lang="en-US" sz="1600" dirty="0" smtClean="0">
                  <a:solidFill>
                    <a:srgbClr val="000000"/>
                  </a:solidFill>
                  <a:latin typeface="Arial"/>
                </a:rPr>
                <a:t>Computed Tomography</a:t>
              </a:r>
            </a:p>
            <a:p>
              <a:r>
                <a:rPr lang="en-US" sz="1600" dirty="0" smtClean="0">
                  <a:solidFill>
                    <a:srgbClr val="000000"/>
                  </a:solidFill>
                  <a:latin typeface="Arial"/>
                </a:rPr>
                <a:t>Tomography</a:t>
              </a:r>
            </a:p>
            <a:p>
              <a:r>
                <a:rPr lang="en-US" sz="1600" dirty="0" smtClean="0">
                  <a:solidFill>
                    <a:srgbClr val="000000"/>
                  </a:solidFill>
                  <a:latin typeface="Arial"/>
                </a:rPr>
                <a:t>Ultrasound</a:t>
              </a:r>
              <a:endParaRPr lang="en-US" sz="1600" dirty="0">
                <a:solidFill>
                  <a:srgbClr val="000000"/>
                </a:solidFill>
                <a:latin typeface="Arial"/>
              </a:endParaRPr>
            </a:p>
          </p:txBody>
        </p:sp>
        <p:sp>
          <p:nvSpPr>
            <p:cNvPr id="31" name="Content Placeholder 4"/>
            <p:cNvSpPr txBox="1">
              <a:spLocks/>
            </p:cNvSpPr>
            <p:nvPr/>
          </p:nvSpPr>
          <p:spPr>
            <a:xfrm>
              <a:off x="6553200" y="3429000"/>
              <a:ext cx="2362200" cy="2667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a:lstStyle>
            <a:p>
              <a:r>
                <a:rPr lang="en-US" sz="1600" dirty="0" smtClean="0">
                  <a:solidFill>
                    <a:srgbClr val="000000"/>
                  </a:solidFill>
                  <a:latin typeface="Arial"/>
                </a:rPr>
                <a:t>Optical Coherence Tomography</a:t>
              </a:r>
            </a:p>
            <a:p>
              <a:r>
                <a:rPr lang="en-US" sz="1600" dirty="0" err="1" smtClean="0">
                  <a:solidFill>
                    <a:srgbClr val="000000"/>
                  </a:solidFill>
                  <a:latin typeface="Arial"/>
                </a:rPr>
                <a:t>Photoacoustic</a:t>
              </a:r>
              <a:r>
                <a:rPr lang="en-US" sz="1600" dirty="0" smtClean="0">
                  <a:solidFill>
                    <a:srgbClr val="000000"/>
                  </a:solidFill>
                  <a:latin typeface="Arial"/>
                </a:rPr>
                <a:t> imaging</a:t>
              </a:r>
            </a:p>
            <a:p>
              <a:r>
                <a:rPr lang="en-US" sz="1600" dirty="0" smtClean="0">
                  <a:solidFill>
                    <a:srgbClr val="000000"/>
                  </a:solidFill>
                  <a:latin typeface="Arial"/>
                </a:rPr>
                <a:t>Thermography</a:t>
              </a:r>
            </a:p>
            <a:p>
              <a:r>
                <a:rPr lang="en-US" sz="1600" dirty="0" smtClean="0">
                  <a:solidFill>
                    <a:srgbClr val="000000"/>
                  </a:solidFill>
                  <a:latin typeface="Arial"/>
                </a:rPr>
                <a:t>Light Microscopy</a:t>
              </a:r>
            </a:p>
            <a:p>
              <a:pPr lvl="1"/>
              <a:r>
                <a:rPr lang="en-US" sz="1200" dirty="0" smtClean="0">
                  <a:solidFill>
                    <a:srgbClr val="000000"/>
                  </a:solidFill>
                  <a:latin typeface="Arial"/>
                  <a:cs typeface="ＭＳ Ｐゴシック" charset="0"/>
                </a:rPr>
                <a:t>Bright, dark field</a:t>
              </a:r>
            </a:p>
            <a:p>
              <a:pPr lvl="1"/>
              <a:r>
                <a:rPr lang="en-US" sz="1200" dirty="0" smtClean="0">
                  <a:solidFill>
                    <a:srgbClr val="000000"/>
                  </a:solidFill>
                  <a:latin typeface="Arial"/>
                  <a:cs typeface="ＭＳ Ｐゴシック" charset="0"/>
                </a:rPr>
                <a:t>Phase contrast</a:t>
              </a:r>
            </a:p>
            <a:p>
              <a:pPr lvl="1"/>
              <a:r>
                <a:rPr lang="en-US" sz="1200" dirty="0" smtClean="0">
                  <a:solidFill>
                    <a:srgbClr val="000000"/>
                  </a:solidFill>
                  <a:latin typeface="Arial"/>
                  <a:cs typeface="ＭＳ Ｐゴシック" charset="0"/>
                </a:rPr>
                <a:t>Fluorescence</a:t>
              </a:r>
            </a:p>
            <a:p>
              <a:pPr lvl="1"/>
              <a:r>
                <a:rPr lang="en-US" sz="1200" dirty="0" smtClean="0">
                  <a:solidFill>
                    <a:srgbClr val="000000"/>
                  </a:solidFill>
                  <a:latin typeface="Arial"/>
                  <a:cs typeface="ＭＳ Ｐゴシック" charset="0"/>
                </a:rPr>
                <a:t>Confocal</a:t>
              </a:r>
            </a:p>
          </p:txBody>
        </p:sp>
      </p:grpSp>
      <p:sp>
        <p:nvSpPr>
          <p:cNvPr id="2" name="TextBox 1"/>
          <p:cNvSpPr txBox="1"/>
          <p:nvPr/>
        </p:nvSpPr>
        <p:spPr>
          <a:xfrm>
            <a:off x="4909160" y="3124200"/>
            <a:ext cx="2408382" cy="461665"/>
          </a:xfrm>
          <a:prstGeom prst="rect">
            <a:avLst/>
          </a:prstGeom>
          <a:noFill/>
        </p:spPr>
        <p:txBody>
          <a:bodyPr wrap="none" rtlCol="0">
            <a:spAutoFit/>
          </a:bodyPr>
          <a:lstStyle/>
          <a:p>
            <a:pPr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Many modalities</a:t>
            </a:r>
            <a:endParaRPr lang="en-US" sz="2400" dirty="0">
              <a:solidFill>
                <a:srgbClr val="000000"/>
              </a:solidFill>
              <a:latin typeface="Arial"/>
              <a:ea typeface="ＭＳ Ｐゴシック" charset="0"/>
              <a:cs typeface="ＭＳ Ｐゴシック" charset="0"/>
            </a:endParaRPr>
          </a:p>
        </p:txBody>
      </p:sp>
      <p:pic>
        <p:nvPicPr>
          <p:cNvPr id="4" name="Picture 3" descr="Screen Shot 2013-09-01 at 6.36.10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9000" y="990600"/>
            <a:ext cx="1371600" cy="1832642"/>
          </a:xfrm>
          <a:prstGeom prst="rect">
            <a:avLst/>
          </a:prstGeom>
        </p:spPr>
      </p:pic>
      <p:sp>
        <p:nvSpPr>
          <p:cNvPr id="34" name="Rectangle 33"/>
          <p:cNvSpPr/>
          <p:nvPr/>
        </p:nvSpPr>
        <p:spPr>
          <a:xfrm>
            <a:off x="6629400" y="2133600"/>
            <a:ext cx="609600" cy="707886"/>
          </a:xfrm>
          <a:prstGeom prst="rect">
            <a:avLst/>
          </a:prstGeom>
        </p:spPr>
        <p:txBody>
          <a:bodyPr wrap="square">
            <a:spAutoFit/>
          </a:bodyPr>
          <a:lstStyle/>
          <a:p>
            <a:pPr defTabSz="457200"/>
            <a:r>
              <a:rPr lang="en-US" sz="800" dirty="0" smtClean="0">
                <a:solidFill>
                  <a:srgbClr val="000000"/>
                </a:solidFill>
                <a:latin typeface="Arial"/>
                <a:ea typeface="ＭＳ Ｐゴシック" charset="0"/>
                <a:cs typeface="Times New Roman"/>
              </a:rPr>
              <a:t>MR Images: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P. Vespa,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J. Alger, </a:t>
            </a:r>
            <a:br>
              <a:rPr lang="en-US" sz="800" dirty="0" smtClean="0">
                <a:solidFill>
                  <a:srgbClr val="000000"/>
                </a:solidFill>
                <a:latin typeface="Arial"/>
                <a:ea typeface="ＭＳ Ｐゴシック" charset="0"/>
                <a:cs typeface="Times New Roman"/>
              </a:rPr>
            </a:br>
            <a:r>
              <a:rPr lang="en-US" sz="800" dirty="0" smtClean="0">
                <a:solidFill>
                  <a:srgbClr val="000000"/>
                </a:solidFill>
                <a:latin typeface="Arial"/>
                <a:ea typeface="ＭＳ Ｐゴシック" charset="0"/>
                <a:cs typeface="Times New Roman"/>
              </a:rPr>
              <a:t>UCLA</a:t>
            </a:r>
            <a:endParaRPr lang="en-US" sz="800" dirty="0">
              <a:solidFill>
                <a:srgbClr val="000000"/>
              </a:solidFill>
              <a:latin typeface="Arial"/>
              <a:ea typeface="ＭＳ Ｐゴシック" charset="0"/>
              <a:cs typeface="Times New Roman"/>
            </a:endParaRPr>
          </a:p>
        </p:txBody>
      </p:sp>
    </p:spTree>
    <p:extLst>
      <p:ext uri="{BB962C8B-B14F-4D97-AF65-F5344CB8AC3E}">
        <p14:creationId xmlns:p14="http://schemas.microsoft.com/office/powerpoint/2010/main" val="18439372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425450" y="28575"/>
            <a:ext cx="8294688" cy="1524000"/>
          </a:xfrm>
        </p:spPr>
        <p:txBody>
          <a:bodyPr rIns="132080"/>
          <a:lstStyle/>
          <a:p>
            <a:pPr indent="0" eaLnBrk="1" hangingPunct="1">
              <a:defRPr/>
            </a:pPr>
            <a:r>
              <a:rPr lang="en-US" dirty="0" smtClean="0">
                <a:latin typeface="+mn-lt"/>
                <a:cs typeface="Arial" charset="0"/>
                <a:sym typeface="Arial" charset="0"/>
              </a:rPr>
              <a:t>Aims</a:t>
            </a:r>
            <a:endParaRPr lang="en-US" dirty="0" smtClean="0">
              <a:latin typeface="+mn-lt"/>
              <a:sym typeface="Arial" charset="0"/>
            </a:endParaRPr>
          </a:p>
        </p:txBody>
      </p:sp>
      <p:sp>
        <p:nvSpPr>
          <p:cNvPr id="60418" name="Rectangle 2"/>
          <p:cNvSpPr>
            <a:spLocks noGrp="1" noChangeArrowheads="1"/>
          </p:cNvSpPr>
          <p:nvPr>
            <p:ph type="body" idx="1"/>
          </p:nvPr>
        </p:nvSpPr>
        <p:spPr/>
        <p:txBody>
          <a:bodyPr rIns="132080"/>
          <a:lstStyle/>
          <a:p>
            <a:pPr indent="0" algn="ctr" eaLnBrk="1" hangingPunct="1">
              <a:buClr>
                <a:srgbClr val="FFFFFF"/>
              </a:buClr>
              <a:defRPr/>
            </a:pPr>
            <a:r>
              <a:rPr lang="en-US" sz="2800" dirty="0" smtClean="0">
                <a:latin typeface="+mn-lt"/>
              </a:rPr>
              <a:t>Maximal decrease of movement disorders with minimal post operative side effects</a:t>
            </a:r>
            <a:r>
              <a:rPr lang="en-US" sz="2400" dirty="0" smtClean="0">
                <a:latin typeface="+mn-lt"/>
              </a:rPr>
              <a:t> </a:t>
            </a:r>
            <a:r>
              <a:rPr lang="en-US" sz="2800" dirty="0" smtClean="0">
                <a:latin typeface="+mn-lt"/>
              </a:rPr>
              <a:t>(apathy, emotions)</a:t>
            </a:r>
          </a:p>
          <a:p>
            <a:pPr indent="0" eaLnBrk="1" hangingPunct="1">
              <a:buClr>
                <a:srgbClr val="FFFFFF"/>
              </a:buClr>
              <a:defRPr/>
            </a:pPr>
            <a:endParaRPr lang="en-US" dirty="0" smtClean="0">
              <a:latin typeface="+mn-lt"/>
            </a:endParaRPr>
          </a:p>
          <a:p>
            <a:pPr marL="39688" indent="0" eaLnBrk="1" hangingPunct="1">
              <a:buSzPct val="125000"/>
              <a:buNone/>
              <a:defRPr/>
            </a:pPr>
            <a:r>
              <a:rPr lang="en-US" sz="2000" dirty="0" smtClean="0">
                <a:latin typeface="+mn-lt"/>
              </a:rPr>
              <a:t>Support in Clinical phases</a:t>
            </a:r>
          </a:p>
          <a:p>
            <a:pPr marL="827088" lvl="1" indent="-330200" eaLnBrk="1" hangingPunct="1">
              <a:buSzPct val="125000"/>
              <a:buFont typeface="Arial" charset="0"/>
              <a:buChar char="•"/>
              <a:defRPr/>
            </a:pPr>
            <a:r>
              <a:rPr lang="en-US" sz="1800" dirty="0" smtClean="0">
                <a:latin typeface="+mn-lt"/>
              </a:rPr>
              <a:t>Model based planning</a:t>
            </a:r>
          </a:p>
          <a:p>
            <a:pPr marL="827088" lvl="1" indent="-330200" eaLnBrk="1" hangingPunct="1">
              <a:buSzPct val="125000"/>
              <a:buFont typeface="Arial" charset="0"/>
              <a:buChar char="•"/>
              <a:defRPr/>
            </a:pPr>
            <a:r>
              <a:rPr lang="en-US" sz="1800" dirty="0" smtClean="0">
                <a:latin typeface="+mn-lt"/>
              </a:rPr>
              <a:t>Intra-operative assistance</a:t>
            </a:r>
          </a:p>
          <a:p>
            <a:pPr marL="827088" lvl="1" indent="-330200" eaLnBrk="1" hangingPunct="1">
              <a:buSzPct val="125000"/>
              <a:buFont typeface="Arial" charset="0"/>
              <a:buChar char="•"/>
              <a:defRPr/>
            </a:pPr>
            <a:r>
              <a:rPr lang="en-US" sz="1800" dirty="0" smtClean="0">
                <a:latin typeface="+mn-lt"/>
              </a:rPr>
              <a:t>Post operative Evaluation</a:t>
            </a:r>
          </a:p>
          <a:p>
            <a:pPr marL="827088" lvl="1" indent="-330200" eaLnBrk="1" hangingPunct="1">
              <a:buSzPct val="125000"/>
              <a:buFont typeface="Arial" charset="0"/>
              <a:buChar char="•"/>
              <a:defRPr/>
            </a:pPr>
            <a:r>
              <a:rPr lang="en-US" sz="1800" dirty="0" smtClean="0">
                <a:latin typeface="+mn-lt"/>
              </a:rPr>
              <a:t>Stimulation programming</a:t>
            </a:r>
          </a:p>
          <a:p>
            <a:pPr indent="0" eaLnBrk="1" hangingPunct="1">
              <a:buClr>
                <a:srgbClr val="FFFFFF"/>
              </a:buClr>
              <a:defRPr/>
            </a:pPr>
            <a:endParaRPr lang="en-US" dirty="0" smtClean="0">
              <a:latin typeface="+mn-lt"/>
            </a:endParaRPr>
          </a:p>
        </p:txBody>
      </p:sp>
      <p:grpSp>
        <p:nvGrpSpPr>
          <p:cNvPr id="51205" name="Group 9"/>
          <p:cNvGrpSpPr>
            <a:grpSpLocks/>
          </p:cNvGrpSpPr>
          <p:nvPr/>
        </p:nvGrpSpPr>
        <p:grpSpPr bwMode="auto">
          <a:xfrm>
            <a:off x="5435600" y="2636838"/>
            <a:ext cx="2540000" cy="2541587"/>
            <a:chOff x="410" y="196"/>
            <a:chExt cx="1724" cy="1725"/>
          </a:xfrm>
        </p:grpSpPr>
        <p:sp>
          <p:nvSpPr>
            <p:cNvPr id="51208" name="Oval 3"/>
            <p:cNvSpPr>
              <a:spLocks/>
            </p:cNvSpPr>
            <p:nvPr/>
          </p:nvSpPr>
          <p:spPr bwMode="auto">
            <a:xfrm>
              <a:off x="861" y="196"/>
              <a:ext cx="833" cy="833"/>
            </a:xfrm>
            <a:prstGeom prst="ellipse">
              <a:avLst/>
            </a:prstGeom>
            <a:solidFill>
              <a:srgbClr val="1F497D"/>
            </a:solidFill>
            <a:ln>
              <a:noFill/>
            </a:ln>
            <a:extLst>
              <a:ext uri="{91240B29-F687-4f45-9708-019B960494DF}">
                <a14:hiddenLine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a:solidFill>
                    <a:srgbClr val="FFFFFF"/>
                  </a:solidFill>
                  <a:latin typeface="Calibri" charset="0"/>
                  <a:ea typeface="ＭＳ Ｐゴシック" charset="0"/>
                  <a:cs typeface="ヒラギノ明朝 ProN W3" charset="0"/>
                  <a:sym typeface="Calibri" charset="0"/>
                </a:rPr>
                <a:t>Decision</a:t>
              </a:r>
            </a:p>
          </p:txBody>
        </p:sp>
        <p:sp>
          <p:nvSpPr>
            <p:cNvPr id="51209" name="AutoShape 4"/>
            <p:cNvSpPr>
              <a:spLocks/>
            </p:cNvSpPr>
            <p:nvPr/>
          </p:nvSpPr>
          <p:spPr bwMode="auto">
            <a:xfrm rot="3600000">
              <a:off x="1400" y="1008"/>
              <a:ext cx="225" cy="167"/>
            </a:xfrm>
            <a:custGeom>
              <a:avLst/>
              <a:gdLst>
                <a:gd name="T0" fmla="*/ 1 w 21597"/>
                <a:gd name="T1" fmla="*/ 3240 h 21600"/>
                <a:gd name="T2" fmla="*/ 8937 w 21597"/>
                <a:gd name="T3" fmla="*/ 3246 h 21600"/>
                <a:gd name="T4" fmla="*/ 8936 w 21597"/>
                <a:gd name="T5" fmla="*/ 6 h 21600"/>
                <a:gd name="T6" fmla="*/ 21601 w 21597"/>
                <a:gd name="T7" fmla="*/ 10814 h 21600"/>
                <a:gd name="T8" fmla="*/ 8943 w 21597"/>
                <a:gd name="T9" fmla="*/ 21606 h 21600"/>
                <a:gd name="T10" fmla="*/ 8942 w 21597"/>
                <a:gd name="T11" fmla="*/ 18366 h 21600"/>
                <a:gd name="T12" fmla="*/ 6 w 21597"/>
                <a:gd name="T13" fmla="*/ 18360 h 21600"/>
                <a:gd name="T14" fmla="*/ 1 w 21597"/>
                <a:gd name="T15" fmla="*/ 3240 h 21600"/>
                <a:gd name="T16" fmla="*/ 1 w 21597"/>
                <a:gd name="T17" fmla="*/ 324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97" h="21600">
                  <a:moveTo>
                    <a:pt x="1" y="3240"/>
                  </a:moveTo>
                  <a:lnTo>
                    <a:pt x="8937" y="3246"/>
                  </a:lnTo>
                  <a:lnTo>
                    <a:pt x="8936" y="6"/>
                  </a:lnTo>
                  <a:lnTo>
                    <a:pt x="21601" y="10814"/>
                  </a:lnTo>
                  <a:lnTo>
                    <a:pt x="8943" y="21606"/>
                  </a:lnTo>
                  <a:lnTo>
                    <a:pt x="8942" y="18366"/>
                  </a:lnTo>
                  <a:lnTo>
                    <a:pt x="6" y="18360"/>
                  </a:lnTo>
                  <a:lnTo>
                    <a:pt x="1" y="3240"/>
                  </a:lnTo>
                  <a:close/>
                  <a:moveTo>
                    <a:pt x="1" y="3240"/>
                  </a:moveTo>
                </a:path>
              </a:pathLst>
            </a:custGeom>
            <a:solidFill>
              <a:srgbClr val="B2C1D2"/>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1210" name="Oval 5"/>
            <p:cNvSpPr>
              <a:spLocks/>
            </p:cNvSpPr>
            <p:nvPr/>
          </p:nvSpPr>
          <p:spPr bwMode="auto">
            <a:xfrm>
              <a:off x="1338" y="1125"/>
              <a:ext cx="796" cy="796"/>
            </a:xfrm>
            <a:prstGeom prst="ellipse">
              <a:avLst/>
            </a:prstGeom>
            <a:solidFill>
              <a:srgbClr val="1F497D"/>
            </a:solidFill>
            <a:ln>
              <a:noFill/>
            </a:ln>
            <a:extLst>
              <a:ext uri="{91240B29-F687-4f45-9708-019B960494DF}">
                <a14:hiddenLine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a:solidFill>
                    <a:srgbClr val="FFFFFF"/>
                  </a:solidFill>
                  <a:latin typeface="Calibri" charset="0"/>
                  <a:ea typeface="ＭＳ Ｐゴシック" charset="0"/>
                  <a:cs typeface="ヒラギノ明朝 ProN W3" charset="0"/>
                  <a:sym typeface="Calibri" charset="0"/>
                </a:rPr>
                <a:t>Action</a:t>
              </a:r>
            </a:p>
          </p:txBody>
        </p:sp>
        <p:sp>
          <p:nvSpPr>
            <p:cNvPr id="51211" name="AutoShape 6"/>
            <p:cNvSpPr>
              <a:spLocks/>
            </p:cNvSpPr>
            <p:nvPr/>
          </p:nvSpPr>
          <p:spPr bwMode="auto">
            <a:xfrm rot="10800000">
              <a:off x="1192" y="1437"/>
              <a:ext cx="167" cy="225"/>
            </a:xfrm>
            <a:prstGeom prst="rightArrow">
              <a:avLst>
                <a:gd name="adj1" fmla="val 70000"/>
                <a:gd name="adj2" fmla="val 58676"/>
              </a:avLst>
            </a:prstGeom>
            <a:solidFill>
              <a:srgbClr val="B2C1D2"/>
            </a:solidFill>
            <a:ln>
              <a:noFill/>
            </a:ln>
            <a:extLst>
              <a:ext uri="{91240B29-F687-4f45-9708-019B960494DF}">
                <a14:hiddenLine xmlns:a14="http://schemas.microsoft.com/office/drawing/2010/main" w="12700" cap="rnd">
                  <a:solidFill>
                    <a:schemeClr val="tx1"/>
                  </a:solidFill>
                  <a:round/>
                  <a:headEnd/>
                  <a:tailEnd/>
                </a14:hiddenLine>
              </a:ext>
            </a:extLst>
          </p:spPr>
          <p:txBody>
            <a:bodyPr lIns="0" tIns="0" rIns="0" bIns="0"/>
            <a:lstStyle/>
            <a:p>
              <a:pPr fontAlgn="base">
                <a:spcBef>
                  <a:spcPct val="0"/>
                </a:spcBef>
                <a:spcAft>
                  <a:spcPct val="0"/>
                </a:spcAft>
              </a:pPr>
              <a:endParaRPr lang="fr-FR" sz="1100">
                <a:solidFill>
                  <a:srgbClr val="000000"/>
                </a:solidFill>
                <a:latin typeface="Times New Roman" charset="0"/>
                <a:ea typeface="ヒラギノ明朝 ProN W3" charset="0"/>
                <a:cs typeface="ヒラギノ明朝 ProN W3" charset="0"/>
                <a:sym typeface="Times New Roman" charset="0"/>
              </a:endParaRPr>
            </a:p>
          </p:txBody>
        </p:sp>
        <p:sp>
          <p:nvSpPr>
            <p:cNvPr id="51212" name="Oval 7"/>
            <p:cNvSpPr>
              <a:spLocks/>
            </p:cNvSpPr>
            <p:nvPr/>
          </p:nvSpPr>
          <p:spPr bwMode="auto">
            <a:xfrm>
              <a:off x="410" y="1125"/>
              <a:ext cx="782" cy="782"/>
            </a:xfrm>
            <a:prstGeom prst="ellipse">
              <a:avLst/>
            </a:prstGeom>
            <a:solidFill>
              <a:srgbClr val="1F497D"/>
            </a:solidFill>
            <a:ln>
              <a:noFill/>
            </a:ln>
            <a:extLst>
              <a:ext uri="{91240B29-F687-4f45-9708-019B960494DF}">
                <a14:hiddenLine xmlns:a14="http://schemas.microsoft.com/office/drawing/2010/main" w="12700" cap="rnd">
                  <a:solidFill>
                    <a:schemeClr val="tx1"/>
                  </a:solidFill>
                  <a:round/>
                  <a:headEnd/>
                  <a:tailEnd/>
                </a14:hiddenLine>
              </a:ext>
            </a:extLst>
          </p:spPr>
          <p:txBody>
            <a:bodyPr lIns="38100" tIns="38100" rIns="38100" bIns="38100" anchor="ctr"/>
            <a:lstStyle/>
            <a:p>
              <a:pPr algn="ctr" fontAlgn="base">
                <a:spcBef>
                  <a:spcPct val="0"/>
                </a:spcBef>
                <a:spcAft>
                  <a:spcPct val="0"/>
                </a:spcAft>
              </a:pPr>
              <a:r>
                <a:rPr lang="en-US" sz="1200">
                  <a:solidFill>
                    <a:srgbClr val="FFFFFF"/>
                  </a:solidFill>
                  <a:latin typeface="Calibri" charset="0"/>
                  <a:ea typeface="ＭＳ Ｐゴシック" charset="0"/>
                  <a:cs typeface="ヒラギノ明朝 ProN W3" charset="0"/>
                  <a:sym typeface="Calibri" charset="0"/>
                </a:rPr>
                <a:t>Evaluation</a:t>
              </a:r>
            </a:p>
          </p:txBody>
        </p:sp>
        <p:sp>
          <p:nvSpPr>
            <p:cNvPr id="51213" name="AutoShape 8"/>
            <p:cNvSpPr>
              <a:spLocks/>
            </p:cNvSpPr>
            <p:nvPr/>
          </p:nvSpPr>
          <p:spPr bwMode="auto">
            <a:xfrm rot="-3600000">
              <a:off x="914" y="985"/>
              <a:ext cx="225" cy="167"/>
            </a:xfrm>
            <a:custGeom>
              <a:avLst/>
              <a:gdLst>
                <a:gd name="T0" fmla="*/ -1 w 21597"/>
                <a:gd name="T1" fmla="*/ 3240 h 21600"/>
                <a:gd name="T2" fmla="*/ 8935 w 21597"/>
                <a:gd name="T3" fmla="*/ 3234 h 21600"/>
                <a:gd name="T4" fmla="*/ 8937 w 21597"/>
                <a:gd name="T5" fmla="*/ -6 h 21600"/>
                <a:gd name="T6" fmla="*/ 21594 w 21597"/>
                <a:gd name="T7" fmla="*/ 10786 h 21600"/>
                <a:gd name="T8" fmla="*/ 8929 w 21597"/>
                <a:gd name="T9" fmla="*/ 21594 h 21600"/>
                <a:gd name="T10" fmla="*/ 8930 w 21597"/>
                <a:gd name="T11" fmla="*/ 18354 h 21600"/>
                <a:gd name="T12" fmla="*/ -6 w 21597"/>
                <a:gd name="T13" fmla="*/ 18360 h 21600"/>
                <a:gd name="T14" fmla="*/ -1 w 21597"/>
                <a:gd name="T15" fmla="*/ 3240 h 21600"/>
                <a:gd name="T16" fmla="*/ -1 w 21597"/>
                <a:gd name="T17" fmla="*/ 324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97" h="21600">
                  <a:moveTo>
                    <a:pt x="-1" y="3240"/>
                  </a:moveTo>
                  <a:lnTo>
                    <a:pt x="8935" y="3234"/>
                  </a:lnTo>
                  <a:lnTo>
                    <a:pt x="8937" y="-6"/>
                  </a:lnTo>
                  <a:lnTo>
                    <a:pt x="21594" y="10786"/>
                  </a:lnTo>
                  <a:lnTo>
                    <a:pt x="8929" y="21594"/>
                  </a:lnTo>
                  <a:lnTo>
                    <a:pt x="8930" y="18354"/>
                  </a:lnTo>
                  <a:lnTo>
                    <a:pt x="-6" y="18360"/>
                  </a:lnTo>
                  <a:lnTo>
                    <a:pt x="-1" y="3240"/>
                  </a:lnTo>
                  <a:close/>
                  <a:moveTo>
                    <a:pt x="-1" y="3240"/>
                  </a:moveTo>
                </a:path>
              </a:pathLst>
            </a:custGeom>
            <a:solidFill>
              <a:srgbClr val="B2C1D2"/>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grpSp>
      <p:sp>
        <p:nvSpPr>
          <p:cNvPr id="2" name="Rectangle 1"/>
          <p:cNvSpPr/>
          <p:nvPr/>
        </p:nvSpPr>
        <p:spPr>
          <a:xfrm>
            <a:off x="395288" y="5308196"/>
            <a:ext cx="4572000" cy="1200150"/>
          </a:xfrm>
          <a:prstGeom prst="rect">
            <a:avLst/>
          </a:prstGeom>
        </p:spPr>
        <p:txBody>
          <a:bodyPr>
            <a:spAutoFit/>
          </a:bodyPr>
          <a:lstStyle/>
          <a:p>
            <a:pPr marL="369888" indent="-330200" fontAlgn="base">
              <a:spcBef>
                <a:spcPct val="0"/>
              </a:spcBef>
              <a:spcAft>
                <a:spcPct val="0"/>
              </a:spcAft>
              <a:buSzPct val="125000"/>
              <a:defRPr/>
            </a:pPr>
            <a:r>
              <a:rPr lang="en-US" dirty="0">
                <a:solidFill>
                  <a:srgbClr val="000000"/>
                </a:solidFill>
                <a:ea typeface="ヒラギノ明朝 ProN W3" charset="0"/>
                <a:cs typeface="ヒラギノ明朝 ProN W3" charset="0"/>
                <a:sym typeface="Times New Roman" charset="0"/>
              </a:rPr>
              <a:t>Knowledge</a:t>
            </a:r>
          </a:p>
          <a:p>
            <a:pPr marL="827088" lvl="1" indent="-330200" fontAlgn="base">
              <a:spcBef>
                <a:spcPct val="0"/>
              </a:spcBef>
              <a:spcAft>
                <a:spcPct val="0"/>
              </a:spcAft>
              <a:buSzPct val="125000"/>
              <a:buFont typeface="Arial" charset="0"/>
              <a:buChar char="•"/>
              <a:defRPr/>
            </a:pPr>
            <a:r>
              <a:rPr lang="en-US" dirty="0" err="1">
                <a:solidFill>
                  <a:srgbClr val="000000"/>
                </a:solidFill>
                <a:ea typeface="ヒラギノ明朝 ProN W3" charset="0"/>
                <a:cs typeface="ヒラギノ明朝 ProN W3" charset="0"/>
                <a:sym typeface="Times New Roman" charset="0"/>
              </a:rPr>
              <a:t>Anatomo</a:t>
            </a:r>
            <a:r>
              <a:rPr lang="en-US" dirty="0">
                <a:solidFill>
                  <a:srgbClr val="000000"/>
                </a:solidFill>
                <a:ea typeface="ヒラギノ明朝 ProN W3" charset="0"/>
                <a:cs typeface="ヒラギノ明朝 ProN W3" charset="0"/>
                <a:sym typeface="Times New Roman" charset="0"/>
              </a:rPr>
              <a:t>-functional understanding</a:t>
            </a:r>
          </a:p>
          <a:p>
            <a:pPr marL="827088" lvl="1" indent="-330200" fontAlgn="base">
              <a:spcBef>
                <a:spcPct val="0"/>
              </a:spcBef>
              <a:spcAft>
                <a:spcPct val="0"/>
              </a:spcAft>
              <a:buSzPct val="125000"/>
              <a:buFont typeface="Arial" charset="0"/>
              <a:buChar char="•"/>
              <a:defRPr/>
            </a:pPr>
            <a:r>
              <a:rPr lang="en-US" dirty="0">
                <a:solidFill>
                  <a:srgbClr val="000000"/>
                </a:solidFill>
                <a:ea typeface="ヒラギノ明朝 ProN W3" charset="0"/>
                <a:cs typeface="ヒラギノ明朝 ProN W3" charset="0"/>
                <a:sym typeface="Times New Roman" charset="0"/>
              </a:rPr>
              <a:t>Prediction of outcome and patient specific treatment</a:t>
            </a:r>
          </a:p>
        </p:txBody>
      </p:sp>
      <p:grpSp>
        <p:nvGrpSpPr>
          <p:cNvPr id="15" name="Group 6"/>
          <p:cNvGrpSpPr>
            <a:grpSpLocks/>
          </p:cNvGrpSpPr>
          <p:nvPr/>
        </p:nvGrpSpPr>
        <p:grpSpPr bwMode="auto">
          <a:xfrm>
            <a:off x="7966075" y="5746750"/>
            <a:ext cx="1114425" cy="381000"/>
            <a:chOff x="0" y="0"/>
            <a:chExt cx="702" cy="240"/>
          </a:xfrm>
        </p:grpSpPr>
        <p:sp>
          <p:nvSpPr>
            <p:cNvPr id="16"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18" name="Group 9"/>
          <p:cNvGrpSpPr>
            <a:grpSpLocks/>
          </p:cNvGrpSpPr>
          <p:nvPr/>
        </p:nvGrpSpPr>
        <p:grpSpPr bwMode="auto">
          <a:xfrm>
            <a:off x="7953375" y="5219700"/>
            <a:ext cx="1128713" cy="387350"/>
            <a:chOff x="0" y="0"/>
            <a:chExt cx="711" cy="243"/>
          </a:xfrm>
        </p:grpSpPr>
        <p:sp>
          <p:nvSpPr>
            <p:cNvPr id="19"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21" name="Picture 1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22"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23"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
        <p:nvSpPr>
          <p:cNvPr id="51207" name="Rectangle 3"/>
          <p:cNvSpPr>
            <a:spLocks/>
          </p:cNvSpPr>
          <p:nvPr/>
        </p:nvSpPr>
        <p:spPr bwMode="auto">
          <a:xfrm>
            <a:off x="5076825" y="5661025"/>
            <a:ext cx="3203575" cy="687388"/>
          </a:xfrm>
          <a:prstGeom prst="rect">
            <a:avLst/>
          </a:prstGeom>
          <a:solidFill>
            <a:srgbClr val="1F497C"/>
          </a:solidFill>
          <a:ln w="12700">
            <a:solidFill>
              <a:schemeClr val="tx1"/>
            </a:solidFill>
            <a:round/>
            <a:headEnd/>
            <a:tailEnd/>
          </a:ln>
        </p:spPr>
        <p:txBody>
          <a:bodyPr lIns="0" tIns="0" rIns="40639" bIns="0" anchor="ctr"/>
          <a:lstStyle/>
          <a:p>
            <a:pPr marL="39688" algn="ctr" fontAlgn="base">
              <a:spcBef>
                <a:spcPct val="0"/>
              </a:spcBef>
              <a:spcAft>
                <a:spcPct val="0"/>
              </a:spcAft>
            </a:pPr>
            <a:r>
              <a:rPr lang="en-US" dirty="0">
                <a:solidFill>
                  <a:srgbClr val="FFFFFF"/>
                </a:solidFill>
                <a:latin typeface="Calibri" charset="0"/>
                <a:ea typeface="ＭＳ Ｐゴシック" charset="0"/>
                <a:cs typeface="ヒラギノ明朝 ProN W3" charset="0"/>
                <a:sym typeface="Arial" charset="0"/>
              </a:rPr>
              <a:t>Better Understanding for Better Treatment</a:t>
            </a:r>
          </a:p>
        </p:txBody>
      </p:sp>
    </p:spTree>
    <p:extLst>
      <p:ext uri="{BB962C8B-B14F-4D97-AF65-F5344CB8AC3E}">
        <p14:creationId xmlns:p14="http://schemas.microsoft.com/office/powerpoint/2010/main" val="113127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p:txBody>
          <a:bodyPr>
            <a:normAutofit fontScale="90000"/>
          </a:bodyPr>
          <a:lstStyle/>
          <a:p>
            <a:pPr indent="0" eaLnBrk="1" hangingPunct="1">
              <a:defRPr/>
            </a:pPr>
            <a:r>
              <a:rPr lang="en-US" smtClean="0">
                <a:solidFill>
                  <a:schemeClr val="tx1"/>
                </a:solidFill>
                <a:latin typeface="+mn-lt"/>
              </a:rPr>
              <a:t>Fully Automatic Image Processing Workflows</a:t>
            </a:r>
          </a:p>
        </p:txBody>
      </p:sp>
      <p:sp>
        <p:nvSpPr>
          <p:cNvPr id="52226" name="Rectangle 2"/>
          <p:cNvSpPr>
            <a:spLocks/>
          </p:cNvSpPr>
          <p:nvPr/>
        </p:nvSpPr>
        <p:spPr bwMode="auto">
          <a:xfrm>
            <a:off x="3278188" y="1663700"/>
            <a:ext cx="2020887" cy="4479925"/>
          </a:xfrm>
          <a:prstGeom prst="rect">
            <a:avLst/>
          </a:prstGeom>
          <a:noFill/>
          <a:ln w="18360">
            <a:solidFill>
              <a:srgbClr val="4C4C4C"/>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52227" name="Picture 3"/>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2113" y="3455988"/>
            <a:ext cx="5762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grpSp>
        <p:nvGrpSpPr>
          <p:cNvPr id="52228" name="Group 6"/>
          <p:cNvGrpSpPr>
            <a:grpSpLocks/>
          </p:cNvGrpSpPr>
          <p:nvPr/>
        </p:nvGrpSpPr>
        <p:grpSpPr bwMode="auto">
          <a:xfrm>
            <a:off x="5975350" y="3519488"/>
            <a:ext cx="541338" cy="688975"/>
            <a:chOff x="0" y="0"/>
            <a:chExt cx="341" cy="434"/>
          </a:xfrm>
        </p:grpSpPr>
        <p:pic>
          <p:nvPicPr>
            <p:cNvPr id="52309" name="Picture 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4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310" name="Rectangle 5"/>
            <p:cNvSpPr>
              <a:spLocks/>
            </p:cNvSpPr>
            <p:nvPr/>
          </p:nvSpPr>
          <p:spPr bwMode="auto">
            <a:xfrm>
              <a:off x="12" y="274"/>
              <a:ext cx="28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Skull</a:t>
              </a:r>
            </a:p>
          </p:txBody>
        </p:sp>
      </p:grpSp>
      <p:grpSp>
        <p:nvGrpSpPr>
          <p:cNvPr id="52229" name="Group 9"/>
          <p:cNvGrpSpPr>
            <a:grpSpLocks/>
          </p:cNvGrpSpPr>
          <p:nvPr/>
        </p:nvGrpSpPr>
        <p:grpSpPr bwMode="auto">
          <a:xfrm>
            <a:off x="5902325" y="5157788"/>
            <a:ext cx="815975" cy="682625"/>
            <a:chOff x="0" y="0"/>
            <a:chExt cx="514" cy="430"/>
          </a:xfrm>
        </p:grpSpPr>
        <p:pic>
          <p:nvPicPr>
            <p:cNvPr id="52307" name="Picture 7"/>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308" name="Rectangle 8"/>
            <p:cNvSpPr>
              <a:spLocks/>
            </p:cNvSpPr>
            <p:nvPr/>
          </p:nvSpPr>
          <p:spPr bwMode="auto">
            <a:xfrm>
              <a:off x="2" y="270"/>
              <a:ext cx="51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Electrodes</a:t>
              </a:r>
            </a:p>
          </p:txBody>
        </p:sp>
      </p:grpSp>
      <p:grpSp>
        <p:nvGrpSpPr>
          <p:cNvPr id="52230" name="Group 12"/>
          <p:cNvGrpSpPr>
            <a:grpSpLocks/>
          </p:cNvGrpSpPr>
          <p:nvPr/>
        </p:nvGrpSpPr>
        <p:grpSpPr bwMode="auto">
          <a:xfrm>
            <a:off x="3482975" y="1962150"/>
            <a:ext cx="1493838" cy="488950"/>
            <a:chOff x="0" y="0"/>
            <a:chExt cx="941" cy="308"/>
          </a:xfrm>
        </p:grpSpPr>
        <p:sp>
          <p:nvSpPr>
            <p:cNvPr id="63498" name="AutoShape 10"/>
            <p:cNvSpPr>
              <a:spLocks/>
            </p:cNvSpPr>
            <p:nvPr/>
          </p:nvSpPr>
          <p:spPr bwMode="auto">
            <a:xfrm>
              <a:off x="0" y="0"/>
              <a:ext cx="941" cy="308"/>
            </a:xfrm>
            <a:prstGeom prst="roundRect">
              <a:avLst>
                <a:gd name="adj" fmla="val 16662"/>
              </a:avLst>
            </a:prstGeom>
            <a:solidFill>
              <a:schemeClr val="accent1"/>
            </a:solidFill>
            <a:ln w="18360" cap="flat">
              <a:solidFill>
                <a:srgbClr val="800000"/>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6" name="Rectangle 11"/>
            <p:cNvSpPr>
              <a:spLocks/>
            </p:cNvSpPr>
            <p:nvPr/>
          </p:nvSpPr>
          <p:spPr bwMode="auto">
            <a:xfrm>
              <a:off x="20" y="62"/>
              <a:ext cx="9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7418"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Inclusion pipeline</a:t>
              </a:r>
            </a:p>
          </p:txBody>
        </p:sp>
      </p:grpSp>
      <p:grpSp>
        <p:nvGrpSpPr>
          <p:cNvPr id="52231" name="Group 15"/>
          <p:cNvGrpSpPr>
            <a:grpSpLocks/>
          </p:cNvGrpSpPr>
          <p:nvPr/>
        </p:nvGrpSpPr>
        <p:grpSpPr bwMode="auto">
          <a:xfrm>
            <a:off x="3482975" y="3529013"/>
            <a:ext cx="1554163" cy="508000"/>
            <a:chOff x="0" y="0"/>
            <a:chExt cx="979" cy="320"/>
          </a:xfrm>
        </p:grpSpPr>
        <p:sp>
          <p:nvSpPr>
            <p:cNvPr id="63501" name="AutoShape 13"/>
            <p:cNvSpPr>
              <a:spLocks/>
            </p:cNvSpPr>
            <p:nvPr/>
          </p:nvSpPr>
          <p:spPr bwMode="auto">
            <a:xfrm>
              <a:off x="0" y="0"/>
              <a:ext cx="979" cy="320"/>
            </a:xfrm>
            <a:prstGeom prst="roundRect">
              <a:avLst>
                <a:gd name="adj" fmla="val 16662"/>
              </a:avLst>
            </a:prstGeom>
            <a:solidFill>
              <a:srgbClr val="99CCFF"/>
            </a:solidFill>
            <a:ln w="18360" cap="flat">
              <a:solidFill>
                <a:srgbClr val="004586"/>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4" name="Rectangle 14"/>
            <p:cNvSpPr>
              <a:spLocks/>
            </p:cNvSpPr>
            <p:nvPr/>
          </p:nvSpPr>
          <p:spPr bwMode="auto">
            <a:xfrm>
              <a:off x="89" y="68"/>
              <a:ext cx="8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7420"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Pre-op pipeline</a:t>
              </a:r>
            </a:p>
          </p:txBody>
        </p:sp>
      </p:grpSp>
      <p:grpSp>
        <p:nvGrpSpPr>
          <p:cNvPr id="52232" name="Group 18"/>
          <p:cNvGrpSpPr>
            <a:grpSpLocks/>
          </p:cNvGrpSpPr>
          <p:nvPr/>
        </p:nvGrpSpPr>
        <p:grpSpPr bwMode="auto">
          <a:xfrm>
            <a:off x="3503613" y="5272088"/>
            <a:ext cx="1549400" cy="506412"/>
            <a:chOff x="0" y="0"/>
            <a:chExt cx="976" cy="319"/>
          </a:xfrm>
        </p:grpSpPr>
        <p:sp>
          <p:nvSpPr>
            <p:cNvPr id="63504" name="AutoShape 16"/>
            <p:cNvSpPr>
              <a:spLocks/>
            </p:cNvSpPr>
            <p:nvPr/>
          </p:nvSpPr>
          <p:spPr bwMode="auto">
            <a:xfrm>
              <a:off x="0" y="0"/>
              <a:ext cx="976" cy="319"/>
            </a:xfrm>
            <a:prstGeom prst="roundRect">
              <a:avLst>
                <a:gd name="adj" fmla="val 16667"/>
              </a:avLst>
            </a:prstGeom>
            <a:solidFill>
              <a:srgbClr val="64C864"/>
            </a:solidFill>
            <a:ln w="18360" cap="flat">
              <a:solidFill>
                <a:srgbClr val="008000"/>
              </a:solidFill>
              <a:prstDash val="solid"/>
              <a:round/>
              <a:headEnd type="none" w="med" len="med"/>
              <a:tailEnd type="none" w="med" len="med"/>
            </a:ln>
            <a:effectLst>
              <a:outerShdw blurRad="63500" dist="101600" dir="2700000" algn="ctr" rotWithShape="0">
                <a:schemeClr val="bg2">
                  <a:alpha val="74998"/>
                </a:scheme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302" name="Rectangle 17"/>
            <p:cNvSpPr>
              <a:spLocks/>
            </p:cNvSpPr>
            <p:nvPr/>
          </p:nvSpPr>
          <p:spPr bwMode="auto">
            <a:xfrm>
              <a:off x="64" y="67"/>
              <a:ext cx="84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7421" bIns="50800" anchor="ctr">
              <a:spAutoFit/>
            </a:bodyPr>
            <a:lstStyle/>
            <a:p>
              <a:pPr algn="ctr" fontAlgn="base">
                <a:lnSpc>
                  <a:spcPct val="93000"/>
                </a:lnSpc>
                <a:spcBef>
                  <a:spcPct val="0"/>
                </a:spcBef>
                <a:spcAft>
                  <a:spcPct val="0"/>
                </a:spcAft>
                <a:tabLst>
                  <a:tab pos="774700" algn="l"/>
                  <a:tab pos="1498600" algn="l"/>
                  <a:tab pos="1879600" algn="l"/>
                </a:tabLst>
              </a:pPr>
              <a:r>
                <a:rPr lang="en-US" sz="1300">
                  <a:solidFill>
                    <a:srgbClr val="000000"/>
                  </a:solidFill>
                  <a:latin typeface="Arial" charset="0"/>
                  <a:ea typeface="ＭＳ Ｐゴシック" charset="0"/>
                  <a:cs typeface="ヒラギノ明朝 ProN W3" charset="0"/>
                  <a:sym typeface="Arial" charset="0"/>
                </a:rPr>
                <a:t>Post-op pipeline</a:t>
              </a:r>
            </a:p>
          </p:txBody>
        </p:sp>
      </p:grpSp>
      <p:pic>
        <p:nvPicPr>
          <p:cNvPr id="52233" name="Picture 1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12888" y="1811338"/>
            <a:ext cx="9747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34" name="Rectangle 20"/>
          <p:cNvSpPr>
            <a:spLocks/>
          </p:cNvSpPr>
          <p:nvPr/>
        </p:nvSpPr>
        <p:spPr bwMode="auto">
          <a:xfrm>
            <a:off x="1449388" y="2509838"/>
            <a:ext cx="10429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T1 and T2 MR</a:t>
            </a:r>
          </a:p>
        </p:txBody>
      </p:sp>
      <p:pic>
        <p:nvPicPr>
          <p:cNvPr id="52235" name="Picture 21"/>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63675" y="3455988"/>
            <a:ext cx="9842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36" name="Rectangle 22"/>
          <p:cNvSpPr>
            <a:spLocks/>
          </p:cNvSpPr>
          <p:nvPr/>
        </p:nvSpPr>
        <p:spPr bwMode="auto">
          <a:xfrm>
            <a:off x="1563688" y="4273550"/>
            <a:ext cx="6651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CT-PRE</a:t>
            </a:r>
          </a:p>
        </p:txBody>
      </p:sp>
      <p:pic>
        <p:nvPicPr>
          <p:cNvPr id="52237" name="Picture 23"/>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30338" y="5157788"/>
            <a:ext cx="1049337"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38" name="Rectangle 24"/>
          <p:cNvSpPr>
            <a:spLocks/>
          </p:cNvSpPr>
          <p:nvPr/>
        </p:nvSpPr>
        <p:spPr bwMode="auto">
          <a:xfrm>
            <a:off x="1531938" y="5905500"/>
            <a:ext cx="7588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CT-POST</a:t>
            </a:r>
          </a:p>
        </p:txBody>
      </p:sp>
      <p:pic>
        <p:nvPicPr>
          <p:cNvPr id="52239" name="Picture 25"/>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70800" y="2395538"/>
            <a:ext cx="5730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0" name="Picture 26"/>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7200" y="2425700"/>
            <a:ext cx="48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1" name="Picture 27"/>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64325" y="1608138"/>
            <a:ext cx="69373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2" name="Picture 28"/>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97775" y="1608138"/>
            <a:ext cx="668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3" name="Picture 29"/>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053138" y="1587500"/>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pic>
        <p:nvPicPr>
          <p:cNvPr id="52244" name="Picture 30"/>
          <p:cNvPicPr>
            <a:picLocks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913438" y="2414588"/>
            <a:ext cx="5730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45" name="Rectangle 31"/>
          <p:cNvSpPr>
            <a:spLocks/>
          </p:cNvSpPr>
          <p:nvPr/>
        </p:nvSpPr>
        <p:spPr bwMode="auto">
          <a:xfrm>
            <a:off x="7470775" y="2028825"/>
            <a:ext cx="8905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1485900" algn="l"/>
                <a:tab pos="1866900" algn="l"/>
              </a:tabLst>
            </a:pPr>
            <a:r>
              <a:rPr lang="en-US" sz="1100">
                <a:solidFill>
                  <a:srgbClr val="000000"/>
                </a:solidFill>
                <a:latin typeface="Arial" charset="0"/>
                <a:ea typeface="ＭＳ Ｐゴシック" charset="0"/>
                <a:cs typeface="ヒラギノ明朝 ProN W3" charset="0"/>
                <a:sym typeface="Arial" charset="0"/>
              </a:rPr>
              <a:t>Gray matter</a:t>
            </a:r>
          </a:p>
        </p:txBody>
      </p:sp>
      <p:sp>
        <p:nvSpPr>
          <p:cNvPr id="52246" name="Rectangle 32"/>
          <p:cNvSpPr>
            <a:spLocks/>
          </p:cNvSpPr>
          <p:nvPr/>
        </p:nvSpPr>
        <p:spPr bwMode="auto">
          <a:xfrm>
            <a:off x="5761038" y="2784475"/>
            <a:ext cx="9445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White matter</a:t>
            </a:r>
          </a:p>
        </p:txBody>
      </p:sp>
      <p:sp>
        <p:nvSpPr>
          <p:cNvPr id="52247" name="Rectangle 33"/>
          <p:cNvSpPr>
            <a:spLocks/>
          </p:cNvSpPr>
          <p:nvPr/>
        </p:nvSpPr>
        <p:spPr bwMode="auto">
          <a:xfrm>
            <a:off x="5995988" y="2025650"/>
            <a:ext cx="4238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Skin</a:t>
            </a:r>
          </a:p>
        </p:txBody>
      </p:sp>
      <p:sp>
        <p:nvSpPr>
          <p:cNvPr id="52248" name="Rectangle 34"/>
          <p:cNvSpPr>
            <a:spLocks/>
          </p:cNvSpPr>
          <p:nvPr/>
        </p:nvSpPr>
        <p:spPr bwMode="auto">
          <a:xfrm>
            <a:off x="6788150" y="2044700"/>
            <a:ext cx="4556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Sulci</a:t>
            </a:r>
          </a:p>
        </p:txBody>
      </p:sp>
      <p:sp>
        <p:nvSpPr>
          <p:cNvPr id="52249" name="Rectangle 35"/>
          <p:cNvSpPr>
            <a:spLocks/>
          </p:cNvSpPr>
          <p:nvPr/>
        </p:nvSpPr>
        <p:spPr bwMode="auto">
          <a:xfrm>
            <a:off x="6697663" y="2784475"/>
            <a:ext cx="7588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Ventricles</a:t>
            </a:r>
          </a:p>
        </p:txBody>
      </p:sp>
      <p:sp>
        <p:nvSpPr>
          <p:cNvPr id="52250" name="Rectangle 36"/>
          <p:cNvSpPr>
            <a:spLocks/>
          </p:cNvSpPr>
          <p:nvPr/>
        </p:nvSpPr>
        <p:spPr bwMode="auto">
          <a:xfrm>
            <a:off x="7483475" y="2789238"/>
            <a:ext cx="9921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Basal ganglia</a:t>
            </a:r>
          </a:p>
        </p:txBody>
      </p:sp>
      <p:sp>
        <p:nvSpPr>
          <p:cNvPr id="52251" name="Rectangle 37"/>
          <p:cNvSpPr>
            <a:spLocks/>
          </p:cNvSpPr>
          <p:nvPr/>
        </p:nvSpPr>
        <p:spPr bwMode="auto">
          <a:xfrm>
            <a:off x="1588" y="6165850"/>
            <a:ext cx="9137650" cy="252413"/>
          </a:xfrm>
          <a:prstGeom prst="rect">
            <a:avLst/>
          </a:prstGeom>
          <a:solidFill>
            <a:srgbClr val="FFFFFF"/>
          </a:solidFill>
          <a:ln>
            <a:noFill/>
          </a:ln>
          <a:extLst>
            <a:ext uri="{91240B29-F687-4f45-9708-019B960494DF}">
              <a14:hiddenLine xmlns:a14="http://schemas.microsoft.com/office/drawing/2010/main" w="9525">
                <a:solidFill>
                  <a:srgbClr val="808080"/>
                </a:solidFill>
                <a:round/>
                <a:headEnd/>
                <a:tailEnd/>
              </a14:hiddenLine>
            </a:ext>
          </a:extLst>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grpSp>
        <p:nvGrpSpPr>
          <p:cNvPr id="52252" name="Group 40"/>
          <p:cNvGrpSpPr>
            <a:grpSpLocks/>
          </p:cNvGrpSpPr>
          <p:nvPr/>
        </p:nvGrpSpPr>
        <p:grpSpPr bwMode="auto">
          <a:xfrm>
            <a:off x="322263" y="3681413"/>
            <a:ext cx="976312" cy="827087"/>
            <a:chOff x="0" y="0"/>
            <a:chExt cx="615" cy="521"/>
          </a:xfrm>
        </p:grpSpPr>
        <p:pic>
          <p:nvPicPr>
            <p:cNvPr id="52299" name="Picture 38"/>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0"/>
              <a:ext cx="527"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300" name="Rectangle 39"/>
            <p:cNvSpPr>
              <a:spLocks/>
            </p:cNvSpPr>
            <p:nvPr/>
          </p:nvSpPr>
          <p:spPr bwMode="auto">
            <a:xfrm>
              <a:off x="0" y="361"/>
              <a:ext cx="61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 model</a:t>
              </a:r>
            </a:p>
          </p:txBody>
        </p:sp>
      </p:grpSp>
      <p:pic>
        <p:nvPicPr>
          <p:cNvPr id="52253" name="Picture 41"/>
          <p:cNvPicPr>
            <a:picLocks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34950" y="1846263"/>
            <a:ext cx="8382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sp>
        <p:nvSpPr>
          <p:cNvPr id="52254" name="Rectangle 42"/>
          <p:cNvSpPr>
            <a:spLocks/>
          </p:cNvSpPr>
          <p:nvPr/>
        </p:nvSpPr>
        <p:spPr bwMode="auto">
          <a:xfrm>
            <a:off x="161925" y="2528888"/>
            <a:ext cx="1295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90000" bIns="50800"/>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Anatomical atlas</a:t>
            </a:r>
          </a:p>
        </p:txBody>
      </p:sp>
      <p:grpSp>
        <p:nvGrpSpPr>
          <p:cNvPr id="52255" name="Group 45"/>
          <p:cNvGrpSpPr>
            <a:grpSpLocks/>
          </p:cNvGrpSpPr>
          <p:nvPr/>
        </p:nvGrpSpPr>
        <p:grpSpPr bwMode="auto">
          <a:xfrm>
            <a:off x="88900" y="5438775"/>
            <a:ext cx="1295400" cy="719138"/>
            <a:chOff x="0" y="0"/>
            <a:chExt cx="816" cy="453"/>
          </a:xfrm>
        </p:grpSpPr>
        <p:sp>
          <p:nvSpPr>
            <p:cNvPr id="52297" name="Rectangle 43"/>
            <p:cNvSpPr>
              <a:spLocks/>
            </p:cNvSpPr>
            <p:nvPr/>
          </p:nvSpPr>
          <p:spPr bwMode="auto">
            <a:xfrm>
              <a:off x="0" y="293"/>
              <a:ext cx="81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90000" bIns="50800"/>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Electrode model</a:t>
              </a:r>
            </a:p>
          </p:txBody>
        </p:sp>
        <p:pic>
          <p:nvPicPr>
            <p:cNvPr id="52298" name="Picture 44"/>
            <p:cNvPicPr>
              <a:picLocks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6" y="0"/>
              <a:ext cx="43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pic>
      </p:grpSp>
      <p:sp>
        <p:nvSpPr>
          <p:cNvPr id="52256" name="Rectangle 46"/>
          <p:cNvSpPr>
            <a:spLocks/>
          </p:cNvSpPr>
          <p:nvPr/>
        </p:nvSpPr>
        <p:spPr bwMode="auto">
          <a:xfrm>
            <a:off x="6742113" y="3957638"/>
            <a:ext cx="5556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a:t>
            </a:r>
          </a:p>
        </p:txBody>
      </p:sp>
      <p:sp>
        <p:nvSpPr>
          <p:cNvPr id="52257" name="Line 47"/>
          <p:cNvSpPr>
            <a:spLocks noChangeShapeType="1"/>
          </p:cNvSpPr>
          <p:nvPr/>
        </p:nvSpPr>
        <p:spPr bwMode="auto">
          <a:xfrm>
            <a:off x="4292600" y="4498975"/>
            <a:ext cx="1588" cy="365125"/>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58" name="Line 48"/>
          <p:cNvSpPr>
            <a:spLocks noChangeShapeType="1"/>
          </p:cNvSpPr>
          <p:nvPr/>
        </p:nvSpPr>
        <p:spPr bwMode="auto">
          <a:xfrm>
            <a:off x="2724150" y="2212975"/>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59" name="Line 49"/>
          <p:cNvSpPr>
            <a:spLocks noChangeShapeType="1"/>
          </p:cNvSpPr>
          <p:nvPr/>
        </p:nvSpPr>
        <p:spPr bwMode="auto">
          <a:xfrm>
            <a:off x="2738438" y="3822700"/>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0" name="Line 50"/>
          <p:cNvSpPr>
            <a:spLocks noChangeShapeType="1"/>
          </p:cNvSpPr>
          <p:nvPr/>
        </p:nvSpPr>
        <p:spPr bwMode="auto">
          <a:xfrm>
            <a:off x="2719388" y="5576888"/>
            <a:ext cx="288925" cy="1587"/>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1" name="Line 51"/>
          <p:cNvSpPr>
            <a:spLocks noChangeShapeType="1"/>
          </p:cNvSpPr>
          <p:nvPr/>
        </p:nvSpPr>
        <p:spPr bwMode="auto">
          <a:xfrm>
            <a:off x="5462588" y="2216150"/>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2" name="Line 52"/>
          <p:cNvSpPr>
            <a:spLocks noChangeShapeType="1"/>
          </p:cNvSpPr>
          <p:nvPr/>
        </p:nvSpPr>
        <p:spPr bwMode="auto">
          <a:xfrm>
            <a:off x="5462588" y="3810000"/>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3" name="Line 53"/>
          <p:cNvSpPr>
            <a:spLocks noChangeShapeType="1"/>
          </p:cNvSpPr>
          <p:nvPr/>
        </p:nvSpPr>
        <p:spPr bwMode="auto">
          <a:xfrm>
            <a:off x="5467350" y="5530850"/>
            <a:ext cx="288925" cy="1588"/>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4" name="Line 54"/>
          <p:cNvSpPr>
            <a:spLocks noChangeShapeType="1"/>
          </p:cNvSpPr>
          <p:nvPr/>
        </p:nvSpPr>
        <p:spPr bwMode="auto">
          <a:xfrm>
            <a:off x="4256088" y="2852738"/>
            <a:ext cx="1587" cy="365125"/>
          </a:xfrm>
          <a:prstGeom prst="line">
            <a:avLst/>
          </a:prstGeom>
          <a:noFill/>
          <a:ln w="1836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5" name="Rectangle 55"/>
          <p:cNvSpPr>
            <a:spLocks/>
          </p:cNvSpPr>
          <p:nvPr/>
        </p:nvSpPr>
        <p:spPr bwMode="auto">
          <a:xfrm>
            <a:off x="101600" y="3035300"/>
            <a:ext cx="13795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4586"/>
                </a:solidFill>
                <a:latin typeface="Arial Bold" charset="0"/>
                <a:ea typeface="ＭＳ Ｐゴシック" charset="0"/>
                <a:cs typeface="ヒラギノ明朝 ProN W3" charset="0"/>
                <a:sym typeface="Arial Bold" charset="0"/>
              </a:rPr>
              <a:t>Day of the surgery</a:t>
            </a:r>
          </a:p>
        </p:txBody>
      </p:sp>
      <p:sp>
        <p:nvSpPr>
          <p:cNvPr id="52266" name="Rectangle 56"/>
          <p:cNvSpPr>
            <a:spLocks/>
          </p:cNvSpPr>
          <p:nvPr/>
        </p:nvSpPr>
        <p:spPr bwMode="auto">
          <a:xfrm>
            <a:off x="57150" y="4743450"/>
            <a:ext cx="10302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8000"/>
                </a:solidFill>
                <a:latin typeface="Arial Bold" charset="0"/>
                <a:ea typeface="ＭＳ Ｐゴシック" charset="0"/>
                <a:cs typeface="ヒラギノ明朝 ProN W3" charset="0"/>
                <a:sym typeface="Arial Bold" charset="0"/>
              </a:rPr>
              <a:t>After surgery</a:t>
            </a:r>
          </a:p>
        </p:txBody>
      </p:sp>
      <p:sp>
        <p:nvSpPr>
          <p:cNvPr id="52267" name="Rectangle 57"/>
          <p:cNvSpPr>
            <a:spLocks/>
          </p:cNvSpPr>
          <p:nvPr/>
        </p:nvSpPr>
        <p:spPr bwMode="auto">
          <a:xfrm>
            <a:off x="92075" y="1389063"/>
            <a:ext cx="1666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1485900" algn="l"/>
                <a:tab pos="1866900" algn="l"/>
              </a:tabLst>
            </a:pPr>
            <a:r>
              <a:rPr lang="en-US" sz="1100">
                <a:solidFill>
                  <a:srgbClr val="800000"/>
                </a:solidFill>
                <a:latin typeface="Arial Bold" charset="0"/>
                <a:ea typeface="ＭＳ Ｐゴシック" charset="0"/>
                <a:cs typeface="ヒラギノ明朝 ProN W3" charset="0"/>
                <a:sym typeface="Arial Bold" charset="0"/>
              </a:rPr>
              <a:t>Months before surgery</a:t>
            </a:r>
          </a:p>
        </p:txBody>
      </p:sp>
      <p:sp>
        <p:nvSpPr>
          <p:cNvPr id="52268" name="Line 58"/>
          <p:cNvSpPr>
            <a:spLocks noChangeShapeType="1"/>
          </p:cNvSpPr>
          <p:nvPr/>
        </p:nvSpPr>
        <p:spPr bwMode="auto">
          <a:xfrm>
            <a:off x="184150" y="1663700"/>
            <a:ext cx="2297113" cy="1588"/>
          </a:xfrm>
          <a:prstGeom prst="line">
            <a:avLst/>
          </a:prstGeom>
          <a:noFill/>
          <a:ln w="18360">
            <a:solidFill>
              <a:srgbClr val="4C4C4C"/>
            </a:solidFill>
            <a:prstDash val="sysDot"/>
            <a:round/>
            <a:headEn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69" name="Rectangle 59"/>
          <p:cNvSpPr>
            <a:spLocks/>
          </p:cNvSpPr>
          <p:nvPr/>
        </p:nvSpPr>
        <p:spPr bwMode="auto">
          <a:xfrm>
            <a:off x="3179763" y="1317625"/>
            <a:ext cx="887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600">
                <a:solidFill>
                  <a:srgbClr val="000000"/>
                </a:solidFill>
                <a:latin typeface="Arial Bold" charset="0"/>
                <a:ea typeface="ＭＳ Ｐゴシック" charset="0"/>
                <a:cs typeface="ヒラギノ明朝 ProN W3" charset="0"/>
                <a:sym typeface="Arial Bold" charset="0"/>
              </a:rPr>
              <a:t>PyDBS </a:t>
            </a:r>
          </a:p>
        </p:txBody>
      </p:sp>
      <p:sp>
        <p:nvSpPr>
          <p:cNvPr id="52270" name="Line 60"/>
          <p:cNvSpPr>
            <a:spLocks noChangeShapeType="1"/>
          </p:cNvSpPr>
          <p:nvPr/>
        </p:nvSpPr>
        <p:spPr bwMode="auto">
          <a:xfrm>
            <a:off x="195263" y="3290888"/>
            <a:ext cx="2297112" cy="1587"/>
          </a:xfrm>
          <a:prstGeom prst="line">
            <a:avLst/>
          </a:prstGeom>
          <a:noFill/>
          <a:ln w="18360">
            <a:solidFill>
              <a:srgbClr val="4C4C4C"/>
            </a:solidFill>
            <a:prstDash val="sysDot"/>
            <a:round/>
            <a:headEn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71" name="Line 61"/>
          <p:cNvSpPr>
            <a:spLocks noChangeShapeType="1"/>
          </p:cNvSpPr>
          <p:nvPr/>
        </p:nvSpPr>
        <p:spPr bwMode="auto">
          <a:xfrm>
            <a:off x="158750" y="4991100"/>
            <a:ext cx="2297113" cy="1588"/>
          </a:xfrm>
          <a:prstGeom prst="line">
            <a:avLst/>
          </a:prstGeom>
          <a:noFill/>
          <a:ln w="18360">
            <a:solidFill>
              <a:srgbClr val="4C4C4C"/>
            </a:solidFill>
            <a:prstDash val="sysDot"/>
            <a:round/>
            <a:headEn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US" sz="1400">
              <a:solidFill>
                <a:srgbClr val="000000"/>
              </a:solidFill>
              <a:latin typeface="Times New Roman" charset="0"/>
              <a:ea typeface="ヒラギノ明朝 ProN W3" charset="0"/>
              <a:cs typeface="ヒラギノ明朝 ProN W3" charset="0"/>
              <a:sym typeface="Times New Roman" charset="0"/>
            </a:endParaRPr>
          </a:p>
        </p:txBody>
      </p:sp>
      <p:sp>
        <p:nvSpPr>
          <p:cNvPr id="52272" name="Rectangle 62"/>
          <p:cNvSpPr>
            <a:spLocks/>
          </p:cNvSpPr>
          <p:nvPr/>
        </p:nvSpPr>
        <p:spPr bwMode="auto">
          <a:xfrm>
            <a:off x="6775450" y="5138738"/>
            <a:ext cx="7588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CT-POST</a:t>
            </a:r>
          </a:p>
        </p:txBody>
      </p:sp>
      <p:sp>
        <p:nvSpPr>
          <p:cNvPr id="52273" name="Rectangle 63"/>
          <p:cNvSpPr>
            <a:spLocks/>
          </p:cNvSpPr>
          <p:nvPr/>
        </p:nvSpPr>
        <p:spPr bwMode="auto">
          <a:xfrm>
            <a:off x="6835775" y="5578475"/>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4" name="AutoShape 64"/>
          <p:cNvSpPr>
            <a:spLocks/>
          </p:cNvSpPr>
          <p:nvPr/>
        </p:nvSpPr>
        <p:spPr bwMode="auto">
          <a:xfrm rot="5400000">
            <a:off x="7037388" y="53816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75" name="Rectangle 65"/>
          <p:cNvSpPr>
            <a:spLocks/>
          </p:cNvSpPr>
          <p:nvPr/>
        </p:nvSpPr>
        <p:spPr bwMode="auto">
          <a:xfrm>
            <a:off x="7456488" y="3554413"/>
            <a:ext cx="6651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CT-PRE</a:t>
            </a:r>
          </a:p>
        </p:txBody>
      </p:sp>
      <p:sp>
        <p:nvSpPr>
          <p:cNvPr id="52276" name="Rectangle 66"/>
          <p:cNvSpPr>
            <a:spLocks/>
          </p:cNvSpPr>
          <p:nvPr/>
        </p:nvSpPr>
        <p:spPr bwMode="auto">
          <a:xfrm>
            <a:off x="7518400" y="3957638"/>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7" name="Rectangle 67"/>
          <p:cNvSpPr>
            <a:spLocks/>
          </p:cNvSpPr>
          <p:nvPr/>
        </p:nvSpPr>
        <p:spPr bwMode="auto">
          <a:xfrm>
            <a:off x="8574088" y="1608138"/>
            <a:ext cx="571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algn="ct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T1 MR</a:t>
            </a:r>
          </a:p>
        </p:txBody>
      </p:sp>
      <p:sp>
        <p:nvSpPr>
          <p:cNvPr id="52278" name="Rectangle 68"/>
          <p:cNvSpPr>
            <a:spLocks/>
          </p:cNvSpPr>
          <p:nvPr/>
        </p:nvSpPr>
        <p:spPr bwMode="auto">
          <a:xfrm>
            <a:off x="8451850" y="2012950"/>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79" name="Rectangle 69"/>
          <p:cNvSpPr>
            <a:spLocks/>
          </p:cNvSpPr>
          <p:nvPr/>
        </p:nvSpPr>
        <p:spPr bwMode="auto">
          <a:xfrm>
            <a:off x="8483600" y="2384425"/>
            <a:ext cx="571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T2 MR</a:t>
            </a:r>
          </a:p>
        </p:txBody>
      </p:sp>
      <p:sp>
        <p:nvSpPr>
          <p:cNvPr id="52280" name="Rectangle 70"/>
          <p:cNvSpPr>
            <a:spLocks/>
          </p:cNvSpPr>
          <p:nvPr/>
        </p:nvSpPr>
        <p:spPr bwMode="auto">
          <a:xfrm>
            <a:off x="8496300" y="2789238"/>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81" name="AutoShape 71"/>
          <p:cNvSpPr>
            <a:spLocks/>
          </p:cNvSpPr>
          <p:nvPr/>
        </p:nvSpPr>
        <p:spPr bwMode="auto">
          <a:xfrm rot="5400000">
            <a:off x="7705725" y="37941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2" name="AutoShape 72"/>
          <p:cNvSpPr>
            <a:spLocks/>
          </p:cNvSpPr>
          <p:nvPr/>
        </p:nvSpPr>
        <p:spPr bwMode="auto">
          <a:xfrm rot="5400000">
            <a:off x="8667750" y="2614613"/>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3" name="AutoShape 73"/>
          <p:cNvSpPr>
            <a:spLocks/>
          </p:cNvSpPr>
          <p:nvPr/>
        </p:nvSpPr>
        <p:spPr bwMode="auto">
          <a:xfrm rot="5400000">
            <a:off x="8667750" y="1846263"/>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4" name="Rectangle 74"/>
          <p:cNvSpPr>
            <a:spLocks/>
          </p:cNvSpPr>
          <p:nvPr/>
        </p:nvSpPr>
        <p:spPr bwMode="auto">
          <a:xfrm>
            <a:off x="8213725" y="3554413"/>
            <a:ext cx="5556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90000" bIns="50800">
            <a:spAutoFit/>
          </a:bodyPr>
          <a:lstStyle/>
          <a:p>
            <a:pPr fontAlgn="base">
              <a:lnSpc>
                <a:spcPct val="93000"/>
              </a:lnSpc>
              <a:spcBef>
                <a:spcPct val="0"/>
              </a:spcBef>
              <a:spcAft>
                <a:spcPct val="0"/>
              </a:spcAft>
              <a:tabLst>
                <a:tab pos="762000" algn="l"/>
                <a:tab pos="952500" algn="l"/>
              </a:tabLst>
            </a:pPr>
            <a:r>
              <a:rPr lang="en-US" sz="1100">
                <a:solidFill>
                  <a:srgbClr val="000000"/>
                </a:solidFill>
                <a:latin typeface="Arial" charset="0"/>
                <a:ea typeface="ＭＳ Ｐゴシック" charset="0"/>
                <a:cs typeface="ヒラギノ明朝 ProN W3" charset="0"/>
                <a:sym typeface="Arial" charset="0"/>
              </a:rPr>
              <a:t>Frame</a:t>
            </a:r>
          </a:p>
        </p:txBody>
      </p:sp>
      <p:sp>
        <p:nvSpPr>
          <p:cNvPr id="52285" name="Rectangle 75"/>
          <p:cNvSpPr>
            <a:spLocks/>
          </p:cNvSpPr>
          <p:nvPr/>
        </p:nvSpPr>
        <p:spPr bwMode="auto">
          <a:xfrm>
            <a:off x="8202613" y="3957638"/>
            <a:ext cx="635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B613D"/>
                </a:solidFill>
                <a:round/>
                <a:headEnd/>
                <a:tailEnd/>
              </a14:hiddenLine>
            </a:ext>
          </a:extLst>
        </p:spPr>
        <p:txBody>
          <a:bodyPr lIns="50800" tIns="50800" rIns="90000" bIns="50800"/>
          <a:lstStyle/>
          <a:p>
            <a:pPr fontAlgn="base">
              <a:lnSpc>
                <a:spcPct val="93000"/>
              </a:lnSpc>
              <a:spcBef>
                <a:spcPct val="0"/>
              </a:spcBef>
              <a:spcAft>
                <a:spcPct val="0"/>
              </a:spcAft>
            </a:pPr>
            <a:r>
              <a:rPr lang="en-US" sz="1100">
                <a:solidFill>
                  <a:srgbClr val="000000"/>
                </a:solidFill>
                <a:latin typeface="Arial" charset="0"/>
                <a:ea typeface="ＭＳ Ｐゴシック" charset="0"/>
                <a:cs typeface="ヒラギノ明朝 ProN W3" charset="0"/>
                <a:sym typeface="Arial" charset="0"/>
              </a:rPr>
              <a:t>AC-PC</a:t>
            </a:r>
          </a:p>
        </p:txBody>
      </p:sp>
      <p:sp>
        <p:nvSpPr>
          <p:cNvPr id="52286" name="AutoShape 76"/>
          <p:cNvSpPr>
            <a:spLocks/>
          </p:cNvSpPr>
          <p:nvPr/>
        </p:nvSpPr>
        <p:spPr bwMode="auto">
          <a:xfrm rot="5400000">
            <a:off x="8389938" y="3794125"/>
            <a:ext cx="190500" cy="190500"/>
          </a:xfrm>
          <a:prstGeom prst="rightArrow">
            <a:avLst>
              <a:gd name="adj1" fmla="val 45222"/>
              <a:gd name="adj2" fmla="val 55310"/>
            </a:avLst>
          </a:prstGeom>
          <a:solidFill>
            <a:srgbClr val="999999"/>
          </a:solidFill>
          <a:ln w="9000">
            <a:solidFill>
              <a:schemeClr val="tx1"/>
            </a:solidFill>
            <a:round/>
            <a:headEnd/>
            <a:tailEnd/>
          </a:ln>
        </p:spPr>
        <p:txBody>
          <a:bodyPr lIns="0" tIns="0" rIns="0" bIns="0"/>
          <a:lstStyle/>
          <a:p>
            <a:pPr fontAlgn="base">
              <a:spcBef>
                <a:spcPct val="0"/>
              </a:spcBef>
              <a:spcAft>
                <a:spcPct val="0"/>
              </a:spcAft>
            </a:pPr>
            <a:endParaRPr lang="fr-FR" sz="1400">
              <a:solidFill>
                <a:srgbClr val="000000"/>
              </a:solidFill>
              <a:latin typeface="Times New Roman" charset="0"/>
              <a:ea typeface="ヒラギノ明朝 ProN W3" charset="0"/>
              <a:cs typeface="ヒラギノ明朝 ProN W3" charset="0"/>
              <a:sym typeface="Times New Roman" charset="0"/>
            </a:endParaRPr>
          </a:p>
        </p:txBody>
      </p:sp>
      <p:sp>
        <p:nvSpPr>
          <p:cNvPr id="52287" name="Rectangle 77"/>
          <p:cNvSpPr>
            <a:spLocks/>
          </p:cNvSpPr>
          <p:nvPr/>
        </p:nvSpPr>
        <p:spPr bwMode="auto">
          <a:xfrm>
            <a:off x="2432050" y="6554788"/>
            <a:ext cx="4368800" cy="228600"/>
          </a:xfrm>
          <a:prstGeom prst="rect">
            <a:avLst/>
          </a:prstGeom>
          <a:solidFill>
            <a:srgbClr val="333333"/>
          </a:solidFill>
          <a:ln w="12700">
            <a:solidFill>
              <a:srgbClr val="333333"/>
            </a:solidFill>
            <a:miter lim="800000"/>
            <a:headEnd/>
            <a:tailEnd/>
          </a:ln>
        </p:spPr>
        <p:txBody>
          <a:bodyPr lIns="0" tIns="0" rIns="0" bIns="0"/>
          <a:lstStyle/>
          <a:p>
            <a:pPr algn="ctr" fontAlgn="base">
              <a:lnSpc>
                <a:spcPct val="102000"/>
              </a:lnSpc>
              <a:spcBef>
                <a:spcPct val="0"/>
              </a:spcBef>
              <a:spcAft>
                <a:spcPct val="0"/>
              </a:spcAft>
              <a:tabLst>
                <a:tab pos="393700" algn="l"/>
                <a:tab pos="787400" algn="l"/>
                <a:tab pos="1181100" algn="l"/>
                <a:tab pos="1574800" algn="l"/>
                <a:tab pos="1968500" algn="l"/>
                <a:tab pos="2362200" algn="l"/>
                <a:tab pos="2755900" algn="l"/>
                <a:tab pos="3149600" algn="l"/>
                <a:tab pos="3543300" algn="l"/>
                <a:tab pos="3937000" algn="l"/>
                <a:tab pos="4330700" algn="l"/>
                <a:tab pos="4724400" algn="l"/>
                <a:tab pos="5118100" algn="l"/>
                <a:tab pos="5511800" algn="l"/>
                <a:tab pos="5905500" algn="l"/>
                <a:tab pos="6299200" algn="l"/>
                <a:tab pos="6692900" algn="l"/>
                <a:tab pos="7086600" algn="l"/>
                <a:tab pos="7480300" algn="l"/>
                <a:tab pos="7874000" algn="l"/>
                <a:tab pos="8013700" algn="l"/>
              </a:tabLst>
            </a:pPr>
            <a:r>
              <a:rPr lang="en-US" sz="1300">
                <a:solidFill>
                  <a:srgbClr val="FFFFFF"/>
                </a:solidFill>
                <a:latin typeface="Verdana Italic" charset="0"/>
                <a:ea typeface="ＭＳ Ｐゴシック" charset="0"/>
                <a:cs typeface="ヒラギノ明朝 ProN W3" charset="0"/>
                <a:sym typeface="Verdana Italic" charset="0"/>
              </a:rPr>
              <a:t>[D</a:t>
            </a:r>
            <a:r>
              <a:rPr lang="ja-JP" altLang="en-US" sz="1300">
                <a:solidFill>
                  <a:srgbClr val="FFFFFF"/>
                </a:solidFill>
                <a:latin typeface="Arial" charset="0"/>
                <a:ea typeface="ＭＳ Ｐゴシック" charset="0"/>
                <a:cs typeface="ヒラギノ明朝 ProN W3" charset="0"/>
                <a:sym typeface="Verdana Italic" charset="0"/>
              </a:rPr>
              <a:t>’</a:t>
            </a:r>
            <a:r>
              <a:rPr lang="en-US" altLang="ja-JP" sz="1300">
                <a:solidFill>
                  <a:srgbClr val="FFFFFF"/>
                </a:solidFill>
                <a:latin typeface="Verdana Italic" charset="0"/>
                <a:ea typeface="Verdana Italic" charset="0"/>
                <a:cs typeface="Verdana Italic" charset="0"/>
                <a:sym typeface="Verdana Italic" charset="0"/>
              </a:rPr>
              <a:t>Albis, Jannin et al, IJCARS 2014]</a:t>
            </a:r>
            <a:endParaRPr lang="en-US" sz="1300">
              <a:solidFill>
                <a:srgbClr val="FFFFFF"/>
              </a:solidFill>
              <a:latin typeface="Verdana Italic" charset="0"/>
              <a:ea typeface="Verdana Italic" charset="0"/>
              <a:cs typeface="Verdana Italic" charset="0"/>
              <a:sym typeface="Verdana Italic" charset="0"/>
            </a:endParaRPr>
          </a:p>
        </p:txBody>
      </p:sp>
      <p:grpSp>
        <p:nvGrpSpPr>
          <p:cNvPr id="88" name="Group 6"/>
          <p:cNvGrpSpPr>
            <a:grpSpLocks/>
          </p:cNvGrpSpPr>
          <p:nvPr/>
        </p:nvGrpSpPr>
        <p:grpSpPr bwMode="auto">
          <a:xfrm>
            <a:off x="7966075" y="5746750"/>
            <a:ext cx="1114425" cy="381000"/>
            <a:chOff x="0" y="0"/>
            <a:chExt cx="702" cy="240"/>
          </a:xfrm>
        </p:grpSpPr>
        <p:sp>
          <p:nvSpPr>
            <p:cNvPr id="89"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90" name="Picture 5"/>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91" name="Group 9"/>
          <p:cNvGrpSpPr>
            <a:grpSpLocks/>
          </p:cNvGrpSpPr>
          <p:nvPr/>
        </p:nvGrpSpPr>
        <p:grpSpPr bwMode="auto">
          <a:xfrm>
            <a:off x="7953375" y="5219700"/>
            <a:ext cx="1128713" cy="387350"/>
            <a:chOff x="0" y="0"/>
            <a:chExt cx="711" cy="243"/>
          </a:xfrm>
        </p:grpSpPr>
        <p:sp>
          <p:nvSpPr>
            <p:cNvPr id="92"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93" name="Picture 8"/>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94" name="Picture 10"/>
          <p:cNvPicPr>
            <a:picLocks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95"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96" name="Picture 12"/>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59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nregistrement de l’écran 3.mov">
            <a:hlinkClick r:id="" action="ppaction://media"/>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836613"/>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0"/>
          </p:nvPr>
        </p:nvSpPr>
        <p:spPr/>
        <p:txBody>
          <a:bodyPr/>
          <a:lstStyle/>
          <a:p>
            <a:pPr>
              <a:defRPr/>
            </a:pPr>
            <a:fld id="{9D2A62A6-38AB-484C-AB62-ECA1E8D43BDB}" type="slidenum">
              <a:rPr lang="en-US"/>
              <a:pPr>
                <a:defRPr/>
              </a:pPr>
              <a:t>82</a:t>
            </a:fld>
            <a:endParaRPr lang="en-US"/>
          </a:p>
        </p:txBody>
      </p:sp>
      <p:pic>
        <p:nvPicPr>
          <p:cNvPr id="53251"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16913" y="5084763"/>
            <a:ext cx="6731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6" name="Group 6"/>
          <p:cNvGrpSpPr>
            <a:grpSpLocks/>
          </p:cNvGrpSpPr>
          <p:nvPr/>
        </p:nvGrpSpPr>
        <p:grpSpPr bwMode="auto">
          <a:xfrm>
            <a:off x="7966075" y="5746750"/>
            <a:ext cx="1114425" cy="381000"/>
            <a:chOff x="0" y="0"/>
            <a:chExt cx="702" cy="240"/>
          </a:xfrm>
        </p:grpSpPr>
        <p:sp>
          <p:nvSpPr>
            <p:cNvPr id="7"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9" name="Group 9"/>
          <p:cNvGrpSpPr>
            <a:grpSpLocks/>
          </p:cNvGrpSpPr>
          <p:nvPr/>
        </p:nvGrpSpPr>
        <p:grpSpPr bwMode="auto">
          <a:xfrm>
            <a:off x="7953375" y="5219700"/>
            <a:ext cx="1128713" cy="387350"/>
            <a:chOff x="0" y="0"/>
            <a:chExt cx="711" cy="243"/>
          </a:xfrm>
        </p:grpSpPr>
        <p:sp>
          <p:nvSpPr>
            <p:cNvPr id="10"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1"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12" name="Picture 1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13"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14"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704318" y="266546"/>
            <a:ext cx="6009240" cy="369332"/>
          </a:xfrm>
          <a:prstGeom prst="rect">
            <a:avLst/>
          </a:prstGeom>
          <a:noFill/>
        </p:spPr>
        <p:txBody>
          <a:bodyPr wrap="none" rtlCol="0">
            <a:spAutoFit/>
          </a:bodyPr>
          <a:lstStyle/>
          <a:p>
            <a:r>
              <a:rPr lang="fr-FR" dirty="0" err="1" smtClean="0"/>
              <a:t>Video</a:t>
            </a:r>
            <a:r>
              <a:rPr lang="fr-FR" dirty="0" smtClean="0"/>
              <a:t> </a:t>
            </a:r>
            <a:r>
              <a:rPr lang="fr-FR" dirty="0" err="1" smtClean="0"/>
              <a:t>available</a:t>
            </a:r>
            <a:r>
              <a:rPr lang="fr-FR" dirty="0" smtClean="0"/>
              <a:t> </a:t>
            </a:r>
            <a:r>
              <a:rPr lang="fr-FR" dirty="0" err="1" smtClean="0"/>
              <a:t>at</a:t>
            </a:r>
            <a:r>
              <a:rPr lang="fr-FR" dirty="0"/>
              <a:t> </a:t>
            </a:r>
            <a:r>
              <a:rPr lang="fr-FR" dirty="0" err="1">
                <a:hlinkClick r:id="rId8"/>
              </a:rPr>
              <a:t>https</a:t>
            </a:r>
            <a:r>
              <a:rPr lang="fr-FR" dirty="0">
                <a:hlinkClick r:id="rId8"/>
              </a:rPr>
              <a:t>://medicis.univ-rennes1.fr/</a:t>
            </a:r>
            <a:r>
              <a:rPr lang="fr-FR" dirty="0" err="1">
                <a:hlinkClick r:id="rId8"/>
              </a:rPr>
              <a:t>imagevideo</a:t>
            </a:r>
            <a:endParaRPr lang="fr-FR" dirty="0"/>
          </a:p>
        </p:txBody>
      </p:sp>
    </p:spTree>
    <p:extLst>
      <p:ext uri="{BB962C8B-B14F-4D97-AF65-F5344CB8AC3E}">
        <p14:creationId xmlns:p14="http://schemas.microsoft.com/office/powerpoint/2010/main" val="1169059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0112" y="1340768"/>
            <a:ext cx="3459371" cy="19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016" y="4653136"/>
            <a:ext cx="341405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041" y="3573016"/>
            <a:ext cx="345584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pic>
        <p:nvPicPr>
          <p:cNvPr id="6"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87624" y="116632"/>
            <a:ext cx="3797297" cy="21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aphicFrame>
        <p:nvGraphicFramePr>
          <p:cNvPr id="5" name="Espace réservé du contenu 4"/>
          <p:cNvGraphicFramePr>
            <a:graphicFrameLocks noGrp="1"/>
          </p:cNvGraphicFramePr>
          <p:nvPr>
            <p:ph idx="1"/>
            <p:extLst>
              <p:ext uri="{D42A27DB-BD31-4B8C-83A1-F6EECF244321}">
                <p14:modId xmlns:p14="http://schemas.microsoft.com/office/powerpoint/2010/main" val="3821177607"/>
              </p:ext>
            </p:extLst>
          </p:nvPr>
        </p:nvGraphicFramePr>
        <p:xfrm>
          <a:off x="899592" y="1484784"/>
          <a:ext cx="7374498" cy="40556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6" name="Group 6"/>
          <p:cNvGrpSpPr>
            <a:grpSpLocks/>
          </p:cNvGrpSpPr>
          <p:nvPr/>
        </p:nvGrpSpPr>
        <p:grpSpPr bwMode="auto">
          <a:xfrm>
            <a:off x="7966075" y="5746750"/>
            <a:ext cx="1114425" cy="381000"/>
            <a:chOff x="0" y="0"/>
            <a:chExt cx="702" cy="240"/>
          </a:xfrm>
        </p:grpSpPr>
        <p:sp>
          <p:nvSpPr>
            <p:cNvPr id="17"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18" name="Picture 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19" name="Group 9"/>
          <p:cNvGrpSpPr>
            <a:grpSpLocks/>
          </p:cNvGrpSpPr>
          <p:nvPr/>
        </p:nvGrpSpPr>
        <p:grpSpPr bwMode="auto">
          <a:xfrm>
            <a:off x="7953375" y="5219700"/>
            <a:ext cx="1128713" cy="387350"/>
            <a:chOff x="0" y="0"/>
            <a:chExt cx="711" cy="243"/>
          </a:xfrm>
        </p:grpSpPr>
        <p:sp>
          <p:nvSpPr>
            <p:cNvPr id="20"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21" name="Picture 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22" name="Picture 10"/>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23"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24" name="Picture 1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body" idx="1"/>
          </p:nvPr>
        </p:nvSpPr>
        <p:spPr bwMode="auto">
          <a:xfrm>
            <a:off x="1052667" y="3189288"/>
            <a:ext cx="7538912"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1440" tIns="45720" rIns="81279" bIns="45720" numCol="1" anchor="t" anchorCtr="0" compatLnSpc="1">
            <a:prstTxWarp prst="textNoShape">
              <a:avLst/>
            </a:prstTxWarp>
          </a:bodyPr>
          <a:lstStyle/>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Planning twice faster</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Surgery reduced by 1 to 2h</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382588" lvl="2" indent="-342900" eaLnBrk="1" hangingPunct="1">
              <a:buSzPct val="125000"/>
            </a:pPr>
            <a:r>
              <a:rPr lang="en-US" sz="2400" dirty="0">
                <a:solidFill>
                  <a:srgbClr val="000000"/>
                </a:solidFill>
                <a:latin typeface="+mn-lt"/>
                <a:ea typeface="ＭＳ Ｐゴシック" charset="0"/>
                <a:cs typeface="Calibri" charset="0"/>
                <a:sym typeface="Arial Bold Italic" charset="0"/>
              </a:rPr>
              <a:t>Better outcome</a:t>
            </a:r>
            <a:r>
              <a:rPr lang="en-US" sz="2400" dirty="0">
                <a:solidFill>
                  <a:srgbClr val="000000"/>
                </a:solidFill>
                <a:latin typeface="+mn-lt"/>
                <a:ea typeface="ＭＳ Ｐゴシック" charset="0"/>
                <a:cs typeface="Calibri" charset="0"/>
                <a:sym typeface="Arial Italic" charset="0"/>
              </a:rPr>
              <a:t> </a:t>
            </a:r>
            <a:endParaRPr lang="en-US" sz="2400" dirty="0">
              <a:solidFill>
                <a:srgbClr val="000000"/>
              </a:solidFill>
              <a:latin typeface="+mn-lt"/>
              <a:ea typeface="ＭＳ Ｐゴシック" charset="0"/>
              <a:cs typeface="Calibri" charset="0"/>
            </a:endParaRPr>
          </a:p>
          <a:p>
            <a:pPr marL="839788" lvl="3" indent="-342900" eaLnBrk="1" hangingPunct="1">
              <a:buSzPct val="125000"/>
            </a:pPr>
            <a:r>
              <a:rPr lang="en-US" sz="2400" dirty="0">
                <a:solidFill>
                  <a:srgbClr val="000000"/>
                </a:solidFill>
                <a:latin typeface="+mn-lt"/>
                <a:ea typeface="ＭＳ Ｐゴシック" charset="0"/>
                <a:cs typeface="Calibri" charset="0"/>
                <a:sym typeface="Arial Italic" charset="0"/>
              </a:rPr>
              <a:t>No more </a:t>
            </a:r>
            <a:r>
              <a:rPr lang="en-US" sz="2400" dirty="0" err="1">
                <a:solidFill>
                  <a:srgbClr val="000000"/>
                </a:solidFill>
                <a:latin typeface="+mn-lt"/>
                <a:ea typeface="ＭＳ Ｐゴシック" charset="0"/>
                <a:cs typeface="Calibri" charset="0"/>
                <a:sym typeface="Arial Italic" charset="0"/>
              </a:rPr>
              <a:t>hemiparesthesia</a:t>
            </a:r>
            <a:r>
              <a:rPr lang="en-US" sz="2400" dirty="0">
                <a:solidFill>
                  <a:srgbClr val="000000"/>
                </a:solidFill>
                <a:latin typeface="+mn-lt"/>
                <a:ea typeface="ＭＳ Ｐゴシック" charset="0"/>
                <a:cs typeface="Calibri" charset="0"/>
                <a:sym typeface="Arial Italic" charset="0"/>
              </a:rPr>
              <a:t> side effects</a:t>
            </a:r>
          </a:p>
          <a:p>
            <a:pPr marL="839788" lvl="3" indent="-342900" eaLnBrk="1" hangingPunct="1">
              <a:buSzPct val="125000"/>
            </a:pPr>
            <a:r>
              <a:rPr lang="en-US" sz="2400" dirty="0">
                <a:solidFill>
                  <a:srgbClr val="000000"/>
                </a:solidFill>
                <a:latin typeface="+mn-lt"/>
                <a:ea typeface="ＭＳ Ｐゴシック" charset="0"/>
                <a:cs typeface="Calibri" charset="0"/>
                <a:sym typeface="Arial Italic" charset="0"/>
              </a:rPr>
              <a:t>Faster procedures </a:t>
            </a:r>
            <a:r>
              <a:rPr lang="en-US" sz="2400" dirty="0">
                <a:solidFill>
                  <a:srgbClr val="000000"/>
                </a:solidFill>
                <a:latin typeface="+mn-lt"/>
                <a:ea typeface="Wingdings" charset="0"/>
                <a:sym typeface="Wingdings" charset="0"/>
              </a:rPr>
              <a:t></a:t>
            </a:r>
            <a:r>
              <a:rPr lang="en-US" sz="2400" dirty="0">
                <a:solidFill>
                  <a:srgbClr val="000000"/>
                </a:solidFill>
                <a:latin typeface="+mn-lt"/>
                <a:ea typeface="ＭＳ Ｐゴシック" charset="0"/>
                <a:cs typeface="Calibri" charset="0"/>
                <a:sym typeface="Arial Italic" charset="0"/>
              </a:rPr>
              <a:t> </a:t>
            </a:r>
            <a:r>
              <a:rPr lang="en-US" sz="2400" dirty="0">
                <a:solidFill>
                  <a:srgbClr val="000000"/>
                </a:solidFill>
                <a:latin typeface="+mn-lt"/>
                <a:ea typeface="ＭＳ Ｐゴシック" charset="0"/>
                <a:cs typeface="Calibri" charset="0"/>
                <a:sym typeface="Arial Bold Italic" charset="0"/>
              </a:rPr>
              <a:t>no infection since then</a:t>
            </a:r>
            <a:endParaRPr lang="en-US" sz="2400" dirty="0">
              <a:solidFill>
                <a:srgbClr val="000000"/>
              </a:solidFill>
              <a:latin typeface="+mn-lt"/>
              <a:ea typeface="ＭＳ Ｐゴシック" charset="0"/>
              <a:cs typeface="Calibri" charset="0"/>
              <a:sym typeface="Arial Italic" charset="0"/>
            </a:endParaRPr>
          </a:p>
        </p:txBody>
      </p:sp>
      <p:sp>
        <p:nvSpPr>
          <p:cNvPr id="77827" name="Rectangle 3"/>
          <p:cNvSpPr>
            <a:spLocks noGrp="1" noChangeArrowheads="1"/>
          </p:cNvSpPr>
          <p:nvPr>
            <p:ph type="title"/>
          </p:nvPr>
        </p:nvSpPr>
        <p:spPr bwMode="auto">
          <a:xfrm>
            <a:off x="457200" y="274638"/>
            <a:ext cx="8229600" cy="13255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1440" tIns="45720" rIns="81279" bIns="45720" numCol="1" anchor="t" anchorCtr="0" compatLnSpc="1">
            <a:prstTxWarp prst="textNoShape">
              <a:avLst/>
            </a:prstTxWarp>
          </a:bodyPr>
          <a:lstStyle/>
          <a:p>
            <a:pPr indent="0" eaLnBrk="1" hangingPunct="1">
              <a:defRPr/>
            </a:pPr>
            <a:r>
              <a:rPr lang="en-US" dirty="0" smtClean="0">
                <a:solidFill>
                  <a:srgbClr val="000000"/>
                </a:solidFill>
                <a:latin typeface="+mn-lt"/>
              </a:rPr>
              <a:t>First clinical trials</a:t>
            </a:r>
          </a:p>
        </p:txBody>
      </p:sp>
      <p:sp>
        <p:nvSpPr>
          <p:cNvPr id="62467" name="Rectangle 4"/>
          <p:cNvSpPr>
            <a:spLocks/>
          </p:cNvSpPr>
          <p:nvPr/>
        </p:nvSpPr>
        <p:spPr bwMode="auto">
          <a:xfrm>
            <a:off x="457200" y="1600200"/>
            <a:ext cx="822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81279" bIns="0"/>
          <a:lstStyle/>
          <a:p>
            <a:pPr marL="285750" indent="-285750" fontAlgn="base">
              <a:spcBef>
                <a:spcPts val="500"/>
              </a:spcBef>
              <a:spcAft>
                <a:spcPct val="0"/>
              </a:spcAft>
              <a:buClr>
                <a:srgbClr val="FFFFFF"/>
              </a:buClr>
              <a:buSzPct val="125000"/>
              <a:buFont typeface="Arial" charset="0"/>
              <a:buChar char="•"/>
            </a:pPr>
            <a:r>
              <a:rPr lang="en-US" sz="2400" dirty="0">
                <a:solidFill>
                  <a:srgbClr val="000000"/>
                </a:solidFill>
                <a:latin typeface="Arial" charset="0"/>
                <a:ea typeface="ＭＳ Ｐゴシック" charset="0"/>
                <a:cs typeface="ヒラギノ明朝 ProN W3" charset="0"/>
                <a:sym typeface="Arial" charset="0"/>
              </a:rPr>
              <a:t>More than 80 patients in Rennes ..</a:t>
            </a:r>
            <a:r>
              <a:rPr lang="en-US" sz="2400" dirty="0" smtClean="0">
                <a:solidFill>
                  <a:srgbClr val="000000"/>
                </a:solidFill>
                <a:latin typeface="Arial" charset="0"/>
                <a:ea typeface="ＭＳ Ｐゴシック" charset="0"/>
                <a:cs typeface="ヒラギノ明朝 ProN W3" charset="0"/>
                <a:sym typeface="Arial" charset="0"/>
              </a:rPr>
              <a:t>.</a:t>
            </a:r>
          </a:p>
          <a:p>
            <a:pPr marL="285750" indent="-285750" fontAlgn="base">
              <a:spcBef>
                <a:spcPts val="500"/>
              </a:spcBef>
              <a:spcAft>
                <a:spcPct val="0"/>
              </a:spcAft>
              <a:buClr>
                <a:srgbClr val="FFFFFF"/>
              </a:buClr>
              <a:buSzPct val="125000"/>
              <a:buFont typeface="Arial" charset="0"/>
              <a:buChar char="•"/>
            </a:pPr>
            <a:r>
              <a:rPr lang="en-US" sz="2400" dirty="0" smtClean="0">
                <a:solidFill>
                  <a:srgbClr val="000000"/>
                </a:solidFill>
                <a:latin typeface="Arial" charset="0"/>
                <a:ea typeface="ＭＳ Ｐゴシック" charset="0"/>
                <a:cs typeface="ヒラギノ明朝 ProN W3" charset="0"/>
                <a:sym typeface="Arial" charset="0"/>
              </a:rPr>
              <a:t>A retrospective database of 250 patients</a:t>
            </a:r>
            <a:endParaRPr lang="en-US" sz="2400" dirty="0">
              <a:solidFill>
                <a:srgbClr val="000000"/>
              </a:solidFill>
              <a:latin typeface="Arial" charset="0"/>
              <a:ea typeface="ＭＳ Ｐゴシック" charset="0"/>
              <a:cs typeface="ヒラギノ明朝 ProN W3" charset="0"/>
              <a:sym typeface="Arial" charset="0"/>
            </a:endParaRPr>
          </a:p>
          <a:p>
            <a:pPr marL="285750" indent="-285750" fontAlgn="base">
              <a:spcBef>
                <a:spcPts val="500"/>
              </a:spcBef>
              <a:spcAft>
                <a:spcPct val="0"/>
              </a:spcAft>
              <a:buClr>
                <a:srgbClr val="FFFFFF"/>
              </a:buClr>
              <a:buSzPct val="125000"/>
              <a:buFont typeface="Arial" charset="0"/>
              <a:buChar char="•"/>
            </a:pPr>
            <a:r>
              <a:rPr lang="en-US" sz="2400" dirty="0" smtClean="0">
                <a:solidFill>
                  <a:srgbClr val="000000"/>
                </a:solidFill>
                <a:latin typeface="Arial" charset="0"/>
                <a:ea typeface="ＭＳ Ｐゴシック" charset="0"/>
                <a:cs typeface="ヒラギノ明朝 ProN W3" charset="0"/>
                <a:sym typeface="Arial" charset="0"/>
              </a:rPr>
              <a:t>Clinical trial starting </a:t>
            </a:r>
            <a:r>
              <a:rPr lang="en-US" sz="2400" dirty="0">
                <a:solidFill>
                  <a:srgbClr val="000000"/>
                </a:solidFill>
                <a:latin typeface="Arial" charset="0"/>
                <a:ea typeface="ＭＳ Ｐゴシック" charset="0"/>
                <a:cs typeface="ヒラギノ明朝 ProN W3" charset="0"/>
                <a:sym typeface="Arial" charset="0"/>
              </a:rPr>
              <a:t>in Paris</a:t>
            </a:r>
          </a:p>
        </p:txBody>
      </p:sp>
      <p:pic>
        <p:nvPicPr>
          <p:cNvPr id="62468" name="Picture 5"/>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61100" y="1244600"/>
            <a:ext cx="2540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62469" name="Group 6"/>
          <p:cNvGrpSpPr>
            <a:grpSpLocks/>
          </p:cNvGrpSpPr>
          <p:nvPr/>
        </p:nvGrpSpPr>
        <p:grpSpPr bwMode="auto">
          <a:xfrm>
            <a:off x="7966075" y="5746750"/>
            <a:ext cx="1114425" cy="381000"/>
            <a:chOff x="0" y="0"/>
            <a:chExt cx="702" cy="240"/>
          </a:xfrm>
        </p:grpSpPr>
        <p:sp>
          <p:nvSpPr>
            <p:cNvPr id="8" name="Rectangle 4"/>
            <p:cNvSpPr>
              <a:spLocks/>
            </p:cNvSpPr>
            <p:nvPr/>
          </p:nvSpPr>
          <p:spPr bwMode="auto">
            <a:xfrm>
              <a:off x="0" y="0"/>
              <a:ext cx="702" cy="240"/>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6247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 y="34"/>
              <a:ext cx="641" cy="171"/>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grpSp>
        <p:nvGrpSpPr>
          <p:cNvPr id="62470" name="Group 9"/>
          <p:cNvGrpSpPr>
            <a:grpSpLocks/>
          </p:cNvGrpSpPr>
          <p:nvPr/>
        </p:nvGrpSpPr>
        <p:grpSpPr bwMode="auto">
          <a:xfrm>
            <a:off x="7953375" y="5219700"/>
            <a:ext cx="1128713" cy="387350"/>
            <a:chOff x="0" y="0"/>
            <a:chExt cx="711" cy="243"/>
          </a:xfrm>
        </p:grpSpPr>
        <p:sp>
          <p:nvSpPr>
            <p:cNvPr id="11" name="Rectangle 7"/>
            <p:cNvSpPr>
              <a:spLocks/>
            </p:cNvSpPr>
            <p:nvPr/>
          </p:nvSpPr>
          <p:spPr bwMode="auto">
            <a:xfrm>
              <a:off x="0" y="0"/>
              <a:ext cx="711" cy="243"/>
            </a:xfrm>
            <a:prstGeom prst="rect">
              <a:avLst/>
            </a:prstGeom>
            <a:solidFill>
              <a:srgbClr val="FFFFFF"/>
            </a:solidFill>
            <a:ln w="12700" cap="flat">
              <a:noFill/>
              <a:prstDash val="solid"/>
              <a:round/>
              <a:headEnd type="none" w="med" len="med"/>
              <a:tailEnd type="none" w="med" len="med"/>
            </a:ln>
            <a:effectLst>
              <a:outerShdw blurRad="152400" dist="50799" dir="6480010" algn="ctr" rotWithShape="0">
                <a:srgbClr val="CCCCCC">
                  <a:alpha val="65999"/>
                </a:srgbClr>
              </a:outerShdw>
            </a:effectLst>
          </p:spPr>
          <p:txBody>
            <a:bodyPr lIns="0" tIns="0" rIns="0" bIns="0"/>
            <a:lstStyle/>
            <a:p>
              <a:pPr fontAlgn="base">
                <a:spcBef>
                  <a:spcPct val="0"/>
                </a:spcBef>
                <a:spcAft>
                  <a:spcPct val="0"/>
                </a:spcAft>
                <a:defRPr/>
              </a:pPr>
              <a:endParaRPr lang="fr-FR" sz="1400">
                <a:solidFill>
                  <a:srgbClr val="000000"/>
                </a:solidFill>
                <a:latin typeface="Times New Roman" charset="0"/>
                <a:ea typeface="ヒラギノ明朝 ProN W3" charset="0"/>
                <a:cs typeface="ヒラギノ明朝 ProN W3" charset="0"/>
                <a:sym typeface="Times New Roman" charset="0"/>
              </a:endParaRPr>
            </a:p>
          </p:txBody>
        </p:sp>
        <p:pic>
          <p:nvPicPr>
            <p:cNvPr id="62475"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 y="21"/>
              <a:ext cx="548" cy="2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grpSp>
      <p:pic>
        <p:nvPicPr>
          <p:cNvPr id="62471" name="Picture 10"/>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04163" y="6261100"/>
            <a:ext cx="622300" cy="571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62472" name="Rectangle 11"/>
          <p:cNvSpPr>
            <a:spLocks/>
          </p:cNvSpPr>
          <p:nvPr/>
        </p:nvSpPr>
        <p:spPr bwMode="auto">
          <a:xfrm>
            <a:off x="8550275" y="6267450"/>
            <a:ext cx="558800" cy="558800"/>
          </a:xfrm>
          <a:prstGeom prst="rect">
            <a:avLst/>
          </a:prstGeom>
          <a:solidFill>
            <a:srgbClr val="FFFFFF"/>
          </a:solidFill>
          <a:ln w="12700">
            <a:noFill/>
            <a:round/>
            <a:headEnd/>
            <a:tailEnd/>
          </a:ln>
          <a:effectLst>
            <a:outerShdw blurRad="50800" dist="38100" dir="2700000" algn="tl" rotWithShape="0">
              <a:prstClr val="black">
                <a:alpha val="40000"/>
              </a:prstClr>
            </a:outerShdw>
          </a:effectLst>
        </p:spPr>
        <p:txBody>
          <a:bodyPr lIns="0" tIns="0" rIns="40639" bIns="0" anchor="b"/>
          <a:lstStyle/>
          <a:p>
            <a:pPr marL="39688" algn="ctr" fontAlgn="base">
              <a:spcBef>
                <a:spcPct val="0"/>
              </a:spcBef>
              <a:spcAft>
                <a:spcPct val="0"/>
              </a:spcAft>
            </a:pPr>
            <a:r>
              <a:rPr lang="en-US" sz="1000">
                <a:solidFill>
                  <a:srgbClr val="000000"/>
                </a:solidFill>
                <a:latin typeface="Verdana" charset="0"/>
                <a:ea typeface="ＭＳ Ｐゴシック" charset="0"/>
                <a:cs typeface="ヒラギノ明朝 ProN W3" charset="0"/>
                <a:sym typeface="Verdana" charset="0"/>
              </a:rPr>
              <a:t>LTSI</a:t>
            </a:r>
          </a:p>
        </p:txBody>
      </p:sp>
      <p:pic>
        <p:nvPicPr>
          <p:cNvPr id="62473"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26475" y="6264275"/>
            <a:ext cx="417513" cy="469900"/>
          </a:xfrm>
          <a:prstGeom prst="rect">
            <a:avLst/>
          </a:prstGeom>
          <a:noFill/>
          <a:ln w="12700">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41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432036" y="1665746"/>
            <a:ext cx="10412260" cy="5241354"/>
          </a:xfrm>
        </p:spPr>
        <p:txBody>
          <a:bodyPr>
            <a:normAutofit fontScale="92500" lnSpcReduction="10000"/>
          </a:bodyPr>
          <a:lstStyle/>
          <a:p>
            <a:r>
              <a:rPr lang="en-US" dirty="0">
                <a:latin typeface="Arial"/>
                <a:cs typeface="Arial"/>
              </a:rPr>
              <a:t>Lucia Cevidanes, DDS</a:t>
            </a:r>
            <a:r>
              <a:rPr lang="en-US" dirty="0" smtClean="0">
                <a:latin typeface="Arial"/>
                <a:cs typeface="Arial"/>
              </a:rPr>
              <a:t>, MS, </a:t>
            </a:r>
            <a:r>
              <a:rPr lang="en-US" dirty="0">
                <a:latin typeface="Arial"/>
                <a:cs typeface="Arial"/>
              </a:rPr>
              <a:t>PhD </a:t>
            </a:r>
            <a:endParaRPr lang="en-US" dirty="0" smtClean="0">
              <a:latin typeface="Arial"/>
              <a:cs typeface="Arial"/>
            </a:endParaRPr>
          </a:p>
          <a:p>
            <a:r>
              <a:rPr lang="en-US" dirty="0" smtClean="0">
                <a:latin typeface="Arial"/>
                <a:cs typeface="Arial"/>
                <a:hlinkClick r:id="rId4"/>
              </a:rPr>
              <a:t>luciacev</a:t>
            </a:r>
            <a:r>
              <a:rPr lang="en-US" dirty="0">
                <a:latin typeface="Arial"/>
                <a:cs typeface="Arial"/>
                <a:hlinkClick r:id="rId4"/>
              </a:rPr>
              <a:t>@</a:t>
            </a:r>
            <a:r>
              <a:rPr lang="en-US" dirty="0" smtClean="0">
                <a:latin typeface="Arial"/>
                <a:cs typeface="Arial"/>
                <a:hlinkClick r:id="rId4"/>
              </a:rPr>
              <a:t>umich.edu</a:t>
            </a:r>
            <a:endParaRPr lang="en-US" dirty="0" smtClean="0">
              <a:latin typeface="Arial"/>
              <a:cs typeface="Arial"/>
            </a:endParaRPr>
          </a:p>
          <a:p>
            <a:r>
              <a:rPr lang="en-US" dirty="0">
                <a:latin typeface="Arial"/>
                <a:cs typeface="Arial"/>
              </a:rPr>
              <a:t>University of Michigan</a:t>
            </a:r>
          </a:p>
          <a:p>
            <a:endParaRPr lang="en-US" dirty="0">
              <a:latin typeface="Arial"/>
              <a:cs typeface="Arial"/>
            </a:endParaRPr>
          </a:p>
          <a:p>
            <a:endParaRPr lang="en-US" dirty="0" smtClean="0">
              <a:latin typeface="Arial"/>
              <a:cs typeface="Arial"/>
            </a:endParaRPr>
          </a:p>
          <a:p>
            <a:r>
              <a:rPr lang="en-US" dirty="0" smtClean="0">
                <a:latin typeface="Arial"/>
                <a:cs typeface="Arial"/>
              </a:rPr>
              <a:t>Beatriz </a:t>
            </a:r>
            <a:r>
              <a:rPr lang="en-US" dirty="0" err="1" smtClean="0">
                <a:latin typeface="Arial"/>
                <a:cs typeface="Arial"/>
              </a:rPr>
              <a:t>Paniagua</a:t>
            </a:r>
            <a:r>
              <a:rPr lang="en-US" dirty="0" smtClean="0">
                <a:latin typeface="Arial"/>
                <a:cs typeface="Arial"/>
              </a:rPr>
              <a:t>, PhD</a:t>
            </a:r>
          </a:p>
          <a:p>
            <a:r>
              <a:rPr lang="cs-CZ" dirty="0">
                <a:latin typeface="Arial"/>
                <a:cs typeface="Arial"/>
                <a:hlinkClick r:id="rId5"/>
              </a:rPr>
              <a:t>Beatriz_Paniagua@</a:t>
            </a:r>
            <a:r>
              <a:rPr lang="cs-CZ" dirty="0" smtClean="0">
                <a:latin typeface="Arial"/>
                <a:cs typeface="Arial"/>
                <a:hlinkClick r:id="rId5"/>
              </a:rPr>
              <a:t>unc.edu</a:t>
            </a:r>
            <a:endParaRPr lang="cs-CZ" dirty="0" smtClean="0">
              <a:latin typeface="Arial"/>
              <a:cs typeface="Arial"/>
            </a:endParaRPr>
          </a:p>
          <a:p>
            <a:r>
              <a:rPr lang="cs-CZ" dirty="0" smtClean="0">
                <a:latin typeface="Arial"/>
                <a:cs typeface="Arial"/>
              </a:rPr>
              <a:t>Martin A. </a:t>
            </a:r>
            <a:r>
              <a:rPr lang="cs-CZ" dirty="0" err="1" smtClean="0">
                <a:latin typeface="Arial"/>
                <a:cs typeface="Arial"/>
              </a:rPr>
              <a:t>Styner</a:t>
            </a:r>
            <a:r>
              <a:rPr lang="cs-CZ" dirty="0" smtClean="0">
                <a:latin typeface="Arial"/>
                <a:cs typeface="Arial"/>
              </a:rPr>
              <a:t>, PhD</a:t>
            </a:r>
          </a:p>
          <a:p>
            <a:r>
              <a:rPr lang="cs-CZ" dirty="0" smtClean="0">
                <a:latin typeface="Arial"/>
                <a:cs typeface="Arial"/>
                <a:hlinkClick r:id="rId6"/>
              </a:rPr>
              <a:t>styner@cs.unc.edu</a:t>
            </a:r>
            <a:endParaRPr lang="cs-CZ" dirty="0" smtClean="0">
              <a:latin typeface="Arial"/>
              <a:cs typeface="Arial"/>
            </a:endParaRPr>
          </a:p>
          <a:p>
            <a:r>
              <a:rPr lang="en-US" dirty="0">
                <a:latin typeface="Arial"/>
                <a:cs typeface="Arial"/>
              </a:rPr>
              <a:t>University of </a:t>
            </a:r>
            <a:r>
              <a:rPr lang="en-US" dirty="0" smtClean="0">
                <a:latin typeface="Arial"/>
                <a:cs typeface="Arial"/>
              </a:rPr>
              <a:t>North Carolina</a:t>
            </a:r>
          </a:p>
          <a:p>
            <a:endParaRPr lang="en-US" dirty="0">
              <a:latin typeface="Arial"/>
              <a:cs typeface="Arial"/>
            </a:endParaRPr>
          </a:p>
          <a:p>
            <a:r>
              <a:rPr lang="en-US" dirty="0" smtClean="0">
                <a:latin typeface="Arial"/>
                <a:cs typeface="Arial"/>
              </a:rPr>
              <a:t>Steve Pieper, PhD</a:t>
            </a:r>
          </a:p>
          <a:p>
            <a:r>
              <a:rPr lang="en-US" dirty="0" smtClean="0">
                <a:latin typeface="Arial"/>
                <a:cs typeface="Arial"/>
                <a:hlinkClick r:id="rId7"/>
              </a:rPr>
              <a:t>pieper</a:t>
            </a:r>
            <a:r>
              <a:rPr lang="en-US" dirty="0">
                <a:latin typeface="Arial"/>
                <a:cs typeface="Arial"/>
                <a:hlinkClick r:id="rId7"/>
              </a:rPr>
              <a:t>@</a:t>
            </a:r>
            <a:r>
              <a:rPr lang="en-US" dirty="0" smtClean="0">
                <a:latin typeface="Arial"/>
                <a:cs typeface="Arial"/>
                <a:hlinkClick r:id="rId7"/>
              </a:rPr>
              <a:t>isomics.com</a:t>
            </a:r>
            <a:r>
              <a:rPr lang="en-US" dirty="0" smtClean="0">
                <a:latin typeface="Arial"/>
                <a:cs typeface="Arial"/>
              </a:rPr>
              <a:t> </a:t>
            </a:r>
            <a:r>
              <a:rPr lang="en-US" dirty="0">
                <a:latin typeface="Arial"/>
                <a:cs typeface="Arial"/>
              </a:rPr>
              <a:t> </a:t>
            </a:r>
          </a:p>
          <a:p>
            <a:r>
              <a:rPr lang="en-US" dirty="0">
                <a:latin typeface="Arial"/>
                <a:cs typeface="Arial"/>
                <a:hlinkClick r:id="rId8"/>
              </a:rPr>
              <a:t>pieper@</a:t>
            </a:r>
            <a:r>
              <a:rPr lang="en-US" dirty="0" smtClean="0">
                <a:latin typeface="Arial"/>
                <a:cs typeface="Arial"/>
                <a:hlinkClick r:id="rId8"/>
              </a:rPr>
              <a:t>bwh.harvard.edu</a:t>
            </a:r>
            <a:r>
              <a:rPr lang="en-US" dirty="0" smtClean="0">
                <a:latin typeface="Arial"/>
                <a:cs typeface="Arial"/>
              </a:rPr>
              <a:t> </a:t>
            </a:r>
            <a:endParaRPr lang="en-US" dirty="0">
              <a:latin typeface="Arial"/>
              <a:cs typeface="Arial"/>
            </a:endParaRPr>
          </a:p>
          <a:p>
            <a:r>
              <a:rPr lang="en-US" dirty="0" err="1">
                <a:latin typeface="Arial"/>
                <a:cs typeface="Arial"/>
              </a:rPr>
              <a:t>Isomics</a:t>
            </a:r>
            <a:r>
              <a:rPr lang="en-US" dirty="0">
                <a:latin typeface="Arial"/>
                <a:cs typeface="Arial"/>
              </a:rPr>
              <a:t>, Inc.</a:t>
            </a:r>
          </a:p>
          <a:p>
            <a:endParaRPr lang="en-US" dirty="0">
              <a:latin typeface="Arial"/>
              <a:cs typeface="Arial"/>
            </a:endParaRPr>
          </a:p>
          <a:p>
            <a:endParaRPr lang="cs-CZ" dirty="0" smtClean="0">
              <a:latin typeface="Arial"/>
              <a:cs typeface="Arial"/>
            </a:endParaRPr>
          </a:p>
          <a:p>
            <a:endParaRPr lang="cs-CZ" dirty="0" smtClean="0">
              <a:latin typeface="Arial"/>
              <a:cs typeface="Arial"/>
            </a:endParaRPr>
          </a:p>
          <a:p>
            <a:endParaRPr lang="cs-CZ" dirty="0" smtClean="0">
              <a:latin typeface="Arial"/>
              <a:cs typeface="Arial"/>
            </a:endParaRPr>
          </a:p>
          <a:p>
            <a:endParaRPr lang="cs-CZ" dirty="0" smtClean="0">
              <a:latin typeface="Arial"/>
              <a:cs typeface="Arial"/>
            </a:endParaRPr>
          </a:p>
          <a:p>
            <a:endParaRPr lang="en-US" dirty="0" smtClean="0">
              <a:latin typeface="Arial"/>
              <a:cs typeface="Arial"/>
            </a:endParaRPr>
          </a:p>
        </p:txBody>
      </p:sp>
      <p:sp>
        <p:nvSpPr>
          <p:cNvPr id="3" name="Title 2"/>
          <p:cNvSpPr>
            <a:spLocks noGrp="1"/>
          </p:cNvSpPr>
          <p:nvPr>
            <p:ph type="title"/>
          </p:nvPr>
        </p:nvSpPr>
        <p:spPr>
          <a:xfrm>
            <a:off x="844931" y="138671"/>
            <a:ext cx="6390728" cy="1295399"/>
          </a:xfrm>
        </p:spPr>
        <p:txBody>
          <a:bodyPr>
            <a:normAutofit fontScale="90000"/>
          </a:bodyPr>
          <a:lstStyle/>
          <a:p>
            <a:pPr algn="ctr"/>
            <a:r>
              <a:rPr lang="en-US" dirty="0" smtClean="0">
                <a:latin typeface="Arial"/>
                <a:cs typeface="Arial"/>
              </a:rPr>
              <a:t>Osteoarthritis </a:t>
            </a:r>
            <a:r>
              <a:rPr lang="en-US" dirty="0">
                <a:latin typeface="Arial"/>
                <a:cs typeface="Arial"/>
              </a:rPr>
              <a:t>Disorders of the Temporomandibular </a:t>
            </a:r>
            <a:r>
              <a:rPr lang="en-US" dirty="0" smtClean="0">
                <a:latin typeface="Arial"/>
                <a:cs typeface="Arial"/>
              </a:rPr>
              <a:t>Joint</a:t>
            </a:r>
            <a:br>
              <a:rPr lang="en-US" dirty="0" smtClean="0">
                <a:latin typeface="Arial"/>
                <a:cs typeface="Arial"/>
              </a:rPr>
            </a:br>
            <a:endParaRPr lang="en-US" dirty="0">
              <a:latin typeface="Arial"/>
              <a:cs typeface="Arial"/>
            </a:endParaRPr>
          </a:p>
        </p:txBody>
      </p:sp>
      <p:pic>
        <p:nvPicPr>
          <p:cNvPr id="5" name="Picture 4" descr="Screen Shot 2015-01-26 at 4.05.08 PM.png"/>
          <p:cNvPicPr>
            <a:picLocks noChangeAspect="1"/>
          </p:cNvPicPr>
          <p:nvPr/>
        </p:nvPicPr>
        <p:blipFill rotWithShape="1">
          <a:blip r:embed="rId9">
            <a:clrChange>
              <a:clrFrom>
                <a:srgbClr val="8C8ECE"/>
              </a:clrFrom>
              <a:clrTo>
                <a:srgbClr val="8C8ECE">
                  <a:alpha val="0"/>
                </a:srgbClr>
              </a:clrTo>
            </a:clrChange>
            <a:extLst>
              <a:ext uri="{BEBA8EAE-BF5A-486C-A8C5-ECC9F3942E4B}">
                <a14:imgProps xmlns:a14="http://schemas.microsoft.com/office/drawing/2010/main">
                  <a14:imgLayer r:embed="rId10">
                    <a14:imgEffect>
                      <a14:backgroundRemoval t="9959" b="100000" l="7500" r="71125"/>
                    </a14:imgEffect>
                  </a14:imgLayer>
                </a14:imgProps>
              </a:ext>
              <a:ext uri="{28A0092B-C50C-407E-A947-70E740481C1C}">
                <a14:useLocalDpi xmlns:a14="http://schemas.microsoft.com/office/drawing/2010/main" val="0"/>
              </a:ext>
            </a:extLst>
          </a:blip>
          <a:srcRect l="11772" t="9357" r="28154" b="3899"/>
          <a:stretch/>
        </p:blipFill>
        <p:spPr>
          <a:xfrm rot="21423810">
            <a:off x="391702" y="4176696"/>
            <a:ext cx="1858419" cy="2161722"/>
          </a:xfrm>
          <a:prstGeom prst="rect">
            <a:avLst/>
          </a:prstGeom>
        </p:spPr>
      </p:pic>
      <p:pic>
        <p:nvPicPr>
          <p:cNvPr id="6" name="Picture 5"/>
          <p:cNvPicPr>
            <a:picLocks noChangeAspect="1"/>
          </p:cNvPicPr>
          <p:nvPr/>
        </p:nvPicPr>
        <p:blipFill rotWithShape="1">
          <a:blip r:embed="rId11">
            <a:clrChange>
              <a:clrFrom>
                <a:srgbClr val="FFFFFF"/>
              </a:clrFrom>
              <a:clrTo>
                <a:srgbClr val="FFFFFF">
                  <a:alpha val="0"/>
                </a:srgbClr>
              </a:clrTo>
            </a:clrChange>
          </a:blip>
          <a:srcRect l="53247" t="28805" r="15887" b="18731"/>
          <a:stretch/>
        </p:blipFill>
        <p:spPr>
          <a:xfrm>
            <a:off x="372491" y="1752860"/>
            <a:ext cx="1769320" cy="2190170"/>
          </a:xfrm>
          <a:prstGeom prst="rect">
            <a:avLst/>
          </a:prstGeom>
        </p:spPr>
      </p:pic>
      <p:pic>
        <p:nvPicPr>
          <p:cNvPr id="7" name="jaw_evolu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flipH="1">
            <a:off x="6749477" y="2632982"/>
            <a:ext cx="2361876" cy="1850436"/>
          </a:xfrm>
          <a:prstGeom prst="rect">
            <a:avLst/>
          </a:prstGeom>
        </p:spPr>
      </p:pic>
      <p:pic>
        <p:nvPicPr>
          <p:cNvPr id="8" name="Picture 7" descr="LOGODBCIA.png"/>
          <p:cNvPicPr>
            <a:picLocks noChangeAspect="1"/>
          </p:cNvPicPr>
          <p:nvPr/>
        </p:nvPicPr>
        <p:blipFill rotWithShape="1">
          <a:blip r:embed="rId13">
            <a:extLst>
              <a:ext uri="{28A0092B-C50C-407E-A947-70E740481C1C}">
                <a14:useLocalDpi xmlns:a14="http://schemas.microsoft.com/office/drawing/2010/main" val="0"/>
              </a:ext>
            </a:extLst>
          </a:blip>
          <a:srcRect l="49578" r="22257" b="22346"/>
          <a:stretch/>
        </p:blipFill>
        <p:spPr>
          <a:xfrm>
            <a:off x="6916254" y="1090066"/>
            <a:ext cx="2051944" cy="1658553"/>
          </a:xfrm>
          <a:prstGeom prst="rect">
            <a:avLst/>
          </a:prstGeom>
          <a:ln>
            <a:noFill/>
          </a:ln>
          <a:effectLst/>
        </p:spPr>
      </p:pic>
      <p:sp>
        <p:nvSpPr>
          <p:cNvPr id="10" name="TextBox 9"/>
          <p:cNvSpPr txBox="1"/>
          <p:nvPr/>
        </p:nvSpPr>
        <p:spPr>
          <a:xfrm>
            <a:off x="1449697" y="1018654"/>
            <a:ext cx="5334000" cy="646331"/>
          </a:xfrm>
          <a:prstGeom prst="rect">
            <a:avLst/>
          </a:prstGeom>
          <a:noFill/>
        </p:spPr>
        <p:txBody>
          <a:bodyPr wrap="square" rtlCol="0">
            <a:spAutoFit/>
          </a:bodyPr>
          <a:lstStyle/>
          <a:p>
            <a:pPr algn="ctr" defTabSz="457200" fontAlgn="base">
              <a:spcBef>
                <a:spcPct val="0"/>
              </a:spcBef>
              <a:spcAft>
                <a:spcPct val="0"/>
              </a:spcAft>
            </a:pPr>
            <a:r>
              <a:rPr lang="en-US" dirty="0" smtClean="0">
                <a:solidFill>
                  <a:prstClr val="black"/>
                </a:solidFill>
                <a:latin typeface="Arial"/>
                <a:ea typeface="ＭＳ Ｐゴシック" charset="0"/>
                <a:cs typeface="Arial"/>
              </a:rPr>
              <a:t>Supported by </a:t>
            </a:r>
          </a:p>
          <a:p>
            <a:pPr algn="ctr" defTabSz="457200" fontAlgn="base">
              <a:spcBef>
                <a:spcPct val="0"/>
              </a:spcBef>
              <a:spcAft>
                <a:spcPct val="0"/>
              </a:spcAft>
            </a:pPr>
            <a:r>
              <a:rPr lang="en-US" dirty="0" smtClean="0">
                <a:solidFill>
                  <a:prstClr val="black"/>
                </a:solidFill>
                <a:latin typeface="Arial"/>
                <a:ea typeface="ヒラギノ明朝 ProN W3" charset="0"/>
                <a:cs typeface="Arial"/>
                <a:sym typeface="Hoefler Text" charset="0"/>
              </a:rPr>
              <a:t>NIDCR </a:t>
            </a:r>
            <a:r>
              <a:rPr lang="en-US" dirty="0">
                <a:solidFill>
                  <a:prstClr val="black"/>
                </a:solidFill>
                <a:latin typeface="Arial"/>
                <a:ea typeface="ヒラギノ明朝 ProN W3" charset="0"/>
                <a:cs typeface="Arial"/>
                <a:sym typeface="Hoefler Text" charset="0"/>
              </a:rPr>
              <a:t>and NIBIB  </a:t>
            </a:r>
            <a:r>
              <a:rPr lang="en-US" dirty="0">
                <a:solidFill>
                  <a:srgbClr val="000000"/>
                </a:solidFill>
                <a:latin typeface="Arial"/>
                <a:ea typeface="ＭＳ Ｐゴシック" charset="0"/>
                <a:cs typeface="Arial"/>
              </a:rPr>
              <a:t>R01DE024450</a:t>
            </a:r>
            <a:endParaRPr lang="en-US" dirty="0">
              <a:solidFill>
                <a:prstClr val="black"/>
              </a:solidFill>
              <a:latin typeface="Arial"/>
              <a:ea typeface="ＭＳ Ｐゴシック" charset="0"/>
              <a:cs typeface="Arial"/>
            </a:endParaRPr>
          </a:p>
        </p:txBody>
      </p:sp>
      <p:pic>
        <p:nvPicPr>
          <p:cNvPr id="12" name="Picture 11" descr="Screen Shot 2015-08-04 at 01.53.33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9664" y="4823704"/>
            <a:ext cx="3588964" cy="1893191"/>
          </a:xfrm>
          <a:prstGeom prst="rect">
            <a:avLst/>
          </a:prstGeom>
        </p:spPr>
      </p:pic>
    </p:spTree>
    <p:extLst>
      <p:ext uri="{BB962C8B-B14F-4D97-AF65-F5344CB8AC3E}">
        <p14:creationId xmlns:p14="http://schemas.microsoft.com/office/powerpoint/2010/main" val="3991666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Science and technology in Slicer</a:t>
            </a:r>
            <a:endParaRPr lang="en-US" dirty="0">
              <a:latin typeface="+mn-lt"/>
            </a:endParaRPr>
          </a:p>
        </p:txBody>
      </p:sp>
      <p:sp>
        <p:nvSpPr>
          <p:cNvPr id="9" name="Content Placeholder 8"/>
          <p:cNvSpPr>
            <a:spLocks noGrp="1"/>
          </p:cNvSpPr>
          <p:nvPr>
            <p:ph idx="1"/>
          </p:nvPr>
        </p:nvSpPr>
        <p:spPr>
          <a:xfrm>
            <a:off x="551396" y="4663176"/>
            <a:ext cx="8605135" cy="1263712"/>
          </a:xfrm>
        </p:spPr>
        <p:txBody>
          <a:bodyPr/>
          <a:lstStyle/>
          <a:p>
            <a:r>
              <a:rPr lang="en-US" dirty="0" smtClean="0">
                <a:latin typeface="+mn-lt"/>
              </a:rPr>
              <a:t>3D Slicer as dissemination vehicle for tools needed for 3D imaging dental research: fast quantification, cropping, registration</a:t>
            </a:r>
            <a:endParaRPr lang="en-US" dirty="0">
              <a:latin typeface="+mn-lt"/>
            </a:endParaRPr>
          </a:p>
        </p:txBody>
      </p:sp>
      <p:pic>
        <p:nvPicPr>
          <p:cNvPr id="5" name="Picture 4"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t="50266" r="50114" b="14061"/>
          <a:stretch/>
        </p:blipFill>
        <p:spPr>
          <a:xfrm>
            <a:off x="818741" y="1172937"/>
            <a:ext cx="4561557" cy="1676400"/>
          </a:xfrm>
          <a:prstGeom prst="rect">
            <a:avLst/>
          </a:prstGeom>
        </p:spPr>
      </p:pic>
      <p:pic>
        <p:nvPicPr>
          <p:cNvPr id="6" name="Picture 5"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l="32972" b="63004"/>
          <a:stretch/>
        </p:blipFill>
        <p:spPr>
          <a:xfrm>
            <a:off x="818741" y="2941287"/>
            <a:ext cx="6128976" cy="1738601"/>
          </a:xfrm>
          <a:prstGeom prst="rect">
            <a:avLst/>
          </a:prstGeom>
        </p:spPr>
      </p:pic>
      <p:pic>
        <p:nvPicPr>
          <p:cNvPr id="7" name="Picture 6" descr="Screen Shot 2015-08-10 at 10.30.23 AM.png"/>
          <p:cNvPicPr>
            <a:picLocks noChangeAspect="1"/>
          </p:cNvPicPr>
          <p:nvPr/>
        </p:nvPicPr>
        <p:blipFill rotWithShape="1">
          <a:blip r:embed="rId2">
            <a:extLst>
              <a:ext uri="{28A0092B-C50C-407E-A947-70E740481C1C}">
                <a14:useLocalDpi xmlns:a14="http://schemas.microsoft.com/office/drawing/2010/main" val="0"/>
              </a:ext>
            </a:extLst>
          </a:blip>
          <a:srcRect r="67108" b="63004"/>
          <a:stretch/>
        </p:blipFill>
        <p:spPr>
          <a:xfrm>
            <a:off x="5380298" y="1156225"/>
            <a:ext cx="3007620" cy="1738601"/>
          </a:xfrm>
          <a:prstGeom prst="rect">
            <a:avLst/>
          </a:prstGeom>
        </p:spPr>
      </p:pic>
      <p:pic>
        <p:nvPicPr>
          <p:cNvPr id="8" name="Picture 7" descr="Screen Shot 2015-08-10 at 10.31.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008" y="2910986"/>
            <a:ext cx="1456910" cy="1682496"/>
          </a:xfrm>
          <a:prstGeom prst="rect">
            <a:avLst/>
          </a:prstGeom>
        </p:spPr>
      </p:pic>
    </p:spTree>
    <p:extLst>
      <p:ext uri="{BB962C8B-B14F-4D97-AF65-F5344CB8AC3E}">
        <p14:creationId xmlns:p14="http://schemas.microsoft.com/office/powerpoint/2010/main" val="4211885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n-lt"/>
              </a:rPr>
              <a:t>R01DE024450 “</a:t>
            </a:r>
            <a:r>
              <a:rPr lang="en-US" sz="2000" i="1" dirty="0">
                <a:latin typeface="+mn-lt"/>
              </a:rPr>
              <a:t>Quantification of 3D Bony Changes in Temporomandibular Joint Osteoarthritis</a:t>
            </a:r>
            <a:r>
              <a:rPr lang="en-US" sz="2000" dirty="0">
                <a:latin typeface="+mn-lt"/>
              </a:rPr>
              <a:t>”</a:t>
            </a:r>
          </a:p>
        </p:txBody>
      </p:sp>
      <p:sp>
        <p:nvSpPr>
          <p:cNvPr id="3" name="Content Placeholder 2"/>
          <p:cNvSpPr>
            <a:spLocks noGrp="1"/>
          </p:cNvSpPr>
          <p:nvPr>
            <p:ph idx="1"/>
          </p:nvPr>
        </p:nvSpPr>
        <p:spPr>
          <a:xfrm>
            <a:off x="973860" y="1182875"/>
            <a:ext cx="7595382" cy="4648200"/>
          </a:xfrm>
        </p:spPr>
        <p:txBody>
          <a:bodyPr/>
          <a:lstStyle/>
          <a:p>
            <a:r>
              <a:rPr lang="en-US" sz="2800" b="1" dirty="0" smtClean="0">
                <a:latin typeface="+mn-lt"/>
              </a:rPr>
              <a:t>Aim </a:t>
            </a:r>
            <a:r>
              <a:rPr lang="en-US" sz="2800" b="1" dirty="0">
                <a:latin typeface="+mn-lt"/>
              </a:rPr>
              <a:t>1. </a:t>
            </a:r>
            <a:r>
              <a:rPr lang="en-US" sz="2800" dirty="0">
                <a:latin typeface="+mn-lt"/>
              </a:rPr>
              <a:t>Determine a 3D morphology index for aiding diagnosis of TMJ osteoarthritis. </a:t>
            </a:r>
            <a:endParaRPr lang="en-US" sz="2800" dirty="0" smtClean="0">
              <a:latin typeface="+mn-lt"/>
            </a:endParaRPr>
          </a:p>
          <a:p>
            <a:r>
              <a:rPr lang="en-US" sz="2800" b="1" dirty="0" smtClean="0">
                <a:latin typeface="+mn-lt"/>
              </a:rPr>
              <a:t>Aim 2. </a:t>
            </a:r>
            <a:r>
              <a:rPr lang="en-US" sz="2800" dirty="0" smtClean="0">
                <a:latin typeface="+mn-lt"/>
              </a:rPr>
              <a:t>Assess </a:t>
            </a:r>
            <a:r>
              <a:rPr lang="en-US" sz="2800" dirty="0">
                <a:latin typeface="+mn-lt"/>
              </a:rPr>
              <a:t>effectiveness of treatment in TMJ osteoarthritis longitudinal cohorts using </a:t>
            </a:r>
            <a:r>
              <a:rPr lang="en-US" sz="2800" dirty="0" smtClean="0">
                <a:latin typeface="+mn-lt"/>
              </a:rPr>
              <a:t>imaging biomarkers</a:t>
            </a:r>
            <a:r>
              <a:rPr lang="en-US" sz="2800" dirty="0">
                <a:latin typeface="+mn-lt"/>
              </a:rPr>
              <a:t>. </a:t>
            </a:r>
          </a:p>
          <a:p>
            <a:r>
              <a:rPr lang="en-US" sz="2800" dirty="0" smtClean="0">
                <a:latin typeface="+mn-lt"/>
              </a:rPr>
              <a:t>Tools </a:t>
            </a:r>
            <a:r>
              <a:rPr lang="en-US" sz="2800" dirty="0">
                <a:latin typeface="+mn-lt"/>
              </a:rPr>
              <a:t>for OA developed in 3D </a:t>
            </a:r>
            <a:r>
              <a:rPr lang="en-US" sz="2800" dirty="0" smtClean="0">
                <a:latin typeface="+mn-lt"/>
              </a:rPr>
              <a:t>Slicer</a:t>
            </a:r>
          </a:p>
          <a:p>
            <a:r>
              <a:rPr lang="en-US" sz="2800" i="1" dirty="0" smtClean="0">
                <a:latin typeface="+mn-lt"/>
              </a:rPr>
              <a:t>“The </a:t>
            </a:r>
            <a:r>
              <a:rPr lang="en-US" sz="2800" i="1" dirty="0">
                <a:latin typeface="+mn-lt"/>
              </a:rPr>
              <a:t>successful completion of the proposed aims will provide a solid platform for wide applicability of this novel quantification methodology in dentistry”</a:t>
            </a:r>
          </a:p>
        </p:txBody>
      </p:sp>
    </p:spTree>
    <p:extLst>
      <p:ext uri="{BB962C8B-B14F-4D97-AF65-F5344CB8AC3E}">
        <p14:creationId xmlns:p14="http://schemas.microsoft.com/office/powerpoint/2010/main" val="3388760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latin typeface="+mn-lt"/>
              </a:rPr>
              <a:t>SlicerCMF</a:t>
            </a:r>
            <a:endParaRPr lang="en-US" sz="4000" dirty="0">
              <a:latin typeface="+mn-lt"/>
            </a:endParaRPr>
          </a:p>
        </p:txBody>
      </p:sp>
      <p:sp>
        <p:nvSpPr>
          <p:cNvPr id="3" name="Content Placeholder 2"/>
          <p:cNvSpPr>
            <a:spLocks noGrp="1"/>
          </p:cNvSpPr>
          <p:nvPr>
            <p:ph idx="1"/>
          </p:nvPr>
        </p:nvSpPr>
        <p:spPr/>
        <p:txBody>
          <a:bodyPr/>
          <a:lstStyle/>
          <a:p>
            <a:r>
              <a:rPr lang="en-US" dirty="0" smtClean="0">
                <a:latin typeface="+mn-lt"/>
              </a:rPr>
              <a:t>Specialized </a:t>
            </a:r>
            <a:r>
              <a:rPr lang="en-US" dirty="0">
                <a:latin typeface="+mn-lt"/>
              </a:rPr>
              <a:t>and customized version of 3DSlicer for dental researchers that we named </a:t>
            </a:r>
            <a:r>
              <a:rPr lang="en-US" dirty="0" err="1">
                <a:latin typeface="+mn-lt"/>
              </a:rPr>
              <a:t>SlicerCMF</a:t>
            </a:r>
            <a:r>
              <a:rPr lang="en-US" dirty="0">
                <a:latin typeface="+mn-lt"/>
              </a:rPr>
              <a:t> (Cranio Maxillo Facial). </a:t>
            </a:r>
            <a:endParaRPr lang="en-US" dirty="0" smtClean="0">
              <a:latin typeface="+mn-lt"/>
            </a:endParaRPr>
          </a:p>
          <a:p>
            <a:r>
              <a:rPr lang="en-US" dirty="0" smtClean="0">
                <a:latin typeface="+mn-lt"/>
              </a:rPr>
              <a:t>Remove </a:t>
            </a:r>
            <a:r>
              <a:rPr lang="en-US" dirty="0">
                <a:latin typeface="+mn-lt"/>
              </a:rPr>
              <a:t>clutter from the user interface and only expose the set of functionality that is needed. </a:t>
            </a:r>
          </a:p>
          <a:p>
            <a:endParaRPr lang="en-US" dirty="0">
              <a:latin typeface="+mn-lt"/>
            </a:endParaRPr>
          </a:p>
        </p:txBody>
      </p:sp>
    </p:spTree>
    <p:extLst>
      <p:ext uri="{BB962C8B-B14F-4D97-AF65-F5344CB8AC3E}">
        <p14:creationId xmlns:p14="http://schemas.microsoft.com/office/powerpoint/2010/main" val="9843496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122910" y="4145872"/>
            <a:ext cx="2929358" cy="590232"/>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algn="ctr" defTabSz="406400" latinLnBrk="1" hangingPunct="0"/>
            <a:endParaRPr lang="en-US" sz="2800" kern="0">
              <a:solidFill>
                <a:srgbClr val="FFFFFF"/>
              </a:solidFill>
              <a:effectLst>
                <a:outerShdw blurRad="38100" dist="12700" dir="5400000" rotWithShape="0">
                  <a:srgbClr val="000000">
                    <a:alpha val="50000"/>
                  </a:srgbClr>
                </a:outerShdw>
              </a:effectLst>
              <a:latin typeface="Arial"/>
              <a:ea typeface="Gill Sans"/>
              <a:cs typeface="Arial"/>
              <a:sym typeface="Gill Sans"/>
            </a:endParaRPr>
          </a:p>
        </p:txBody>
      </p:sp>
      <p:pic>
        <p:nvPicPr>
          <p:cNvPr id="27" name="Picture 26"/>
          <p:cNvPicPr>
            <a:picLocks noChangeAspect="1"/>
          </p:cNvPicPr>
          <p:nvPr/>
        </p:nvPicPr>
        <p:blipFill>
          <a:blip r:embed="rId4"/>
          <a:stretch>
            <a:fillRect/>
          </a:stretch>
        </p:blipFill>
        <p:spPr>
          <a:xfrm>
            <a:off x="735306" y="2918846"/>
            <a:ext cx="1924054" cy="1270935"/>
          </a:xfrm>
          <a:prstGeom prst="rect">
            <a:avLst/>
          </a:prstGeom>
        </p:spPr>
      </p:pic>
      <p:pic>
        <p:nvPicPr>
          <p:cNvPr id="24" name="Picture 23"/>
          <p:cNvPicPr>
            <a:picLocks noChangeAspect="1"/>
          </p:cNvPicPr>
          <p:nvPr/>
        </p:nvPicPr>
        <p:blipFill>
          <a:blip r:embed="rId5"/>
          <a:stretch>
            <a:fillRect/>
          </a:stretch>
        </p:blipFill>
        <p:spPr>
          <a:xfrm>
            <a:off x="5791200" y="195444"/>
            <a:ext cx="2904261" cy="3487312"/>
          </a:xfrm>
          <a:prstGeom prst="rect">
            <a:avLst/>
          </a:prstGeom>
        </p:spPr>
      </p:pic>
      <p:sp>
        <p:nvSpPr>
          <p:cNvPr id="12" name="Rectangle 11"/>
          <p:cNvSpPr/>
          <p:nvPr/>
        </p:nvSpPr>
        <p:spPr>
          <a:xfrm>
            <a:off x="3266003" y="3682756"/>
            <a:ext cx="1371600" cy="1930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r>
              <a:rPr lang="en-US" sz="1600" kern="0" dirty="0" smtClean="0">
                <a:solidFill>
                  <a:srgbClr val="FFFFFF"/>
                </a:solidFill>
                <a:latin typeface="Arial"/>
                <a:ea typeface="Arial"/>
                <a:cs typeface="Arial"/>
                <a:sym typeface="Gill Sans"/>
              </a:rPr>
              <a:t>Web-based</a:t>
            </a:r>
          </a:p>
          <a:p>
            <a:pPr algn="ctr" defTabSz="406400"/>
            <a:r>
              <a:rPr lang="en-US" sz="1600" kern="0" dirty="0" smtClean="0">
                <a:solidFill>
                  <a:srgbClr val="FFFFFF"/>
                </a:solidFill>
                <a:latin typeface="Arial"/>
                <a:ea typeface="Arial"/>
                <a:cs typeface="Arial"/>
                <a:sym typeface="Gill Sans"/>
              </a:rPr>
              <a:t>Visualization</a:t>
            </a:r>
          </a:p>
          <a:p>
            <a:pPr algn="ctr" defTabSz="406400"/>
            <a:r>
              <a:rPr lang="en-US" sz="1600" kern="0" dirty="0" smtClean="0">
                <a:solidFill>
                  <a:srgbClr val="FFFFFF"/>
                </a:solidFill>
                <a:latin typeface="Arial"/>
                <a:ea typeface="Arial"/>
                <a:cs typeface="Arial"/>
                <a:sym typeface="Gill Sans"/>
              </a:rPr>
              <a:t>Protocols</a:t>
            </a:r>
          </a:p>
          <a:p>
            <a:pPr algn="ctr" defTabSz="406400"/>
            <a:r>
              <a:rPr lang="en-US" sz="1600" kern="0" dirty="0" smtClean="0">
                <a:solidFill>
                  <a:srgbClr val="FFFFFF"/>
                </a:solidFill>
                <a:latin typeface="Arial"/>
                <a:ea typeface="Arial"/>
                <a:cs typeface="Arial"/>
                <a:sym typeface="Gill Sans"/>
              </a:rPr>
              <a:t>(</a:t>
            </a:r>
            <a:r>
              <a:rPr lang="en-US" sz="1600" kern="0" dirty="0" err="1" smtClean="0">
                <a:solidFill>
                  <a:srgbClr val="FFFFFF"/>
                </a:solidFill>
                <a:latin typeface="Arial"/>
                <a:ea typeface="Arial"/>
                <a:cs typeface="Arial"/>
                <a:sym typeface="Gill Sans"/>
              </a:rPr>
              <a:t>SlicerWeb</a:t>
            </a:r>
            <a:r>
              <a:rPr lang="en-US" sz="1600" kern="0" dirty="0" smtClean="0">
                <a:solidFill>
                  <a:srgbClr val="FFFFFF"/>
                </a:solidFill>
                <a:latin typeface="Arial"/>
                <a:ea typeface="Arial"/>
                <a:cs typeface="Arial"/>
                <a:sym typeface="Gill Sans"/>
              </a:rPr>
              <a:t> REST API)</a:t>
            </a:r>
            <a:endParaRPr lang="en-US" sz="1600" kern="0" dirty="0">
              <a:solidFill>
                <a:srgbClr val="FFFFFF"/>
              </a:solidFill>
              <a:latin typeface="Arial"/>
              <a:ea typeface="Arial"/>
              <a:cs typeface="Arial"/>
              <a:sym typeface="Gill Sans"/>
            </a:endParaRPr>
          </a:p>
        </p:txBody>
      </p:sp>
      <p:sp>
        <p:nvSpPr>
          <p:cNvPr id="13" name="TextBox 12"/>
          <p:cNvSpPr txBox="1"/>
          <p:nvPr/>
        </p:nvSpPr>
        <p:spPr>
          <a:xfrm>
            <a:off x="42063" y="281131"/>
            <a:ext cx="3577522" cy="400110"/>
          </a:xfrm>
          <a:prstGeom prst="rect">
            <a:avLst/>
          </a:prstGeom>
          <a:noFill/>
        </p:spPr>
        <p:txBody>
          <a:bodyPr wrap="none" rtlCol="0">
            <a:spAutoFit/>
          </a:bodyPr>
          <a:lstStyle/>
          <a:p>
            <a:pPr algn="ctr" defTabSz="406400"/>
            <a:r>
              <a:rPr lang="en-US" sz="2000" kern="0" dirty="0" smtClean="0">
                <a:solidFill>
                  <a:srgbClr val="000000"/>
                </a:solidFill>
                <a:latin typeface="Arial"/>
                <a:ea typeface="Gill Sans"/>
                <a:cs typeface="Arial"/>
                <a:sym typeface="Gill Sans"/>
              </a:rPr>
              <a:t>Server Based Image Libraries</a:t>
            </a:r>
            <a:endParaRPr lang="en-US" sz="2000" kern="0" dirty="0">
              <a:solidFill>
                <a:srgbClr val="000000"/>
              </a:solidFill>
              <a:latin typeface="Arial"/>
              <a:ea typeface="Gill Sans"/>
              <a:cs typeface="Arial"/>
              <a:sym typeface="Gill Sans"/>
            </a:endParaRPr>
          </a:p>
        </p:txBody>
      </p:sp>
      <p:sp>
        <p:nvSpPr>
          <p:cNvPr id="14" name="TextBox 13"/>
          <p:cNvSpPr txBox="1"/>
          <p:nvPr/>
        </p:nvSpPr>
        <p:spPr>
          <a:xfrm>
            <a:off x="308121" y="6146720"/>
            <a:ext cx="2582758" cy="400110"/>
          </a:xfrm>
          <a:prstGeom prst="rect">
            <a:avLst/>
          </a:prstGeom>
          <a:noFill/>
        </p:spPr>
        <p:txBody>
          <a:bodyPr wrap="none" rtlCol="0">
            <a:spAutoFit/>
          </a:bodyPr>
          <a:lstStyle/>
          <a:p>
            <a:pPr algn="ctr" defTabSz="406400"/>
            <a:r>
              <a:rPr lang="en-US" sz="2000" kern="0" dirty="0" smtClean="0">
                <a:solidFill>
                  <a:srgbClr val="FFFFFF"/>
                </a:solidFill>
                <a:latin typeface="Arial"/>
                <a:ea typeface="Gill Sans"/>
                <a:cs typeface="Arial"/>
                <a:sym typeface="Gill Sans"/>
              </a:rPr>
              <a:t>NVIDIA GRID Server</a:t>
            </a:r>
            <a:endParaRPr lang="en-US" sz="2000" kern="0" dirty="0">
              <a:solidFill>
                <a:srgbClr val="FFFFFF"/>
              </a:solidFill>
              <a:latin typeface="Arial"/>
              <a:ea typeface="Gill Sans"/>
              <a:cs typeface="Arial"/>
              <a:sym typeface="Gill Sans"/>
            </a:endParaRPr>
          </a:p>
        </p:txBody>
      </p:sp>
      <p:sp>
        <p:nvSpPr>
          <p:cNvPr id="15" name="Left-Right Arrow 14"/>
          <p:cNvSpPr/>
          <p:nvPr/>
        </p:nvSpPr>
        <p:spPr>
          <a:xfrm rot="18900000">
            <a:off x="4647646" y="2916038"/>
            <a:ext cx="1493085" cy="406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sp>
        <p:nvSpPr>
          <p:cNvPr id="16" name="Left-Right Arrow 15"/>
          <p:cNvSpPr/>
          <p:nvPr/>
        </p:nvSpPr>
        <p:spPr>
          <a:xfrm>
            <a:off x="4875434" y="4546600"/>
            <a:ext cx="915766" cy="406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pic>
        <p:nvPicPr>
          <p:cNvPr id="22" name="CardiacCT6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32190" y="706294"/>
            <a:ext cx="1639719" cy="1850637"/>
          </a:xfrm>
          <a:prstGeom prst="rect">
            <a:avLst/>
          </a:prstGeom>
        </p:spPr>
      </p:pic>
      <p:sp>
        <p:nvSpPr>
          <p:cNvPr id="7" name="Rectangle 6"/>
          <p:cNvSpPr/>
          <p:nvPr/>
        </p:nvSpPr>
        <p:spPr>
          <a:xfrm>
            <a:off x="6182395" y="5467557"/>
            <a:ext cx="2479365" cy="523220"/>
          </a:xfrm>
          <a:prstGeom prst="rect">
            <a:avLst/>
          </a:prstGeom>
        </p:spPr>
        <p:txBody>
          <a:bodyPr wrap="none">
            <a:spAutoFit/>
          </a:bodyPr>
          <a:lstStyle/>
          <a:p>
            <a:pPr algn="ctr" defTabSz="406400"/>
            <a:r>
              <a:rPr lang="en-US" sz="2800" kern="0" dirty="0">
                <a:solidFill>
                  <a:srgbClr val="000000"/>
                </a:solidFill>
                <a:latin typeface="Arial"/>
                <a:ea typeface="Gill Sans"/>
                <a:cs typeface="Arial"/>
                <a:sym typeface="Gill Sans"/>
              </a:rPr>
              <a:t>Remote Users</a:t>
            </a:r>
          </a:p>
        </p:txBody>
      </p:sp>
      <p:pic>
        <p:nvPicPr>
          <p:cNvPr id="8" name="Picture 7"/>
          <p:cNvPicPr>
            <a:picLocks noChangeAspect="1"/>
          </p:cNvPicPr>
          <p:nvPr/>
        </p:nvPicPr>
        <p:blipFill>
          <a:blip r:embed="rId7"/>
          <a:stretch>
            <a:fillRect/>
          </a:stretch>
        </p:blipFill>
        <p:spPr>
          <a:xfrm>
            <a:off x="5927091" y="3682756"/>
            <a:ext cx="3085752" cy="1847444"/>
          </a:xfrm>
          <a:prstGeom prst="rect">
            <a:avLst/>
          </a:prstGeom>
        </p:spPr>
      </p:pic>
      <p:pic>
        <p:nvPicPr>
          <p:cNvPr id="9" name="Picture 8"/>
          <p:cNvPicPr>
            <a:picLocks noChangeAspect="1"/>
          </p:cNvPicPr>
          <p:nvPr/>
        </p:nvPicPr>
        <p:blipFill>
          <a:blip r:embed="rId8"/>
          <a:stretch>
            <a:fillRect/>
          </a:stretch>
        </p:blipFill>
        <p:spPr>
          <a:xfrm>
            <a:off x="6719019" y="3841284"/>
            <a:ext cx="1478461" cy="861601"/>
          </a:xfrm>
          <a:prstGeom prst="rect">
            <a:avLst/>
          </a:prstGeom>
        </p:spPr>
      </p:pic>
      <p:sp>
        <p:nvSpPr>
          <p:cNvPr id="23" name="Rectangle 22"/>
          <p:cNvSpPr/>
          <p:nvPr/>
        </p:nvSpPr>
        <p:spPr>
          <a:xfrm>
            <a:off x="6719019" y="4561203"/>
            <a:ext cx="1478461" cy="533479"/>
          </a:xfrm>
          <a:prstGeom prst="rect">
            <a:avLst/>
          </a:prstGeom>
          <a:solidFill>
            <a:schemeClr val="tx1"/>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06400" latinLnBrk="1" hangingPunct="0"/>
            <a:endParaRPr lang="en-US" sz="2800" kern="0">
              <a:solidFill>
                <a:srgbClr val="FFFFFF"/>
              </a:solidFill>
              <a:effectLst>
                <a:outerShdw blurRad="38100" dist="12700" dir="5400000" rotWithShape="0">
                  <a:srgbClr val="000000">
                    <a:alpha val="50000"/>
                  </a:srgbClr>
                </a:outerShdw>
              </a:effectLst>
              <a:latin typeface="Arial"/>
              <a:ea typeface="Gill Sans"/>
              <a:cs typeface="Arial"/>
              <a:sym typeface="Gill Sans"/>
            </a:endParaRPr>
          </a:p>
        </p:txBody>
      </p:sp>
      <p:pic>
        <p:nvPicPr>
          <p:cNvPr id="25" name="Picture 24"/>
          <p:cNvPicPr>
            <a:picLocks noChangeAspect="1"/>
          </p:cNvPicPr>
          <p:nvPr/>
        </p:nvPicPr>
        <p:blipFill>
          <a:blip r:embed="rId9"/>
          <a:stretch>
            <a:fillRect/>
          </a:stretch>
        </p:blipFill>
        <p:spPr>
          <a:xfrm>
            <a:off x="304800" y="4099648"/>
            <a:ext cx="2640135" cy="1492250"/>
          </a:xfrm>
          <a:prstGeom prst="rect">
            <a:avLst/>
          </a:prstGeom>
        </p:spPr>
      </p:pic>
      <p:sp>
        <p:nvSpPr>
          <p:cNvPr id="26" name="TextBox 25"/>
          <p:cNvSpPr txBox="1"/>
          <p:nvPr/>
        </p:nvSpPr>
        <p:spPr>
          <a:xfrm>
            <a:off x="308121" y="5644482"/>
            <a:ext cx="2582758" cy="400110"/>
          </a:xfrm>
          <a:prstGeom prst="rect">
            <a:avLst/>
          </a:prstGeom>
          <a:noFill/>
        </p:spPr>
        <p:txBody>
          <a:bodyPr wrap="none" rtlCol="0">
            <a:spAutoFit/>
          </a:bodyPr>
          <a:lstStyle/>
          <a:p>
            <a:pPr algn="ctr" defTabSz="406400"/>
            <a:r>
              <a:rPr lang="en-US" sz="2000" kern="0" dirty="0" smtClean="0">
                <a:solidFill>
                  <a:srgbClr val="000000"/>
                </a:solidFill>
                <a:latin typeface="Arial"/>
                <a:ea typeface="Gill Sans"/>
                <a:cs typeface="Arial"/>
                <a:sym typeface="Gill Sans"/>
              </a:rPr>
              <a:t>NVIDIA GRID Server</a:t>
            </a:r>
            <a:endParaRPr lang="en-US" sz="2000" kern="0" dirty="0">
              <a:solidFill>
                <a:srgbClr val="000000"/>
              </a:solidFill>
              <a:latin typeface="Arial"/>
              <a:ea typeface="Gill Sans"/>
              <a:cs typeface="Arial"/>
              <a:sym typeface="Gill Sans"/>
            </a:endParaRPr>
          </a:p>
        </p:txBody>
      </p:sp>
      <p:sp>
        <p:nvSpPr>
          <p:cNvPr id="10" name="Down Arrow 9"/>
          <p:cNvSpPr/>
          <p:nvPr/>
        </p:nvSpPr>
        <p:spPr>
          <a:xfrm>
            <a:off x="1483478" y="2370172"/>
            <a:ext cx="304800" cy="33149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06400"/>
            <a:endParaRPr lang="en-US" sz="2800" kern="0">
              <a:solidFill>
                <a:srgbClr val="FFFFFF"/>
              </a:solidFill>
              <a:latin typeface="Arial"/>
              <a:ea typeface="Arial"/>
              <a:cs typeface="Arial"/>
              <a:sym typeface="Gill Sans"/>
            </a:endParaRPr>
          </a:p>
        </p:txBody>
      </p:sp>
      <p:grpSp>
        <p:nvGrpSpPr>
          <p:cNvPr id="33" name="Group 32"/>
          <p:cNvGrpSpPr/>
          <p:nvPr/>
        </p:nvGrpSpPr>
        <p:grpSpPr>
          <a:xfrm>
            <a:off x="1829998" y="902051"/>
            <a:ext cx="2762239" cy="1545617"/>
            <a:chOff x="-1227824" y="1382931"/>
            <a:chExt cx="9143999" cy="5116547"/>
          </a:xfrm>
        </p:grpSpPr>
        <p:pic>
          <p:nvPicPr>
            <p:cNvPr id="29" name="Picture 28" descr="Composit.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7824" y="1382931"/>
              <a:ext cx="9143999" cy="5116547"/>
            </a:xfrm>
            <a:prstGeom prst="rect">
              <a:avLst/>
            </a:prstGeom>
          </p:spPr>
        </p:pic>
        <p:sp>
          <p:nvSpPr>
            <p:cNvPr id="30" name="TextBox 29"/>
            <p:cNvSpPr txBox="1"/>
            <p:nvPr/>
          </p:nvSpPr>
          <p:spPr>
            <a:xfrm>
              <a:off x="-273190" y="1989779"/>
              <a:ext cx="3732203"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Mouse @ 21 um</a:t>
              </a:r>
            </a:p>
            <a:p>
              <a:pPr algn="ctr" defTabSz="406400"/>
              <a:r>
                <a:rPr lang="en-US" sz="1000" kern="0" dirty="0" smtClean="0">
                  <a:solidFill>
                    <a:srgbClr val="FBFFF9"/>
                  </a:solidFill>
                  <a:latin typeface="Arial"/>
                  <a:ea typeface="Gill Sans"/>
                  <a:cs typeface="Arial"/>
                  <a:sym typeface="Gill Sans"/>
                </a:rPr>
                <a:t>0.9 GB</a:t>
              </a:r>
              <a:endParaRPr lang="en-US" sz="1000" kern="0" dirty="0">
                <a:solidFill>
                  <a:srgbClr val="FBFFF9"/>
                </a:solidFill>
                <a:latin typeface="Arial"/>
                <a:ea typeface="Gill Sans"/>
                <a:cs typeface="Arial"/>
                <a:sym typeface="Gill Sans"/>
              </a:endParaRPr>
            </a:p>
          </p:txBody>
        </p:sp>
        <p:sp>
          <p:nvSpPr>
            <p:cNvPr id="31" name="TextBox 30"/>
            <p:cNvSpPr txBox="1"/>
            <p:nvPr/>
          </p:nvSpPr>
          <p:spPr>
            <a:xfrm>
              <a:off x="-61181" y="4585243"/>
              <a:ext cx="3118638"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Rat @ 25 um</a:t>
              </a:r>
            </a:p>
            <a:p>
              <a:pPr algn="ctr" defTabSz="406400"/>
              <a:r>
                <a:rPr lang="en-US" sz="1000" kern="0" dirty="0" smtClean="0">
                  <a:solidFill>
                    <a:srgbClr val="FBFFF9"/>
                  </a:solidFill>
                  <a:latin typeface="Arial"/>
                  <a:ea typeface="Gill Sans"/>
                  <a:cs typeface="Arial"/>
                  <a:sym typeface="Gill Sans"/>
                </a:rPr>
                <a:t>2.7 GB</a:t>
              </a:r>
              <a:endParaRPr lang="en-US" sz="1000" kern="0" dirty="0">
                <a:solidFill>
                  <a:srgbClr val="FBFFF9"/>
                </a:solidFill>
                <a:latin typeface="Arial"/>
                <a:ea typeface="Gill Sans"/>
                <a:cs typeface="Arial"/>
                <a:sym typeface="Gill Sans"/>
              </a:endParaRPr>
            </a:p>
          </p:txBody>
        </p:sp>
        <p:sp>
          <p:nvSpPr>
            <p:cNvPr id="32" name="TextBox 31"/>
            <p:cNvSpPr txBox="1"/>
            <p:nvPr/>
          </p:nvSpPr>
          <p:spPr>
            <a:xfrm>
              <a:off x="2535116" y="4685117"/>
              <a:ext cx="3944463" cy="1324508"/>
            </a:xfrm>
            <a:prstGeom prst="rect">
              <a:avLst/>
            </a:prstGeom>
            <a:noFill/>
          </p:spPr>
          <p:txBody>
            <a:bodyPr wrap="none" rtlCol="0">
              <a:spAutoFit/>
            </a:bodyPr>
            <a:lstStyle/>
            <a:p>
              <a:pPr algn="ctr" defTabSz="406400"/>
              <a:r>
                <a:rPr lang="en-US" sz="1000" kern="0" dirty="0" smtClean="0">
                  <a:solidFill>
                    <a:srgbClr val="FBFFF9"/>
                  </a:solidFill>
                  <a:latin typeface="Arial"/>
                  <a:ea typeface="Gill Sans"/>
                  <a:cs typeface="Arial"/>
                  <a:sym typeface="Gill Sans"/>
                </a:rPr>
                <a:t>Monkey @ 50 um</a:t>
              </a:r>
            </a:p>
            <a:p>
              <a:pPr algn="ctr" defTabSz="406400"/>
              <a:r>
                <a:rPr lang="en-US" sz="1000" kern="0" dirty="0" smtClean="0">
                  <a:solidFill>
                    <a:srgbClr val="FBFFF9"/>
                  </a:solidFill>
                  <a:latin typeface="Arial"/>
                  <a:ea typeface="Gill Sans"/>
                  <a:cs typeface="Arial"/>
                  <a:sym typeface="Gill Sans"/>
                </a:rPr>
                <a:t>6.7 GB</a:t>
              </a:r>
              <a:endParaRPr lang="en-US" sz="1000" kern="0" dirty="0">
                <a:solidFill>
                  <a:srgbClr val="FBFFF9"/>
                </a:solidFill>
                <a:latin typeface="Arial"/>
                <a:ea typeface="Gill Sans"/>
                <a:cs typeface="Arial"/>
                <a:sym typeface="Gill Sans"/>
              </a:endParaRPr>
            </a:p>
          </p:txBody>
        </p:sp>
      </p:grpSp>
      <p:pic>
        <p:nvPicPr>
          <p:cNvPr id="34" name="Picture 33"/>
          <p:cNvPicPr>
            <a:picLocks noChangeAspect="1"/>
          </p:cNvPicPr>
          <p:nvPr/>
        </p:nvPicPr>
        <p:blipFill>
          <a:blip r:embed="rId11"/>
          <a:stretch>
            <a:fillRect/>
          </a:stretch>
        </p:blipFill>
        <p:spPr>
          <a:xfrm>
            <a:off x="372241" y="795385"/>
            <a:ext cx="1555575" cy="871758"/>
          </a:xfrm>
          <a:prstGeom prst="rect">
            <a:avLst/>
          </a:prstGeom>
        </p:spPr>
      </p:pic>
      <p:pic>
        <p:nvPicPr>
          <p:cNvPr id="35" name="Picture 34"/>
          <p:cNvPicPr>
            <a:picLocks noChangeAspect="1"/>
          </p:cNvPicPr>
          <p:nvPr/>
        </p:nvPicPr>
        <p:blipFill>
          <a:blip r:embed="rId12"/>
          <a:stretch>
            <a:fillRect/>
          </a:stretch>
        </p:blipFill>
        <p:spPr>
          <a:xfrm>
            <a:off x="192401" y="1400999"/>
            <a:ext cx="1343787" cy="762110"/>
          </a:xfrm>
          <a:prstGeom prst="rect">
            <a:avLst/>
          </a:prstGeom>
        </p:spPr>
      </p:pic>
      <p:sp>
        <p:nvSpPr>
          <p:cNvPr id="36" name="TextBox 35"/>
          <p:cNvSpPr txBox="1"/>
          <p:nvPr/>
        </p:nvSpPr>
        <p:spPr>
          <a:xfrm>
            <a:off x="645819" y="6296069"/>
            <a:ext cx="294246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406400" latinLnBrk="1" hangingPunct="0"/>
            <a:r>
              <a:rPr lang="en-US" sz="2400" kern="0" dirty="0" smtClean="0">
                <a:solidFill>
                  <a:srgbClr val="DCBD23"/>
                </a:solidFill>
                <a:latin typeface="Arial"/>
                <a:ea typeface="Gill Sans"/>
                <a:cs typeface="Arial"/>
                <a:sym typeface="Gill Sans"/>
              </a:rPr>
              <a:t>Courtesy Al Johnson</a:t>
            </a:r>
            <a:endParaRPr lang="en-US" sz="2400" kern="0" dirty="0">
              <a:solidFill>
                <a:srgbClr val="DCBD23"/>
              </a:solidFill>
              <a:latin typeface="Arial"/>
              <a:ea typeface="Gill Sans"/>
              <a:cs typeface="Arial"/>
              <a:sym typeface="Gill Sans"/>
            </a:endParaRPr>
          </a:p>
        </p:txBody>
      </p:sp>
      <p:pic>
        <p:nvPicPr>
          <p:cNvPr id="2" name="Picture 1"/>
          <p:cNvPicPr>
            <a:picLocks noChangeAspect="1"/>
          </p:cNvPicPr>
          <p:nvPr/>
        </p:nvPicPr>
        <p:blipFill>
          <a:blip r:embed="rId13"/>
          <a:stretch>
            <a:fillRect/>
          </a:stretch>
        </p:blipFill>
        <p:spPr>
          <a:xfrm>
            <a:off x="3947892" y="6232768"/>
            <a:ext cx="625231" cy="625231"/>
          </a:xfrm>
          <a:prstGeom prst="rect">
            <a:avLst/>
          </a:prstGeom>
        </p:spPr>
      </p:pic>
      <p:pic>
        <p:nvPicPr>
          <p:cNvPr id="3" name="Picture 2"/>
          <p:cNvPicPr>
            <a:picLocks noChangeAspect="1"/>
          </p:cNvPicPr>
          <p:nvPr/>
        </p:nvPicPr>
        <p:blipFill rotWithShape="1">
          <a:blip r:embed="rId14"/>
          <a:srcRect r="88675"/>
          <a:stretch/>
        </p:blipFill>
        <p:spPr>
          <a:xfrm>
            <a:off x="7098974" y="6266777"/>
            <a:ext cx="767432" cy="520404"/>
          </a:xfrm>
          <a:prstGeom prst="rect">
            <a:avLst/>
          </a:prstGeom>
        </p:spPr>
      </p:pic>
    </p:spTree>
    <p:extLst>
      <p:ext uri="{BB962C8B-B14F-4D97-AF65-F5344CB8AC3E}">
        <p14:creationId xmlns:p14="http://schemas.microsoft.com/office/powerpoint/2010/main" val="1636053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repeatCount="indefinite" fill="hold" display="0">
                  <p:stCondLst>
                    <p:cond delay="indefinite"/>
                  </p:stCondLst>
                </p:cTn>
                <p:tgtEl>
                  <p:spTgt spid="2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n-lt"/>
              </a:rPr>
              <a:t>Complexity Increases</a:t>
            </a:r>
            <a:endParaRPr lang="en-US" sz="4000" dirty="0">
              <a:latin typeface="+mn-lt"/>
            </a:endParaRPr>
          </a:p>
        </p:txBody>
      </p:sp>
      <p:sp>
        <p:nvSpPr>
          <p:cNvPr id="7" name="Rectangle 6"/>
          <p:cNvSpPr/>
          <p:nvPr/>
        </p:nvSpPr>
        <p:spPr>
          <a:xfrm>
            <a:off x="5867400" y="5867400"/>
            <a:ext cx="2971800" cy="338554"/>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DTI processing: 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www.loni.ucla.edu</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ophillip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DTIPipelines.html</a:t>
            </a:r>
            <a:endParaRPr lang="en-US" sz="800" dirty="0">
              <a:solidFill>
                <a:srgbClr val="000000"/>
              </a:solidFill>
              <a:latin typeface="Arial"/>
              <a:ea typeface="ＭＳ Ｐゴシック" charset="0"/>
              <a:cs typeface="ＭＳ Ｐゴシック" charset="0"/>
            </a:endParaRPr>
          </a:p>
        </p:txBody>
      </p:sp>
      <p:pic>
        <p:nvPicPr>
          <p:cNvPr id="11" name="Picture 10" descr="Screen_Shot_2012-05-30_at_8.03.23_AM.png"/>
          <p:cNvPicPr>
            <a:picLocks noChangeAspect="1"/>
          </p:cNvPicPr>
          <p:nvPr/>
        </p:nvPicPr>
        <p:blipFill rotWithShape="1">
          <a:blip r:embed="rId2">
            <a:extLst>
              <a:ext uri="{28A0092B-C50C-407E-A947-70E740481C1C}">
                <a14:useLocalDpi xmlns:a14="http://schemas.microsoft.com/office/drawing/2010/main" val="0"/>
              </a:ext>
            </a:extLst>
          </a:blip>
          <a:srcRect l="33333" t="11532" r="12896" b="20221"/>
          <a:stretch/>
        </p:blipFill>
        <p:spPr>
          <a:xfrm>
            <a:off x="5867400" y="1143000"/>
            <a:ext cx="2895600" cy="2404096"/>
          </a:xfrm>
          <a:prstGeom prst="rect">
            <a:avLst/>
          </a:prstGeom>
        </p:spPr>
      </p:pic>
      <p:sp>
        <p:nvSpPr>
          <p:cNvPr id="12" name="Rectangle 11"/>
          <p:cNvSpPr/>
          <p:nvPr/>
        </p:nvSpPr>
        <p:spPr>
          <a:xfrm>
            <a:off x="5867400" y="3733800"/>
            <a:ext cx="2895600" cy="338554"/>
          </a:xfrm>
          <a:prstGeom prst="rect">
            <a:avLst/>
          </a:prstGeom>
        </p:spPr>
        <p:txBody>
          <a:bodyPr wrap="square">
            <a:spAutoFit/>
          </a:bodyPr>
          <a:lstStyle/>
          <a:p>
            <a:pPr eaLnBrk="0" fontAlgn="base" hangingPunct="0">
              <a:spcBef>
                <a:spcPct val="0"/>
              </a:spcBef>
              <a:spcAft>
                <a:spcPct val="0"/>
              </a:spcAft>
            </a:pPr>
            <a:r>
              <a:rPr lang="en-US" sz="800" dirty="0" smtClean="0">
                <a:solidFill>
                  <a:srgbClr val="000000"/>
                </a:solidFill>
                <a:latin typeface="Arial"/>
                <a:ea typeface="ＭＳ Ｐゴシック" charset="0"/>
                <a:cs typeface="ＭＳ Ｐゴシック" charset="0"/>
              </a:rPr>
              <a:t>DTI streamlines: http</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wiki.slicer.org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slicerWiki</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index.php</a:t>
            </a:r>
            <a:r>
              <a:rPr lang="en-US" sz="800" dirty="0">
                <a:solidFill>
                  <a:srgbClr val="000000"/>
                </a:solidFill>
                <a:latin typeface="Arial"/>
                <a:ea typeface="ＭＳ Ｐゴシック" charset="0"/>
                <a:cs typeface="ＭＳ Ｐゴシック" charset="0"/>
              </a:rPr>
              <a:t>/Slicer4:VisualBlog</a:t>
            </a:r>
          </a:p>
        </p:txBody>
      </p:sp>
      <p:grpSp>
        <p:nvGrpSpPr>
          <p:cNvPr id="18" name="Group 17"/>
          <p:cNvGrpSpPr/>
          <p:nvPr/>
        </p:nvGrpSpPr>
        <p:grpSpPr>
          <a:xfrm>
            <a:off x="152400" y="1981200"/>
            <a:ext cx="5463242" cy="3919954"/>
            <a:chOff x="152400" y="1981200"/>
            <a:chExt cx="5463242" cy="3919954"/>
          </a:xfrm>
        </p:grpSpPr>
        <p:pic>
          <p:nvPicPr>
            <p:cNvPr id="14" name="Picture 13" descr="fnhum-04-00181-g001.jpg"/>
            <p:cNvPicPr>
              <a:picLocks noChangeAspect="1"/>
            </p:cNvPicPr>
            <p:nvPr/>
          </p:nvPicPr>
          <p:blipFill rotWithShape="1">
            <a:blip r:embed="rId3">
              <a:extLst>
                <a:ext uri="{28A0092B-C50C-407E-A947-70E740481C1C}">
                  <a14:useLocalDpi xmlns:a14="http://schemas.microsoft.com/office/drawing/2010/main" val="0"/>
                </a:ext>
              </a:extLst>
            </a:blip>
            <a:srcRect r="58201"/>
            <a:stretch/>
          </p:blipFill>
          <p:spPr>
            <a:xfrm>
              <a:off x="152400" y="1981200"/>
              <a:ext cx="3048000" cy="3428865"/>
            </a:xfrm>
            <a:prstGeom prst="rect">
              <a:avLst/>
            </a:prstGeom>
          </p:spPr>
        </p:pic>
        <p:pic>
          <p:nvPicPr>
            <p:cNvPr id="15" name="Picture 14" descr="fnhum-04-00181-g002.jpg"/>
            <p:cNvPicPr>
              <a:picLocks noChangeAspect="1"/>
            </p:cNvPicPr>
            <p:nvPr/>
          </p:nvPicPr>
          <p:blipFill rotWithShape="1">
            <a:blip r:embed="rId4">
              <a:extLst>
                <a:ext uri="{28A0092B-C50C-407E-A947-70E740481C1C}">
                  <a14:useLocalDpi xmlns:a14="http://schemas.microsoft.com/office/drawing/2010/main" val="0"/>
                </a:ext>
              </a:extLst>
            </a:blip>
            <a:srcRect l="65859" t="8559" r="1"/>
            <a:stretch/>
          </p:blipFill>
          <p:spPr>
            <a:xfrm>
              <a:off x="3276600" y="1981200"/>
              <a:ext cx="2339042" cy="3733800"/>
            </a:xfrm>
            <a:prstGeom prst="rect">
              <a:avLst/>
            </a:prstGeom>
          </p:spPr>
        </p:pic>
        <p:sp>
          <p:nvSpPr>
            <p:cNvPr id="16" name="Rectangle 15"/>
            <p:cNvSpPr/>
            <p:nvPr/>
          </p:nvSpPr>
          <p:spPr>
            <a:xfrm>
              <a:off x="152400" y="5562600"/>
              <a:ext cx="3048000" cy="338554"/>
            </a:xfrm>
            <a:prstGeom prst="rect">
              <a:avLst/>
            </a:prstGeom>
          </p:spPr>
          <p:txBody>
            <a:bodyPr wrap="square">
              <a:spAutoFit/>
            </a:bodyPr>
            <a:lstStyle/>
            <a:p>
              <a:pPr eaLnBrk="0" fontAlgn="base" hangingPunct="0">
                <a:spcBef>
                  <a:spcPct val="0"/>
                </a:spcBef>
                <a:spcAft>
                  <a:spcPct val="0"/>
                </a:spcAft>
              </a:pPr>
              <a:r>
                <a:rPr lang="en-US" sz="800" dirty="0">
                  <a:solidFill>
                    <a:srgbClr val="000000"/>
                  </a:solidFill>
                  <a:latin typeface="Arial"/>
                  <a:ea typeface="ＭＳ Ｐゴシック" charset="0"/>
                  <a:cs typeface="ＭＳ Ｐゴシック" charset="0"/>
                </a:rPr>
                <a:t>http://</a:t>
              </a:r>
              <a:r>
                <a:rPr lang="en-US" sz="800" dirty="0" err="1">
                  <a:solidFill>
                    <a:srgbClr val="000000"/>
                  </a:solidFill>
                  <a:latin typeface="Arial"/>
                  <a:ea typeface="ＭＳ Ｐゴシック" charset="0"/>
                  <a:cs typeface="ＭＳ Ｐゴシック" charset="0"/>
                </a:rPr>
                <a:t>www.frontiersin.org</a:t>
              </a:r>
              <a:r>
                <a:rPr lang="en-US" sz="800" dirty="0">
                  <a:solidFill>
                    <a:srgbClr val="000000"/>
                  </a:solidFill>
                  <a:latin typeface="Arial"/>
                  <a:ea typeface="ＭＳ Ｐゴシック" charset="0"/>
                  <a:cs typeface="ＭＳ Ｐゴシック" charset="0"/>
                </a:rPr>
                <a:t>/</a:t>
              </a:r>
              <a:r>
                <a:rPr lang="en-US" sz="800" dirty="0" err="1">
                  <a:solidFill>
                    <a:srgbClr val="000000"/>
                  </a:solidFill>
                  <a:latin typeface="Arial"/>
                  <a:ea typeface="ＭＳ Ｐゴシック" charset="0"/>
                  <a:cs typeface="ＭＳ Ｐゴシック" charset="0"/>
                </a:rPr>
                <a:t>human_neuroscience</a:t>
              </a:r>
              <a:r>
                <a:rPr lang="en-US" sz="800" dirty="0">
                  <a:solidFill>
                    <a:srgbClr val="000000"/>
                  </a:solidFill>
                  <a:latin typeface="Arial"/>
                  <a:ea typeface="ＭＳ Ｐゴシック" charset="0"/>
                  <a:cs typeface="ＭＳ Ｐゴシック" charset="0"/>
                </a:rPr>
                <a:t>/10.3389/fnhum.2010.00181/full</a:t>
              </a:r>
            </a:p>
          </p:txBody>
        </p:sp>
      </p:grpSp>
      <p:pic>
        <p:nvPicPr>
          <p:cNvPr id="17" name="Picture 16" descr="dtipipeline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4267200"/>
            <a:ext cx="2895600" cy="1624584"/>
          </a:xfrm>
          <a:prstGeom prst="rect">
            <a:avLst/>
          </a:prstGeom>
        </p:spPr>
      </p:pic>
      <p:sp>
        <p:nvSpPr>
          <p:cNvPr id="13" name="Rectangle 12"/>
          <p:cNvSpPr/>
          <p:nvPr/>
        </p:nvSpPr>
        <p:spPr>
          <a:xfrm>
            <a:off x="2590800" y="1066800"/>
            <a:ext cx="2362200" cy="369332"/>
          </a:xfrm>
          <a:prstGeom prst="rect">
            <a:avLst/>
          </a:prstGeom>
        </p:spPr>
        <p:txBody>
          <a:bodyPr wrap="square">
            <a:spAutoFit/>
          </a:bodyPr>
          <a:lstStyle/>
          <a:p>
            <a:pPr eaLnBrk="0" fontAlgn="base" hangingPunct="0">
              <a:spcBef>
                <a:spcPct val="0"/>
              </a:spcBef>
              <a:spcAft>
                <a:spcPct val="0"/>
              </a:spcAft>
            </a:pPr>
            <a:r>
              <a:rPr lang="en-US" dirty="0" smtClean="0">
                <a:solidFill>
                  <a:srgbClr val="000000"/>
                </a:solidFill>
                <a:latin typeface="Arial"/>
                <a:ea typeface="ＭＳ Ｐゴシック" charset="0"/>
                <a:cs typeface="ＭＳ Ｐゴシック" charset="0"/>
              </a:rPr>
              <a:t>fMRI               </a:t>
            </a:r>
            <a:r>
              <a:rPr lang="en-US" dirty="0" err="1" smtClean="0">
                <a:solidFill>
                  <a:srgbClr val="000000"/>
                </a:solidFill>
                <a:latin typeface="Arial"/>
                <a:ea typeface="ＭＳ Ｐゴシック" charset="0"/>
                <a:cs typeface="ＭＳ Ｐゴシック" charset="0"/>
              </a:rPr>
              <a:t>dMRI</a:t>
            </a:r>
            <a:endParaRPr lang="en-US" dirty="0">
              <a:solidFill>
                <a:srgbClr val="000000"/>
              </a:solidFill>
              <a:latin typeface="Arial"/>
              <a:ea typeface="ＭＳ Ｐゴシック" charset="0"/>
              <a:cs typeface="ＭＳ Ｐゴシック" charset="0"/>
            </a:endParaRPr>
          </a:p>
        </p:txBody>
      </p:sp>
      <p:cxnSp>
        <p:nvCxnSpPr>
          <p:cNvPr id="4" name="Straight Arrow Connector 3"/>
          <p:cNvCxnSpPr/>
          <p:nvPr/>
        </p:nvCxnSpPr>
        <p:spPr bwMode="auto">
          <a:xfrm>
            <a:off x="2971800" y="1524000"/>
            <a:ext cx="0" cy="304800"/>
          </a:xfrm>
          <a:prstGeom prst="straightConnector1">
            <a:avLst/>
          </a:prstGeom>
          <a:solidFill>
            <a:srgbClr val="00B8FF"/>
          </a:solidFill>
          <a:ln w="3175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a:off x="4876800" y="1295400"/>
            <a:ext cx="762000" cy="533400"/>
          </a:xfrm>
          <a:prstGeom prst="straightConnector1">
            <a:avLst/>
          </a:prstGeom>
          <a:solidFill>
            <a:srgbClr val="00B8FF"/>
          </a:solidFill>
          <a:ln w="317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0348391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8-11 at 9.02.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0929" cy="6863365"/>
          </a:xfrm>
          <a:prstGeom prst="rect">
            <a:avLst/>
          </a:prstGeom>
        </p:spPr>
      </p:pic>
    </p:spTree>
    <p:extLst>
      <p:ext uri="{BB962C8B-B14F-4D97-AF65-F5344CB8AC3E}">
        <p14:creationId xmlns:p14="http://schemas.microsoft.com/office/powerpoint/2010/main" val="117480818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a:cs typeface="Arial"/>
              </a:rPr>
              <a:t>Research Focus</a:t>
            </a:r>
            <a:endParaRPr lang="en-US" dirty="0">
              <a:latin typeface="Arial"/>
              <a:cs typeface="Arial"/>
            </a:endParaRPr>
          </a:p>
        </p:txBody>
      </p:sp>
      <p:grpSp>
        <p:nvGrpSpPr>
          <p:cNvPr id="4" name="Group 3"/>
          <p:cNvGrpSpPr/>
          <p:nvPr/>
        </p:nvGrpSpPr>
        <p:grpSpPr>
          <a:xfrm>
            <a:off x="185007" y="1492629"/>
            <a:ext cx="8769835" cy="4045097"/>
            <a:chOff x="68441" y="2762685"/>
            <a:chExt cx="8769835" cy="4045097"/>
          </a:xfrm>
        </p:grpSpPr>
        <p:sp>
          <p:nvSpPr>
            <p:cNvPr id="5" name="Rectangle 4"/>
            <p:cNvSpPr/>
            <p:nvPr/>
          </p:nvSpPr>
          <p:spPr>
            <a:xfrm>
              <a:off x="256346" y="3026091"/>
              <a:ext cx="757387" cy="6641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CT</a:t>
              </a:r>
              <a:endParaRPr lang="en-US" b="1" dirty="0">
                <a:solidFill>
                  <a:prstClr val="white"/>
                </a:solidFill>
                <a:latin typeface="Arial"/>
                <a:cs typeface="Arial"/>
              </a:endParaRPr>
            </a:p>
          </p:txBody>
        </p:sp>
        <p:sp>
          <p:nvSpPr>
            <p:cNvPr id="6" name="Rectangle 5"/>
            <p:cNvSpPr/>
            <p:nvPr/>
          </p:nvSpPr>
          <p:spPr>
            <a:xfrm>
              <a:off x="1480739" y="3026091"/>
              <a:ext cx="1036115" cy="978674"/>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Quant Imaging</a:t>
              </a:r>
              <a:endParaRPr lang="en-US" sz="1600" b="1" dirty="0">
                <a:solidFill>
                  <a:prstClr val="white"/>
                </a:solidFill>
                <a:latin typeface="Arial"/>
                <a:cs typeface="Arial"/>
              </a:endParaRPr>
            </a:p>
          </p:txBody>
        </p:sp>
        <p:sp>
          <p:nvSpPr>
            <p:cNvPr id="7" name="Rectangle 6"/>
            <p:cNvSpPr/>
            <p:nvPr/>
          </p:nvSpPr>
          <p:spPr>
            <a:xfrm>
              <a:off x="3158645" y="3026091"/>
              <a:ext cx="1327420" cy="664100"/>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err="1" smtClean="0">
                  <a:solidFill>
                    <a:prstClr val="white"/>
                  </a:solidFill>
                  <a:latin typeface="Arial"/>
                  <a:cs typeface="Arial"/>
                </a:rPr>
                <a:t>Phenome</a:t>
              </a:r>
              <a:endParaRPr lang="en-US" b="1" dirty="0">
                <a:solidFill>
                  <a:prstClr val="white"/>
                </a:solidFill>
                <a:latin typeface="Arial"/>
                <a:cs typeface="Arial"/>
              </a:endParaRPr>
            </a:p>
          </p:txBody>
        </p:sp>
        <p:sp>
          <p:nvSpPr>
            <p:cNvPr id="8" name="Rectangle 7"/>
            <p:cNvSpPr/>
            <p:nvPr/>
          </p:nvSpPr>
          <p:spPr>
            <a:xfrm>
              <a:off x="3158645" y="4133863"/>
              <a:ext cx="1327420" cy="664100"/>
            </a:xfrm>
            <a:prstGeom prst="rect">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Genome</a:t>
              </a:r>
              <a:endParaRPr lang="en-US" b="1" dirty="0">
                <a:solidFill>
                  <a:prstClr val="white"/>
                </a:solidFill>
                <a:latin typeface="Arial"/>
                <a:cs typeface="Arial"/>
              </a:endParaRPr>
            </a:p>
          </p:txBody>
        </p:sp>
        <p:sp>
          <p:nvSpPr>
            <p:cNvPr id="9" name="Isosceles Triangle 8"/>
            <p:cNvSpPr/>
            <p:nvPr/>
          </p:nvSpPr>
          <p:spPr>
            <a:xfrm rot="5400000">
              <a:off x="3763187" y="3853304"/>
              <a:ext cx="2159812" cy="302923"/>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0" name="Rectangle 9"/>
            <p:cNvSpPr/>
            <p:nvPr/>
          </p:nvSpPr>
          <p:spPr>
            <a:xfrm>
              <a:off x="5268601" y="3178491"/>
              <a:ext cx="1292463" cy="664100"/>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GWAS</a:t>
              </a:r>
              <a:endParaRPr lang="en-US" b="1" dirty="0">
                <a:solidFill>
                  <a:prstClr val="white"/>
                </a:solidFill>
                <a:latin typeface="Arial"/>
                <a:cs typeface="Arial"/>
              </a:endParaRPr>
            </a:p>
          </p:txBody>
        </p:sp>
        <p:sp>
          <p:nvSpPr>
            <p:cNvPr id="11" name="Rectangle 10"/>
            <p:cNvSpPr/>
            <p:nvPr/>
          </p:nvSpPr>
          <p:spPr>
            <a:xfrm>
              <a:off x="5268601" y="4133863"/>
              <a:ext cx="1292463" cy="664100"/>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smtClean="0">
                  <a:solidFill>
                    <a:prstClr val="white"/>
                  </a:solidFill>
                  <a:latin typeface="Arial"/>
                  <a:cs typeface="Arial"/>
                </a:rPr>
                <a:t>Clinical</a:t>
              </a:r>
              <a:endParaRPr lang="en-US" b="1" dirty="0">
                <a:solidFill>
                  <a:prstClr val="white"/>
                </a:solidFill>
                <a:latin typeface="Arial"/>
                <a:cs typeface="Arial"/>
              </a:endParaRPr>
            </a:p>
          </p:txBody>
        </p:sp>
        <p:sp>
          <p:nvSpPr>
            <p:cNvPr id="12" name="Isosceles Triangle 11"/>
            <p:cNvSpPr/>
            <p:nvPr/>
          </p:nvSpPr>
          <p:spPr>
            <a:xfrm rot="5400000">
              <a:off x="5826534" y="3982402"/>
              <a:ext cx="2159812" cy="302923"/>
            </a:xfrm>
            <a:prstGeom prst="triangle">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3" name="Rectangle 12"/>
            <p:cNvSpPr/>
            <p:nvPr/>
          </p:nvSpPr>
          <p:spPr>
            <a:xfrm>
              <a:off x="7305879" y="4296977"/>
              <a:ext cx="1532397" cy="664100"/>
            </a:xfrm>
            <a:prstGeom prst="rect">
              <a:avLst/>
            </a:prstGeom>
            <a:solidFill>
              <a:srgbClr val="779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Therapy Planning</a:t>
              </a:r>
              <a:endParaRPr lang="en-US" sz="1600" b="1" dirty="0">
                <a:solidFill>
                  <a:prstClr val="white"/>
                </a:solidFill>
                <a:latin typeface="Arial"/>
                <a:cs typeface="Arial"/>
              </a:endParaRPr>
            </a:p>
          </p:txBody>
        </p:sp>
        <p:sp>
          <p:nvSpPr>
            <p:cNvPr id="14" name="Isosceles Triangle 13"/>
            <p:cNvSpPr/>
            <p:nvPr/>
          </p:nvSpPr>
          <p:spPr>
            <a:xfrm rot="10800000">
              <a:off x="3146993" y="3783399"/>
              <a:ext cx="593336" cy="221366"/>
            </a:xfrm>
            <a:prstGeom prs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5" name="Isosceles Triangle 14"/>
            <p:cNvSpPr/>
            <p:nvPr/>
          </p:nvSpPr>
          <p:spPr>
            <a:xfrm>
              <a:off x="3892729" y="3783399"/>
              <a:ext cx="593336" cy="221366"/>
            </a:xfrm>
            <a:prstGeom prst="triangle">
              <a:avLst/>
            </a:prstGeom>
            <a:solidFill>
              <a:srgbClr val="E46C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6" name="Isosceles Triangle 15"/>
            <p:cNvSpPr/>
            <p:nvPr/>
          </p:nvSpPr>
          <p:spPr>
            <a:xfrm rot="5400000">
              <a:off x="2098113" y="3352961"/>
              <a:ext cx="1463452" cy="282899"/>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sp>
          <p:nvSpPr>
            <p:cNvPr id="17" name="Circular Arrow 16"/>
            <p:cNvSpPr/>
            <p:nvPr/>
          </p:nvSpPr>
          <p:spPr>
            <a:xfrm rot="8765973">
              <a:off x="2120684" y="3622127"/>
              <a:ext cx="1701210" cy="1079907"/>
            </a:xfrm>
            <a:prstGeom prst="circularArrow">
              <a:avLst>
                <a:gd name="adj1" fmla="val 11343"/>
                <a:gd name="adj2" fmla="val 1435469"/>
                <a:gd name="adj3" fmla="val 1246182"/>
                <a:gd name="adj4" fmla="val 18479843"/>
                <a:gd name="adj5" fmla="val 16158"/>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Arial"/>
                <a:cs typeface="Arial"/>
              </a:endParaRPr>
            </a:p>
          </p:txBody>
        </p:sp>
        <p:sp>
          <p:nvSpPr>
            <p:cNvPr id="18" name="Isosceles Triangle 17"/>
            <p:cNvSpPr/>
            <p:nvPr/>
          </p:nvSpPr>
          <p:spPr>
            <a:xfrm rot="5400000">
              <a:off x="502695" y="3352961"/>
              <a:ext cx="1463452" cy="282899"/>
            </a:xfrm>
            <a:prstGeom prst="triangle">
              <a:avLst/>
            </a:prstGeom>
            <a:solidFill>
              <a:srgbClr val="2D2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cs typeface="Arial"/>
              </a:endParaRPr>
            </a:p>
          </p:txBody>
        </p:sp>
        <p:pic>
          <p:nvPicPr>
            <p:cNvPr id="19" name="Picture 18" descr="13262.png"/>
            <p:cNvPicPr>
              <a:picLocks noChangeAspect="1"/>
            </p:cNvPicPr>
            <p:nvPr/>
          </p:nvPicPr>
          <p:blipFill>
            <a:blip r:embed="rId2"/>
            <a:srcRect l="50000" t="8000"/>
            <a:stretch>
              <a:fillRect/>
            </a:stretch>
          </p:blipFill>
          <p:spPr>
            <a:xfrm>
              <a:off x="1027396" y="4751359"/>
              <a:ext cx="1660993" cy="1910142"/>
            </a:xfrm>
            <a:prstGeom prst="rect">
              <a:avLst/>
            </a:prstGeom>
          </p:spPr>
        </p:pic>
        <p:pic>
          <p:nvPicPr>
            <p:cNvPr id="20" name="Picture 19" descr="13262Coronal.png"/>
            <p:cNvPicPr>
              <a:picLocks noChangeAspect="1"/>
            </p:cNvPicPr>
            <p:nvPr/>
          </p:nvPicPr>
          <p:blipFill>
            <a:blip r:embed="rId3"/>
            <a:srcRect l="18052" t="12800" r="8252" b="13867"/>
            <a:stretch>
              <a:fillRect/>
            </a:stretch>
          </p:blipFill>
          <p:spPr>
            <a:xfrm>
              <a:off x="68441" y="4256200"/>
              <a:ext cx="1307430" cy="1196412"/>
            </a:xfrm>
            <a:prstGeom prst="rect">
              <a:avLst/>
            </a:prstGeom>
          </p:spPr>
        </p:pic>
        <p:pic>
          <p:nvPicPr>
            <p:cNvPr id="21" name="Picture 20" descr="13262Z_INSP_STD_HAR_COPD.eps.png"/>
            <p:cNvPicPr>
              <a:picLocks noChangeAspect="1"/>
            </p:cNvPicPr>
            <p:nvPr/>
          </p:nvPicPr>
          <p:blipFill>
            <a:blip r:embed="rId4"/>
            <a:stretch>
              <a:fillRect/>
            </a:stretch>
          </p:blipFill>
          <p:spPr>
            <a:xfrm>
              <a:off x="2914874" y="4953054"/>
              <a:ext cx="1730151" cy="1457976"/>
            </a:xfrm>
            <a:prstGeom prst="rect">
              <a:avLst/>
            </a:prstGeom>
          </p:spPr>
        </p:pic>
        <p:pic>
          <p:nvPicPr>
            <p:cNvPr id="22" name="Picture 21"/>
            <p:cNvPicPr>
              <a:picLocks noChangeAspect="1"/>
            </p:cNvPicPr>
            <p:nvPr/>
          </p:nvPicPr>
          <p:blipFill>
            <a:blip r:embed="rId5"/>
            <a:stretch>
              <a:fillRect/>
            </a:stretch>
          </p:blipFill>
          <p:spPr>
            <a:xfrm>
              <a:off x="5065420" y="4961077"/>
              <a:ext cx="1495644" cy="1198954"/>
            </a:xfrm>
            <a:prstGeom prst="rect">
              <a:avLst/>
            </a:prstGeom>
          </p:spPr>
        </p:pic>
        <p:pic>
          <p:nvPicPr>
            <p:cNvPr id="23" name="Picture 22" descr="manhattanplo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724" y="6050987"/>
              <a:ext cx="1441514" cy="756795"/>
            </a:xfrm>
            <a:prstGeom prst="rect">
              <a:avLst/>
            </a:prstGeom>
          </p:spPr>
        </p:pic>
        <p:pic>
          <p:nvPicPr>
            <p:cNvPr id="24" name="Picture 23" descr="ELV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5879" y="5417081"/>
              <a:ext cx="1445416" cy="919096"/>
            </a:xfrm>
            <a:prstGeom prst="rect">
              <a:avLst/>
            </a:prstGeom>
          </p:spPr>
        </p:pic>
      </p:grpSp>
      <p:sp>
        <p:nvSpPr>
          <p:cNvPr id="25" name="Rectangle 24"/>
          <p:cNvSpPr/>
          <p:nvPr/>
        </p:nvSpPr>
        <p:spPr>
          <a:xfrm>
            <a:off x="7431766" y="2082744"/>
            <a:ext cx="1532397" cy="664100"/>
          </a:xfrm>
          <a:prstGeom prst="rect">
            <a:avLst/>
          </a:prstGeom>
          <a:solidFill>
            <a:srgbClr val="779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b="1" dirty="0" smtClean="0">
                <a:solidFill>
                  <a:prstClr val="white"/>
                </a:solidFill>
                <a:latin typeface="Arial"/>
                <a:cs typeface="Arial"/>
              </a:rPr>
              <a:t>Drug Development</a:t>
            </a:r>
            <a:endParaRPr lang="en-US" sz="1600" b="1" dirty="0">
              <a:solidFill>
                <a:prstClr val="white"/>
              </a:solidFill>
              <a:latin typeface="Arial"/>
              <a:cs typeface="Arial"/>
            </a:endParaRPr>
          </a:p>
        </p:txBody>
      </p:sp>
    </p:spTree>
    <p:extLst>
      <p:ext uri="{BB962C8B-B14F-4D97-AF65-F5344CB8AC3E}">
        <p14:creationId xmlns:p14="http://schemas.microsoft.com/office/powerpoint/2010/main" val="20568150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3732"/>
          </a:xfrm>
        </p:spPr>
        <p:txBody>
          <a:bodyPr>
            <a:normAutofit fontScale="90000"/>
          </a:bodyPr>
          <a:lstStyle/>
          <a:p>
            <a:r>
              <a:rPr lang="en-US" sz="3600" dirty="0" smtClean="0">
                <a:latin typeface="Arial"/>
                <a:cs typeface="Arial"/>
              </a:rPr>
              <a:t>Software Platform: Chest Imaging Platform</a:t>
            </a:r>
            <a:endParaRPr lang="en-US" sz="3600" dirty="0">
              <a:latin typeface="Arial"/>
              <a:cs typeface="Arial"/>
            </a:endParaRPr>
          </a:p>
        </p:txBody>
      </p:sp>
      <p:sp>
        <p:nvSpPr>
          <p:cNvPr id="3" name="TextBox 2"/>
          <p:cNvSpPr txBox="1"/>
          <p:nvPr/>
        </p:nvSpPr>
        <p:spPr>
          <a:xfrm>
            <a:off x="573206" y="5362311"/>
            <a:ext cx="8113594" cy="923330"/>
          </a:xfrm>
          <a:prstGeom prst="rect">
            <a:avLst/>
          </a:prstGeom>
          <a:noFill/>
        </p:spPr>
        <p:txBody>
          <a:bodyPr wrap="square" rtlCol="0">
            <a:spAutoFit/>
          </a:bodyPr>
          <a:lstStyle/>
          <a:p>
            <a:pPr marL="285750" indent="-285750" defTabSz="457200">
              <a:buFont typeface="Arial"/>
              <a:buChar char="•"/>
            </a:pPr>
            <a:r>
              <a:rPr lang="en-US" dirty="0" smtClean="0">
                <a:solidFill>
                  <a:prstClr val="black"/>
                </a:solidFill>
                <a:latin typeface="Arial"/>
                <a:cs typeface="Arial"/>
              </a:rPr>
              <a:t>66 Command Line Tools</a:t>
            </a:r>
          </a:p>
          <a:p>
            <a:pPr marL="285750" indent="-285750" defTabSz="457200">
              <a:buFont typeface="Arial"/>
              <a:buChar char="•"/>
            </a:pPr>
            <a:r>
              <a:rPr lang="en-US" dirty="0" smtClean="0">
                <a:solidFill>
                  <a:prstClr val="black"/>
                </a:solidFill>
                <a:latin typeface="Arial"/>
                <a:cs typeface="Arial"/>
              </a:rPr>
              <a:t>130,000 lines of code</a:t>
            </a:r>
            <a:endParaRPr lang="en-US" dirty="0">
              <a:solidFill>
                <a:prstClr val="black"/>
              </a:solidFill>
              <a:latin typeface="Arial"/>
              <a:cs typeface="Arial"/>
            </a:endParaRPr>
          </a:p>
          <a:p>
            <a:pPr marL="285750" indent="-285750" defTabSz="457200">
              <a:buFont typeface="Arial"/>
              <a:buChar char="•"/>
            </a:pPr>
            <a:r>
              <a:rPr lang="en-US" dirty="0" smtClean="0">
                <a:solidFill>
                  <a:prstClr val="black"/>
                </a:solidFill>
                <a:latin typeface="Arial"/>
                <a:cs typeface="Arial"/>
              </a:rPr>
              <a:t>Continuous building and testing </a:t>
            </a:r>
            <a:endParaRPr lang="en-US" dirty="0">
              <a:solidFill>
                <a:prstClr val="black"/>
              </a:solidFill>
              <a:latin typeface="Arial"/>
              <a:cs typeface="Arial"/>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4780452" y="5140706"/>
            <a:ext cx="3697895" cy="1717294"/>
          </a:xfrm>
          <a:prstGeom prst="rect">
            <a:avLst/>
          </a:prstGeom>
        </p:spPr>
      </p:pic>
      <p:pic>
        <p:nvPicPr>
          <p:cNvPr id="5" name="Picture 4" descr="Screen Shot 2015-08-19 at 8.56.1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079861"/>
            <a:ext cx="8067708" cy="3966014"/>
          </a:xfrm>
          <a:prstGeom prst="rect">
            <a:avLst/>
          </a:prstGeom>
        </p:spPr>
      </p:pic>
    </p:spTree>
    <p:extLst>
      <p:ext uri="{BB962C8B-B14F-4D97-AF65-F5344CB8AC3E}">
        <p14:creationId xmlns:p14="http://schemas.microsoft.com/office/powerpoint/2010/main" val="181832577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083097"/>
          </a:xfrm>
        </p:spPr>
        <p:txBody>
          <a:bodyPr>
            <a:normAutofit/>
          </a:bodyPr>
          <a:lstStyle/>
          <a:p>
            <a:r>
              <a:rPr lang="en-US" sz="4000" dirty="0" smtClean="0">
                <a:latin typeface="Arial"/>
                <a:cs typeface="Arial"/>
              </a:rPr>
              <a:t>CIP Command line toolkit</a:t>
            </a:r>
            <a:endParaRPr lang="en-US" sz="4000" dirty="0">
              <a:latin typeface="Arial"/>
              <a:cs typeface="Arial"/>
            </a:endParaRPr>
          </a:p>
        </p:txBody>
      </p:sp>
      <p:sp>
        <p:nvSpPr>
          <p:cNvPr id="5" name="Content Placeholder 1"/>
          <p:cNvSpPr txBox="1">
            <a:spLocks/>
          </p:cNvSpPr>
          <p:nvPr/>
        </p:nvSpPr>
        <p:spPr>
          <a:xfrm>
            <a:off x="482332" y="1014264"/>
            <a:ext cx="7620000" cy="5030936"/>
          </a:xfrm>
          <a:prstGeom prst="rect">
            <a:avLst/>
          </a:prstGeom>
        </p:spPr>
        <p:txBody>
          <a:bodyPr vert="horz" lIns="91440" tIns="45720" rIns="91440" bIns="45720" rtlCol="0">
            <a:normAutofit/>
          </a:bodyPr>
          <a:lstStyle/>
          <a:p>
            <a:pPr marL="342900" indent="-228600">
              <a:spcBef>
                <a:spcPct val="20000"/>
              </a:spcBef>
              <a:buClr>
                <a:srgbClr val="4F81BD"/>
              </a:buClr>
              <a:buFont typeface="Arial" pitchFamily="34" charset="0"/>
              <a:buChar char="•"/>
              <a:defRPr/>
            </a:pPr>
            <a:r>
              <a:rPr lang="en-US" sz="2800" dirty="0" smtClean="0">
                <a:solidFill>
                  <a:prstClr val="black"/>
                </a:solidFill>
                <a:latin typeface="Arial"/>
                <a:cs typeface="Arial"/>
              </a:rPr>
              <a:t>A suite of command line tools for the processing and analysis of Chest CT images</a:t>
            </a:r>
          </a:p>
          <a:p>
            <a:pPr marL="342900" indent="-228600">
              <a:spcBef>
                <a:spcPct val="20000"/>
              </a:spcBef>
              <a:buClr>
                <a:srgbClr val="4F81BD"/>
              </a:buClr>
              <a:buFont typeface="Arial" pitchFamily="34" charset="0"/>
              <a:buChar char="•"/>
              <a:defRPr/>
            </a:pPr>
            <a:r>
              <a:rPr lang="en-US" sz="2800" dirty="0" smtClean="0">
                <a:solidFill>
                  <a:prstClr val="black"/>
                </a:solidFill>
                <a:latin typeface="Arial"/>
                <a:cs typeface="Arial"/>
              </a:rPr>
              <a:t>6 categories </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Particles</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Processing</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Quantification</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Registration</a:t>
            </a:r>
          </a:p>
          <a:p>
            <a:pPr marL="640080" lvl="1" indent="-228600">
              <a:spcBef>
                <a:spcPct val="20000"/>
              </a:spcBef>
              <a:buClr>
                <a:srgbClr val="C0504D"/>
              </a:buClr>
              <a:buFont typeface="Arial" pitchFamily="34" charset="0"/>
              <a:buChar char="•"/>
              <a:defRPr/>
            </a:pPr>
            <a:r>
              <a:rPr lang="en-US" sz="2800" dirty="0" smtClean="0">
                <a:solidFill>
                  <a:prstClr val="black"/>
                </a:solidFill>
                <a:latin typeface="Arial"/>
                <a:cs typeface="Arial"/>
              </a:rPr>
              <a:t>Segmentation</a:t>
            </a:r>
          </a:p>
          <a:p>
            <a:pPr marL="640080" lvl="1" indent="-228600">
              <a:spcBef>
                <a:spcPct val="20000"/>
              </a:spcBef>
              <a:buClr>
                <a:srgbClr val="C0504D"/>
              </a:buClr>
              <a:buFont typeface="Arial" pitchFamily="34" charset="0"/>
              <a:buChar char="•"/>
              <a:defRPr/>
            </a:pPr>
            <a:r>
              <a:rPr lang="en-US" sz="2800" dirty="0" err="1" smtClean="0">
                <a:solidFill>
                  <a:prstClr val="black"/>
                </a:solidFill>
                <a:latin typeface="Arial"/>
                <a:cs typeface="Arial"/>
              </a:rPr>
              <a:t>Utils</a:t>
            </a:r>
            <a:endParaRPr lang="en-US" sz="2800" dirty="0" smtClean="0">
              <a:solidFill>
                <a:prstClr val="black"/>
              </a:solidFill>
              <a:latin typeface="Arial"/>
              <a:cs typeface="Arial"/>
            </a:endParaRPr>
          </a:p>
          <a:p>
            <a:pPr marL="342900" indent="-228600">
              <a:spcBef>
                <a:spcPct val="20000"/>
              </a:spcBef>
              <a:buClr>
                <a:srgbClr val="4F81BD"/>
              </a:buClr>
              <a:buFont typeface="Arial" pitchFamily="34" charset="0"/>
              <a:buChar char="•"/>
              <a:defRPr/>
            </a:pPr>
            <a:endParaRPr lang="en-US" sz="2800" dirty="0">
              <a:solidFill>
                <a:prstClr val="black"/>
              </a:solidFill>
              <a:latin typeface="Arial"/>
              <a:cs typeface="Arial"/>
            </a:endParaRPr>
          </a:p>
        </p:txBody>
      </p:sp>
      <p:pic>
        <p:nvPicPr>
          <p:cNvPr id="6" name="Picture 5" descr="Screen Shot 2015-01-03 at 7.01.34 PM.png"/>
          <p:cNvPicPr>
            <a:picLocks noChangeAspect="1"/>
          </p:cNvPicPr>
          <p:nvPr/>
        </p:nvPicPr>
        <p:blipFill>
          <a:blip r:embed="rId2"/>
          <a:srcRect r="40081"/>
          <a:stretch>
            <a:fillRect/>
          </a:stretch>
        </p:blipFill>
        <p:spPr>
          <a:xfrm>
            <a:off x="4043606" y="1990463"/>
            <a:ext cx="4909825" cy="4738491"/>
          </a:xfrm>
          <a:prstGeom prst="rect">
            <a:avLst/>
          </a:prstGeom>
          <a:ln w="15875">
            <a:solidFill>
              <a:schemeClr val="tx1"/>
            </a:solidFill>
          </a:ln>
        </p:spPr>
      </p:pic>
    </p:spTree>
    <p:extLst>
      <p:ext uri="{BB962C8B-B14F-4D97-AF65-F5344CB8AC3E}">
        <p14:creationId xmlns:p14="http://schemas.microsoft.com/office/powerpoint/2010/main" val="386522774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533400" y="664661"/>
            <a:ext cx="7155379" cy="5167053"/>
          </a:xfrm>
        </p:spPr>
        <p:txBody>
          <a:bodyPr/>
          <a:lstStyle/>
          <a:p>
            <a:pPr marL="0" indent="0">
              <a:spcBef>
                <a:spcPts val="400"/>
              </a:spcBef>
              <a:buNone/>
            </a:pPr>
            <a:r>
              <a:rPr lang="en-US" dirty="0" smtClean="0">
                <a:latin typeface="Arial"/>
                <a:ea typeface="ＭＳ Ｐゴシック" charset="-128"/>
                <a:cs typeface="Arial"/>
              </a:rPr>
              <a:t>Computational Imaging by Medical Image Analysis</a:t>
            </a:r>
          </a:p>
        </p:txBody>
      </p:sp>
      <p:pic>
        <p:nvPicPr>
          <p:cNvPr id="8" name="Picture 7" descr="000006.png"/>
          <p:cNvPicPr>
            <a:picLocks noChangeAspect="1"/>
          </p:cNvPicPr>
          <p:nvPr/>
        </p:nvPicPr>
        <p:blipFill>
          <a:blip r:embed="rId2"/>
          <a:srcRect r="28800"/>
          <a:stretch>
            <a:fillRect/>
          </a:stretch>
        </p:blipFill>
        <p:spPr>
          <a:xfrm>
            <a:off x="381000" y="2438399"/>
            <a:ext cx="2667000" cy="3745785"/>
          </a:xfrm>
          <a:prstGeom prst="rect">
            <a:avLst/>
          </a:prstGeom>
        </p:spPr>
      </p:pic>
      <p:pic>
        <p:nvPicPr>
          <p:cNvPr id="9" name="Picture 8" descr="FinalResultParticles.png"/>
          <p:cNvPicPr>
            <a:picLocks noChangeAspect="1"/>
          </p:cNvPicPr>
          <p:nvPr/>
        </p:nvPicPr>
        <p:blipFill>
          <a:blip r:embed="rId3"/>
          <a:srcRect l="49888" b="37133"/>
          <a:stretch>
            <a:fillRect/>
          </a:stretch>
        </p:blipFill>
        <p:spPr>
          <a:xfrm>
            <a:off x="3276600" y="2362200"/>
            <a:ext cx="2209800" cy="3884456"/>
          </a:xfrm>
          <a:prstGeom prst="rect">
            <a:avLst/>
          </a:prstGeom>
        </p:spPr>
      </p:pic>
      <p:pic>
        <p:nvPicPr>
          <p:cNvPr id="10" name="Picture 9" descr="VesselExamp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109" y="2362200"/>
            <a:ext cx="3174092" cy="3886200"/>
          </a:xfrm>
          <a:prstGeom prst="rect">
            <a:avLst/>
          </a:prstGeom>
        </p:spPr>
      </p:pic>
      <p:sp>
        <p:nvSpPr>
          <p:cNvPr id="11" name="TextBox 10"/>
          <p:cNvSpPr txBox="1"/>
          <p:nvPr/>
        </p:nvSpPr>
        <p:spPr>
          <a:xfrm>
            <a:off x="533400" y="1752600"/>
            <a:ext cx="2224287" cy="369332"/>
          </a:xfrm>
          <a:prstGeom prst="rect">
            <a:avLst/>
          </a:prstGeom>
          <a:noFill/>
        </p:spPr>
        <p:txBody>
          <a:bodyPr wrap="none" rtlCol="0">
            <a:spAutoFit/>
          </a:bodyPr>
          <a:lstStyle/>
          <a:p>
            <a:pPr defTabSz="457200"/>
            <a:r>
              <a:rPr lang="en-US" dirty="0" smtClean="0">
                <a:solidFill>
                  <a:prstClr val="black"/>
                </a:solidFill>
                <a:latin typeface="Arial"/>
                <a:cs typeface="Arial"/>
              </a:rPr>
              <a:t>Pulmonary Fissures</a:t>
            </a:r>
            <a:endParaRPr lang="en-US" dirty="0">
              <a:solidFill>
                <a:prstClr val="black"/>
              </a:solidFill>
              <a:latin typeface="Arial"/>
              <a:cs typeface="Arial"/>
            </a:endParaRPr>
          </a:p>
        </p:txBody>
      </p:sp>
      <p:sp>
        <p:nvSpPr>
          <p:cNvPr id="12" name="TextBox 11"/>
          <p:cNvSpPr txBox="1"/>
          <p:nvPr/>
        </p:nvSpPr>
        <p:spPr>
          <a:xfrm>
            <a:off x="3947484" y="1752600"/>
            <a:ext cx="1005516" cy="369332"/>
          </a:xfrm>
          <a:prstGeom prst="rect">
            <a:avLst/>
          </a:prstGeom>
          <a:noFill/>
        </p:spPr>
        <p:txBody>
          <a:bodyPr wrap="none" rtlCol="0">
            <a:spAutoFit/>
          </a:bodyPr>
          <a:lstStyle/>
          <a:p>
            <a:pPr defTabSz="457200"/>
            <a:r>
              <a:rPr lang="en-US" dirty="0" smtClean="0">
                <a:solidFill>
                  <a:prstClr val="black"/>
                </a:solidFill>
                <a:latin typeface="Arial"/>
                <a:cs typeface="Arial"/>
              </a:rPr>
              <a:t>Airways</a:t>
            </a:r>
            <a:endParaRPr lang="en-US" dirty="0">
              <a:solidFill>
                <a:prstClr val="black"/>
              </a:solidFill>
              <a:latin typeface="Arial"/>
              <a:cs typeface="Arial"/>
            </a:endParaRPr>
          </a:p>
        </p:txBody>
      </p:sp>
      <p:sp>
        <p:nvSpPr>
          <p:cNvPr id="13" name="TextBox 12"/>
          <p:cNvSpPr txBox="1"/>
          <p:nvPr/>
        </p:nvSpPr>
        <p:spPr>
          <a:xfrm>
            <a:off x="6462084" y="1752600"/>
            <a:ext cx="1399329" cy="369332"/>
          </a:xfrm>
          <a:prstGeom prst="rect">
            <a:avLst/>
          </a:prstGeom>
          <a:noFill/>
        </p:spPr>
        <p:txBody>
          <a:bodyPr wrap="none" rtlCol="0">
            <a:spAutoFit/>
          </a:bodyPr>
          <a:lstStyle/>
          <a:p>
            <a:pPr defTabSz="457200"/>
            <a:r>
              <a:rPr lang="en-US" dirty="0" smtClean="0">
                <a:solidFill>
                  <a:prstClr val="black"/>
                </a:solidFill>
                <a:latin typeface="Arial"/>
                <a:cs typeface="Arial"/>
              </a:rPr>
              <a:t>Vasculature</a:t>
            </a:r>
            <a:endParaRPr lang="en-US" dirty="0">
              <a:solidFill>
                <a:prstClr val="black"/>
              </a:solidFill>
              <a:latin typeface="Arial"/>
              <a:cs typeface="Arial"/>
            </a:endParaRPr>
          </a:p>
        </p:txBody>
      </p:sp>
    </p:spTree>
    <p:extLst>
      <p:ext uri="{BB962C8B-B14F-4D97-AF65-F5344CB8AC3E}">
        <p14:creationId xmlns:p14="http://schemas.microsoft.com/office/powerpoint/2010/main" val="59772072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Detection of Emphysema Subtypes</a:t>
            </a:r>
            <a:endParaRPr lang="en-US" dirty="0">
              <a:latin typeface="Arial"/>
              <a:cs typeface="Arial"/>
            </a:endParaRPr>
          </a:p>
        </p:txBody>
      </p:sp>
      <p:pic>
        <p:nvPicPr>
          <p:cNvPr id="6" name="Picture 5" descr="case114-movie.gif"/>
          <p:cNvPicPr>
            <a:picLocks noChangeAspect="1"/>
          </p:cNvPicPr>
          <p:nvPr/>
        </p:nvPicPr>
        <p:blipFill>
          <a:blip r:embed="rId2"/>
          <a:stretch>
            <a:fillRect/>
          </a:stretch>
        </p:blipFill>
        <p:spPr>
          <a:xfrm>
            <a:off x="190985" y="1179387"/>
            <a:ext cx="5540817" cy="5358240"/>
          </a:xfrm>
          <a:prstGeom prst="rect">
            <a:avLst/>
          </a:prstGeom>
        </p:spPr>
      </p:pic>
      <p:sp>
        <p:nvSpPr>
          <p:cNvPr id="7" name="Rectangle 6"/>
          <p:cNvSpPr>
            <a:spLocks noChangeArrowheads="1"/>
          </p:cNvSpPr>
          <p:nvPr/>
        </p:nvSpPr>
        <p:spPr bwMode="auto">
          <a:xfrm>
            <a:off x="6046787" y="2022475"/>
            <a:ext cx="277813" cy="233363"/>
          </a:xfrm>
          <a:prstGeom prst="rect">
            <a:avLst/>
          </a:prstGeom>
          <a:solidFill>
            <a:srgbClr val="FB2711"/>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8" name="Rectangle 7"/>
          <p:cNvSpPr>
            <a:spLocks noChangeArrowheads="1"/>
          </p:cNvSpPr>
          <p:nvPr/>
        </p:nvSpPr>
        <p:spPr bwMode="auto">
          <a:xfrm>
            <a:off x="6059487" y="2495550"/>
            <a:ext cx="277813" cy="233363"/>
          </a:xfrm>
          <a:prstGeom prst="rect">
            <a:avLst/>
          </a:prstGeom>
          <a:solidFill>
            <a:srgbClr val="FBF011"/>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9" name="Rectangle 8"/>
          <p:cNvSpPr>
            <a:spLocks noChangeArrowheads="1"/>
          </p:cNvSpPr>
          <p:nvPr/>
        </p:nvSpPr>
        <p:spPr bwMode="auto">
          <a:xfrm>
            <a:off x="6059487" y="3411538"/>
            <a:ext cx="277813" cy="233362"/>
          </a:xfrm>
          <a:prstGeom prst="rect">
            <a:avLst/>
          </a:prstGeom>
          <a:solidFill>
            <a:srgbClr val="660066"/>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0" name="Rectangle 9"/>
          <p:cNvSpPr>
            <a:spLocks noChangeArrowheads="1"/>
          </p:cNvSpPr>
          <p:nvPr/>
        </p:nvSpPr>
        <p:spPr bwMode="auto">
          <a:xfrm>
            <a:off x="6059487" y="2952750"/>
            <a:ext cx="277813" cy="233363"/>
          </a:xfrm>
          <a:prstGeom prst="rect">
            <a:avLst/>
          </a:prstGeom>
          <a:solidFill>
            <a:srgbClr val="3366FF"/>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1" name="Rectangle 10"/>
          <p:cNvSpPr>
            <a:spLocks noChangeArrowheads="1"/>
          </p:cNvSpPr>
          <p:nvPr/>
        </p:nvSpPr>
        <p:spPr bwMode="auto">
          <a:xfrm>
            <a:off x="6059487" y="4343400"/>
            <a:ext cx="277813" cy="233363"/>
          </a:xfrm>
          <a:prstGeom prst="rect">
            <a:avLst/>
          </a:prstGeom>
          <a:solidFill>
            <a:srgbClr val="41CB62"/>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2" name="Rectangle 11"/>
          <p:cNvSpPr>
            <a:spLocks noChangeArrowheads="1"/>
          </p:cNvSpPr>
          <p:nvPr/>
        </p:nvSpPr>
        <p:spPr bwMode="auto">
          <a:xfrm>
            <a:off x="6059487" y="3890963"/>
            <a:ext cx="277813" cy="233362"/>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pPr defTabSz="457200"/>
            <a:endParaRPr lang="en-US">
              <a:solidFill>
                <a:prstClr val="black"/>
              </a:solidFill>
              <a:latin typeface="Arial"/>
              <a:cs typeface="Arial"/>
            </a:endParaRPr>
          </a:p>
        </p:txBody>
      </p:sp>
      <p:sp>
        <p:nvSpPr>
          <p:cNvPr id="13" name="Text Box 10"/>
          <p:cNvSpPr txBox="1">
            <a:spLocks noChangeArrowheads="1"/>
          </p:cNvSpPr>
          <p:nvPr/>
        </p:nvSpPr>
        <p:spPr bwMode="auto">
          <a:xfrm>
            <a:off x="6337300" y="1944688"/>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Normal</a:t>
            </a:r>
          </a:p>
        </p:txBody>
      </p:sp>
      <p:sp>
        <p:nvSpPr>
          <p:cNvPr id="14" name="Text Box 11"/>
          <p:cNvSpPr txBox="1">
            <a:spLocks noChangeArrowheads="1"/>
          </p:cNvSpPr>
          <p:nvPr/>
        </p:nvSpPr>
        <p:spPr bwMode="auto">
          <a:xfrm>
            <a:off x="6337300" y="2882900"/>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Moderate CLE</a:t>
            </a:r>
          </a:p>
        </p:txBody>
      </p:sp>
      <p:sp>
        <p:nvSpPr>
          <p:cNvPr id="15" name="Text Box 12"/>
          <p:cNvSpPr txBox="1">
            <a:spLocks noChangeArrowheads="1"/>
          </p:cNvSpPr>
          <p:nvPr/>
        </p:nvSpPr>
        <p:spPr bwMode="auto">
          <a:xfrm>
            <a:off x="6337300" y="3346450"/>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Severe CLE</a:t>
            </a:r>
          </a:p>
        </p:txBody>
      </p:sp>
      <p:sp>
        <p:nvSpPr>
          <p:cNvPr id="16" name="Text Box 13"/>
          <p:cNvSpPr txBox="1">
            <a:spLocks noChangeArrowheads="1"/>
          </p:cNvSpPr>
          <p:nvPr/>
        </p:nvSpPr>
        <p:spPr bwMode="auto">
          <a:xfrm>
            <a:off x="6337300" y="3814763"/>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PLE</a:t>
            </a:r>
          </a:p>
        </p:txBody>
      </p:sp>
      <p:sp>
        <p:nvSpPr>
          <p:cNvPr id="17" name="Text Box 14"/>
          <p:cNvSpPr txBox="1">
            <a:spLocks noChangeArrowheads="1"/>
          </p:cNvSpPr>
          <p:nvPr/>
        </p:nvSpPr>
        <p:spPr bwMode="auto">
          <a:xfrm>
            <a:off x="6337300" y="4276725"/>
            <a:ext cx="2406650" cy="366713"/>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Paraseptal</a:t>
            </a:r>
          </a:p>
        </p:txBody>
      </p:sp>
      <p:sp>
        <p:nvSpPr>
          <p:cNvPr id="18" name="Text Box 15"/>
          <p:cNvSpPr txBox="1">
            <a:spLocks noChangeArrowheads="1"/>
          </p:cNvSpPr>
          <p:nvPr/>
        </p:nvSpPr>
        <p:spPr bwMode="auto">
          <a:xfrm>
            <a:off x="6337300" y="2430463"/>
            <a:ext cx="2406650" cy="36671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r>
              <a:rPr lang="en-US">
                <a:solidFill>
                  <a:prstClr val="black"/>
                </a:solidFill>
                <a:latin typeface="Arial"/>
                <a:ea typeface="ＭＳ Ｐゴシック" charset="-128"/>
                <a:cs typeface="Arial"/>
              </a:rPr>
              <a:t>Mild CLE</a:t>
            </a:r>
          </a:p>
        </p:txBody>
      </p:sp>
      <p:sp>
        <p:nvSpPr>
          <p:cNvPr id="3" name="Rectangle 2"/>
          <p:cNvSpPr/>
          <p:nvPr/>
        </p:nvSpPr>
        <p:spPr>
          <a:xfrm>
            <a:off x="5731802" y="5588337"/>
            <a:ext cx="3412198" cy="1169551"/>
          </a:xfrm>
          <a:prstGeom prst="rect">
            <a:avLst/>
          </a:prstGeom>
        </p:spPr>
        <p:txBody>
          <a:bodyPr wrap="square">
            <a:spAutoFit/>
          </a:bodyPr>
          <a:lstStyle/>
          <a:p>
            <a:pPr defTabSz="457200"/>
            <a:r>
              <a:rPr lang="en-US" sz="1000" dirty="0" smtClean="0">
                <a:solidFill>
                  <a:prstClr val="black"/>
                </a:solidFill>
                <a:latin typeface="Arial"/>
                <a:cs typeface="Arial"/>
              </a:rPr>
              <a:t>P</a:t>
            </a:r>
            <a:r>
              <a:rPr lang="en-US" sz="1000" dirty="0">
                <a:solidFill>
                  <a:prstClr val="black"/>
                </a:solidFill>
                <a:latin typeface="Arial"/>
                <a:cs typeface="Arial"/>
              </a:rPr>
              <a:t>. J. </a:t>
            </a:r>
            <a:r>
              <a:rPr lang="en-US" sz="1000" dirty="0" err="1">
                <a:solidFill>
                  <a:prstClr val="black"/>
                </a:solidFill>
                <a:latin typeface="Arial"/>
                <a:cs typeface="Arial"/>
              </a:rPr>
              <a:t>Castaldi</a:t>
            </a:r>
            <a:r>
              <a:rPr lang="en-US" sz="1000" dirty="0">
                <a:solidFill>
                  <a:prstClr val="black"/>
                </a:solidFill>
                <a:latin typeface="Arial"/>
                <a:cs typeface="Arial"/>
              </a:rPr>
              <a:t>, R. San Jose </a:t>
            </a:r>
            <a:r>
              <a:rPr lang="en-US" sz="1000" dirty="0" err="1">
                <a:solidFill>
                  <a:prstClr val="black"/>
                </a:solidFill>
                <a:latin typeface="Arial"/>
                <a:cs typeface="Arial"/>
              </a:rPr>
              <a:t>Estépar</a:t>
            </a:r>
            <a:r>
              <a:rPr lang="en-US" sz="1000" dirty="0">
                <a:solidFill>
                  <a:prstClr val="black"/>
                </a:solidFill>
                <a:latin typeface="Arial"/>
                <a:cs typeface="Arial"/>
              </a:rPr>
              <a:t>, C. S. Mendoza, C. P. </a:t>
            </a:r>
            <a:r>
              <a:rPr lang="en-US" sz="1000" dirty="0" err="1">
                <a:solidFill>
                  <a:prstClr val="black"/>
                </a:solidFill>
                <a:latin typeface="Arial"/>
                <a:cs typeface="Arial"/>
              </a:rPr>
              <a:t>Hersh</a:t>
            </a:r>
            <a:r>
              <a:rPr lang="en-US" sz="1000" dirty="0">
                <a:solidFill>
                  <a:prstClr val="black"/>
                </a:solidFill>
                <a:latin typeface="Arial"/>
                <a:cs typeface="Arial"/>
              </a:rPr>
              <a:t>, N. Laird, J. D. Crapo, D. A. Lynch, E. K. Silverman, and G. R. </a:t>
            </a:r>
            <a:r>
              <a:rPr lang="en-US" sz="1000" dirty="0" err="1">
                <a:solidFill>
                  <a:prstClr val="black"/>
                </a:solidFill>
                <a:latin typeface="Arial"/>
                <a:cs typeface="Arial"/>
              </a:rPr>
              <a:t>Washko</a:t>
            </a:r>
            <a:r>
              <a:rPr lang="en-US" sz="1000" dirty="0">
                <a:solidFill>
                  <a:prstClr val="black"/>
                </a:solidFill>
                <a:latin typeface="Arial"/>
                <a:cs typeface="Arial"/>
              </a:rPr>
              <a:t>, “Distinct Quantitative Computed Tomography Emphysema Patterns Are Associated with Physiology and Function in Smokers,” </a:t>
            </a:r>
            <a:r>
              <a:rPr lang="en-US" sz="1000" i="1" dirty="0">
                <a:solidFill>
                  <a:prstClr val="black"/>
                </a:solidFill>
                <a:latin typeface="Arial"/>
                <a:cs typeface="Arial"/>
              </a:rPr>
              <a:t>Am. J. </a:t>
            </a:r>
            <a:r>
              <a:rPr lang="en-US" sz="1000" i="1" dirty="0" err="1">
                <a:solidFill>
                  <a:prstClr val="black"/>
                </a:solidFill>
                <a:latin typeface="Arial"/>
                <a:cs typeface="Arial"/>
              </a:rPr>
              <a:t>Respir</a:t>
            </a:r>
            <a:r>
              <a:rPr lang="en-US" sz="1000" i="1" dirty="0">
                <a:solidFill>
                  <a:prstClr val="black"/>
                </a:solidFill>
                <a:latin typeface="Arial"/>
                <a:cs typeface="Arial"/>
              </a:rPr>
              <a:t>. Crit. Care Med.</a:t>
            </a:r>
            <a:r>
              <a:rPr lang="en-US" sz="1000" dirty="0">
                <a:solidFill>
                  <a:prstClr val="black"/>
                </a:solidFill>
                <a:latin typeface="Arial"/>
                <a:cs typeface="Arial"/>
              </a:rPr>
              <a:t>, vol. 188, no. 9, pp. 1083–1090, Nov. 2013.</a:t>
            </a:r>
          </a:p>
        </p:txBody>
      </p:sp>
    </p:spTree>
    <p:extLst>
      <p:ext uri="{BB962C8B-B14F-4D97-AF65-F5344CB8AC3E}">
        <p14:creationId xmlns:p14="http://schemas.microsoft.com/office/powerpoint/2010/main" val="70603201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Summary</a:t>
            </a:r>
            <a:endParaRPr lang="en-US" dirty="0">
              <a:latin typeface="Arial"/>
              <a:cs typeface="Arial"/>
            </a:endParaRPr>
          </a:p>
        </p:txBody>
      </p:sp>
      <p:sp>
        <p:nvSpPr>
          <p:cNvPr id="3" name="Content Placeholder 2"/>
          <p:cNvSpPr>
            <a:spLocks noGrp="1"/>
          </p:cNvSpPr>
          <p:nvPr>
            <p:ph idx="1"/>
          </p:nvPr>
        </p:nvSpPr>
        <p:spPr>
          <a:xfrm>
            <a:off x="856074" y="1060214"/>
            <a:ext cx="7939852" cy="4998155"/>
          </a:xfrm>
        </p:spPr>
        <p:txBody>
          <a:bodyPr>
            <a:noAutofit/>
          </a:bodyPr>
          <a:lstStyle/>
          <a:p>
            <a:r>
              <a:rPr lang="en-US" sz="1900" dirty="0" smtClean="0">
                <a:latin typeface="Arial"/>
                <a:cs typeface="Arial"/>
              </a:rPr>
              <a:t>Our</a:t>
            </a:r>
            <a:r>
              <a:rPr lang="en-US" sz="1900" dirty="0">
                <a:latin typeface="Arial"/>
                <a:cs typeface="Arial"/>
              </a:rPr>
              <a:t> NIH </a:t>
            </a:r>
            <a:r>
              <a:rPr lang="en-US" sz="1900" dirty="0" smtClean="0">
                <a:latin typeface="Arial"/>
                <a:cs typeface="Arial"/>
              </a:rPr>
              <a:t>funded projects </a:t>
            </a:r>
            <a:r>
              <a:rPr lang="en-US" sz="1900" dirty="0">
                <a:latin typeface="Arial"/>
                <a:cs typeface="Arial"/>
              </a:rPr>
              <a:t>have enabled a huge range of successful programs, as measured by</a:t>
            </a:r>
          </a:p>
          <a:p>
            <a:pPr lvl="1"/>
            <a:r>
              <a:rPr lang="en-US" sz="1900" dirty="0" smtClean="0">
                <a:latin typeface="Arial"/>
                <a:cs typeface="Arial"/>
              </a:rPr>
              <a:t>Major</a:t>
            </a:r>
            <a:r>
              <a:rPr lang="en-US" sz="1900" dirty="0">
                <a:latin typeface="Arial"/>
                <a:cs typeface="Arial"/>
              </a:rPr>
              <a:t> NIH supported programs </a:t>
            </a:r>
            <a:r>
              <a:rPr lang="en-US" sz="1900" dirty="0" smtClean="0">
                <a:latin typeface="Arial"/>
                <a:cs typeface="Arial"/>
              </a:rPr>
              <a:t>using </a:t>
            </a:r>
            <a:r>
              <a:rPr lang="en-US" sz="1900" dirty="0">
                <a:latin typeface="Arial"/>
                <a:cs typeface="Arial"/>
              </a:rPr>
              <a:t>the core </a:t>
            </a:r>
            <a:r>
              <a:rPr lang="en-US" sz="1900" dirty="0" smtClean="0">
                <a:latin typeface="Arial"/>
                <a:cs typeface="Arial"/>
              </a:rPr>
              <a:t>infrastructure</a:t>
            </a:r>
            <a:endParaRPr lang="en-US" sz="1900" dirty="0">
              <a:latin typeface="Arial"/>
              <a:cs typeface="Arial"/>
            </a:endParaRPr>
          </a:p>
          <a:p>
            <a:pPr lvl="1"/>
            <a:r>
              <a:rPr lang="en-US" sz="1900" dirty="0">
                <a:latin typeface="Arial"/>
                <a:cs typeface="Arial"/>
              </a:rPr>
              <a:t>Thousands of software downloads, worldwide</a:t>
            </a:r>
          </a:p>
          <a:p>
            <a:r>
              <a:rPr lang="en-US" sz="1900" dirty="0" smtClean="0">
                <a:latin typeface="Arial"/>
                <a:cs typeface="Arial"/>
              </a:rPr>
              <a:t>This </a:t>
            </a:r>
            <a:r>
              <a:rPr lang="en-US" sz="1900" dirty="0">
                <a:latin typeface="Arial"/>
                <a:cs typeface="Arial"/>
              </a:rPr>
              <a:t>is due to an effective </a:t>
            </a:r>
            <a:r>
              <a:rPr lang="en-US" sz="1900" dirty="0" smtClean="0">
                <a:latin typeface="Arial"/>
                <a:cs typeface="Arial"/>
              </a:rPr>
              <a:t>operational model </a:t>
            </a:r>
            <a:r>
              <a:rPr lang="en-US" sz="1900" dirty="0">
                <a:latin typeface="Arial"/>
                <a:cs typeface="Arial"/>
              </a:rPr>
              <a:t>with three pillars</a:t>
            </a:r>
          </a:p>
          <a:p>
            <a:pPr lvl="1"/>
            <a:r>
              <a:rPr lang="en-US" sz="1900" dirty="0">
                <a:latin typeface="Arial"/>
                <a:cs typeface="Arial"/>
              </a:rPr>
              <a:t>A Leadership Team with a shared belief in communally supported, evergreen infrastructure</a:t>
            </a:r>
          </a:p>
          <a:p>
            <a:pPr lvl="1"/>
            <a:r>
              <a:rPr lang="en-US" sz="1900" dirty="0" smtClean="0">
                <a:latin typeface="Arial"/>
                <a:cs typeface="Arial"/>
              </a:rPr>
              <a:t>A strongly </a:t>
            </a:r>
            <a:r>
              <a:rPr lang="en-US" sz="1900" dirty="0">
                <a:latin typeface="Arial"/>
                <a:cs typeface="Arial"/>
              </a:rPr>
              <a:t>motivated </a:t>
            </a:r>
            <a:r>
              <a:rPr lang="en-US" sz="1900" dirty="0" smtClean="0">
                <a:latin typeface="Arial"/>
                <a:cs typeface="Arial"/>
              </a:rPr>
              <a:t>developer community </a:t>
            </a:r>
            <a:r>
              <a:rPr lang="en-US" sz="1900" dirty="0">
                <a:latin typeface="Arial"/>
                <a:cs typeface="Arial"/>
              </a:rPr>
              <a:t>that develop, share, and maintain software infrastructure at the cutting edge</a:t>
            </a:r>
          </a:p>
          <a:p>
            <a:pPr lvl="1"/>
            <a:r>
              <a:rPr lang="en-US" sz="1900" dirty="0">
                <a:latin typeface="Arial"/>
                <a:cs typeface="Arial"/>
              </a:rPr>
              <a:t>A user community that is </a:t>
            </a:r>
            <a:r>
              <a:rPr lang="en-US" sz="1900" dirty="0" smtClean="0">
                <a:latin typeface="Arial"/>
                <a:cs typeface="Arial"/>
              </a:rPr>
              <a:t>making </a:t>
            </a:r>
            <a:r>
              <a:rPr lang="en-US" sz="1900" dirty="0">
                <a:latin typeface="Arial"/>
                <a:cs typeface="Arial"/>
              </a:rPr>
              <a:t>its needs known, </a:t>
            </a:r>
            <a:r>
              <a:rPr lang="en-US" sz="1900" dirty="0" smtClean="0">
                <a:latin typeface="Arial"/>
                <a:cs typeface="Arial"/>
              </a:rPr>
              <a:t>through effective</a:t>
            </a:r>
            <a:r>
              <a:rPr lang="en-US" sz="1900" dirty="0">
                <a:latin typeface="Arial"/>
                <a:cs typeface="Arial"/>
              </a:rPr>
              <a:t> </a:t>
            </a:r>
            <a:r>
              <a:rPr lang="en-US" sz="1900" dirty="0" smtClean="0">
                <a:latin typeface="Arial"/>
                <a:cs typeface="Arial"/>
              </a:rPr>
              <a:t>interactions.</a:t>
            </a:r>
            <a:endParaRPr lang="en-US" sz="1900" dirty="0">
              <a:latin typeface="Arial"/>
              <a:cs typeface="Arial"/>
            </a:endParaRPr>
          </a:p>
          <a:p>
            <a:r>
              <a:rPr lang="en-US" sz="1900" dirty="0" smtClean="0">
                <a:latin typeface="Arial"/>
                <a:cs typeface="Arial"/>
              </a:rPr>
              <a:t>Imaging </a:t>
            </a:r>
            <a:r>
              <a:rPr lang="en-US" sz="1900" dirty="0">
                <a:latin typeface="Arial"/>
                <a:cs typeface="Arial"/>
              </a:rPr>
              <a:t>Technology, algorithms, digital </a:t>
            </a:r>
            <a:r>
              <a:rPr lang="en-US" sz="1900" dirty="0" smtClean="0">
                <a:latin typeface="Arial"/>
                <a:cs typeface="Arial"/>
              </a:rPr>
              <a:t>communication, </a:t>
            </a:r>
            <a:r>
              <a:rPr lang="en-US" sz="1900" dirty="0">
                <a:latin typeface="Arial"/>
                <a:cs typeface="Arial"/>
              </a:rPr>
              <a:t>data storage, and processing power </a:t>
            </a:r>
            <a:r>
              <a:rPr lang="en-US" sz="1900" dirty="0" smtClean="0">
                <a:latin typeface="Arial"/>
                <a:cs typeface="Arial"/>
              </a:rPr>
              <a:t>continue to advance rapidly</a:t>
            </a:r>
          </a:p>
          <a:p>
            <a:pPr lvl="1"/>
            <a:r>
              <a:rPr lang="en-US" sz="1900" dirty="0" smtClean="0">
                <a:latin typeface="Arial"/>
                <a:cs typeface="Arial"/>
              </a:rPr>
              <a:t>There is a continued opportunity to use 3D Slicer for effective translation of technology into clinical research and practice.</a:t>
            </a:r>
            <a:endParaRPr lang="en-US" sz="1900" dirty="0">
              <a:latin typeface="Arial"/>
              <a:cs typeface="Arial"/>
            </a:endParaRPr>
          </a:p>
        </p:txBody>
      </p:sp>
    </p:spTree>
    <p:extLst>
      <p:ext uri="{BB962C8B-B14F-4D97-AF65-F5344CB8AC3E}">
        <p14:creationId xmlns:p14="http://schemas.microsoft.com/office/powerpoint/2010/main" val="1833033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Vision For The Future</a:t>
            </a:r>
            <a:endParaRPr lang="en-US" sz="4000" dirty="0"/>
          </a:p>
        </p:txBody>
      </p:sp>
      <p:sp>
        <p:nvSpPr>
          <p:cNvPr id="3" name="Content Placeholder 2"/>
          <p:cNvSpPr>
            <a:spLocks noGrp="1"/>
          </p:cNvSpPr>
          <p:nvPr>
            <p:ph idx="1"/>
          </p:nvPr>
        </p:nvSpPr>
        <p:spPr/>
        <p:txBody>
          <a:bodyPr/>
          <a:lstStyle/>
          <a:p>
            <a:r>
              <a:rPr lang="en-US" sz="2400" dirty="0" smtClean="0"/>
              <a:t>The scope of biomedical applications and technical capabilities continues to expand</a:t>
            </a:r>
          </a:p>
          <a:p>
            <a:r>
              <a:rPr lang="en-US" sz="2400" dirty="0" smtClean="0"/>
              <a:t>Use application-pull </a:t>
            </a:r>
            <a:r>
              <a:rPr lang="en-US" sz="2400" dirty="0"/>
              <a:t>to </a:t>
            </a:r>
            <a:r>
              <a:rPr lang="en-US" sz="2400" dirty="0" smtClean="0"/>
              <a:t>remain relevant. This strategy enables us to capitalize on opportunities as they present themselves</a:t>
            </a:r>
          </a:p>
          <a:p>
            <a:r>
              <a:rPr lang="en-US" sz="2400" dirty="0" smtClean="0"/>
              <a:t>A well-maintained core is needed for currently funded applications to fully leverage 3D Slicer as a platform and to protect NIH’s investment</a:t>
            </a:r>
          </a:p>
        </p:txBody>
      </p:sp>
    </p:spTree>
    <p:extLst>
      <p:ext uri="{BB962C8B-B14F-4D97-AF65-F5344CB8AC3E}">
        <p14:creationId xmlns:p14="http://schemas.microsoft.com/office/powerpoint/2010/main" val="29802851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n-lt"/>
              </a:rPr>
              <a:t>Thanks For Your Attention</a:t>
            </a:r>
            <a:endParaRPr lang="en-US" dirty="0">
              <a:latin typeface="+mn-lt"/>
            </a:endParaRPr>
          </a:p>
        </p:txBody>
      </p:sp>
      <p:sp>
        <p:nvSpPr>
          <p:cNvPr id="7" name="Content Placeholder 6"/>
          <p:cNvSpPr>
            <a:spLocks noGrp="1"/>
          </p:cNvSpPr>
          <p:nvPr>
            <p:ph idx="1"/>
          </p:nvPr>
        </p:nvSpPr>
        <p:spPr>
          <a:xfrm>
            <a:off x="338015" y="1295400"/>
            <a:ext cx="4110241" cy="4648200"/>
          </a:xfrm>
        </p:spPr>
        <p:txBody>
          <a:bodyPr/>
          <a:lstStyle/>
          <a:p>
            <a:pPr marL="0" indent="0">
              <a:buNone/>
            </a:pPr>
            <a:r>
              <a:rPr lang="en-US" dirty="0" smtClean="0">
                <a:latin typeface="+mn-lt"/>
              </a:rPr>
              <a:t>Questions and comments?</a:t>
            </a:r>
          </a:p>
          <a:p>
            <a:pPr marL="0" indent="0">
              <a:buNone/>
            </a:pPr>
            <a:endParaRPr lang="en-US" dirty="0" smtClean="0">
              <a:latin typeface="+mn-lt"/>
            </a:endParaRPr>
          </a:p>
          <a:p>
            <a:pPr marL="0" indent="0">
              <a:buNone/>
            </a:pPr>
            <a:r>
              <a:rPr lang="en-US" dirty="0" smtClean="0">
                <a:latin typeface="+mn-lt"/>
              </a:rPr>
              <a:t>http://</a:t>
            </a:r>
            <a:r>
              <a:rPr lang="en-US" dirty="0" err="1" smtClean="0">
                <a:latin typeface="+mn-lt"/>
              </a:rPr>
              <a:t>www.slicer.org</a:t>
            </a:r>
            <a:endParaRPr lang="en-US" dirty="0">
              <a:latin typeface="+mn-lt"/>
            </a:endParaRPr>
          </a:p>
        </p:txBody>
      </p:sp>
      <p:pic>
        <p:nvPicPr>
          <p:cNvPr id="8" name="Picture 7" descr="BusinesC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513" y="1016425"/>
            <a:ext cx="4011897" cy="5196806"/>
          </a:xfrm>
          <a:prstGeom prst="rect">
            <a:avLst/>
          </a:prstGeom>
        </p:spPr>
      </p:pic>
    </p:spTree>
    <p:extLst>
      <p:ext uri="{BB962C8B-B14F-4D97-AF65-F5344CB8AC3E}">
        <p14:creationId xmlns:p14="http://schemas.microsoft.com/office/powerpoint/2010/main" val="10064620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6.png"/></Relationships>
</file>

<file path=ppt/theme/theme1.xml><?xml version="1.0" encoding="utf-8"?>
<a:theme xmlns:a="http://schemas.openxmlformats.org/drawingml/2006/main" name="Clarit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C00"/>
        </a:solidFill>
        <a:ln w="9525">
          <a:solidFill>
            <a:srgbClr val="000000"/>
          </a:solidFill>
          <a:round/>
          <a:headEnd/>
          <a:tailEnd/>
        </a:ln>
      </a:spPr>
      <a:bodyPr wrap="square" lIns="1" tIns="0" rIns="1" bIns="0" rtlCol="0" anchor="ctr">
        <a:noAutofit/>
      </a:bodyPr>
      <a:lstStyle>
        <a:defPPr algn="ctr">
          <a:defRPr/>
        </a:defPPr>
      </a:lstStyle>
    </a:spDef>
    <a:txDef>
      <a:spPr>
        <a:noFill/>
      </a:spPr>
      <a:bodyPr wrap="none" rtlCol="0">
        <a:spAutoFit/>
      </a:bodyPr>
      <a:lstStyle>
        <a:defPPr>
          <a:spcBef>
            <a:spcPts val="0"/>
          </a:spcBef>
          <a:spcAft>
            <a:spcPts val="0"/>
          </a:spcAft>
          <a:defRPr sz="2000" b="1" dirty="0" smtClean="0">
            <a:solidFill>
              <a:srgbClr val="000099"/>
            </a:solidFill>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Ue standard blue">
  <a:themeElements>
    <a:clrScheme name="TUe standard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fontScheme name="TUe standard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Ue standard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IGT-2004-07-27">
  <a:themeElements>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IGT-2004-07-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IGT-2004-07-2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GT-2004-07-2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GT-2004-07-2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GT-2004-07-2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GT-2004-07-2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GT-2004-07-2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GT-2004-07-2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GT-2004-07-27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Clarity.thmx</Template>
  <TotalTime>4423</TotalTime>
  <Words>5365</Words>
  <Application>Microsoft Macintosh PowerPoint</Application>
  <PresentationFormat>On-screen Show (4:3)</PresentationFormat>
  <Paragraphs>879</Paragraphs>
  <Slides>98</Slides>
  <Notes>24</Notes>
  <HiddenSlides>0</HiddenSlides>
  <MMClips>2</MMClips>
  <ScaleCrop>false</ScaleCrop>
  <HeadingPairs>
    <vt:vector size="4" baseType="variant">
      <vt:variant>
        <vt:lpstr>Theme</vt:lpstr>
      </vt:variant>
      <vt:variant>
        <vt:i4>12</vt:i4>
      </vt:variant>
      <vt:variant>
        <vt:lpstr>Slide Titles</vt:lpstr>
      </vt:variant>
      <vt:variant>
        <vt:i4>98</vt:i4>
      </vt:variant>
    </vt:vector>
  </HeadingPairs>
  <TitlesOfParts>
    <vt:vector size="110" baseType="lpstr">
      <vt:lpstr>Clarity</vt:lpstr>
      <vt:lpstr>1_IGT-2004-07-27</vt:lpstr>
      <vt:lpstr>Office Theme</vt:lpstr>
      <vt:lpstr>1_Office Theme</vt:lpstr>
      <vt:lpstr>TUe standard blue</vt:lpstr>
      <vt:lpstr>2_Office Theme</vt:lpstr>
      <vt:lpstr>3_Office Theme</vt:lpstr>
      <vt:lpstr>5_Office Theme</vt:lpstr>
      <vt:lpstr>2_IGT-2004-07-27</vt:lpstr>
      <vt:lpstr>White</vt:lpstr>
      <vt:lpstr>4_Office Theme</vt:lpstr>
      <vt:lpstr>6_Office Theme</vt:lpstr>
      <vt:lpstr>Increasing the Impact of  Medical Image Computing :   Current Activities and  Future Opportunities</vt:lpstr>
      <vt:lpstr>Increasing the Impact of Medical Image Computing :   Current Activities and Future Opportunities</vt:lpstr>
      <vt:lpstr>Acknowledgement</vt:lpstr>
      <vt:lpstr>PowerPoint Presentation</vt:lpstr>
      <vt:lpstr>Introduction</vt:lpstr>
      <vt:lpstr>What is MIC</vt:lpstr>
      <vt:lpstr>Increasing Importance of MIC</vt:lpstr>
      <vt:lpstr>Advancement Continues</vt:lpstr>
      <vt:lpstr>Complexity Increases</vt:lpstr>
      <vt:lpstr>The Process of Translation</vt:lpstr>
      <vt:lpstr>Translation</vt:lpstr>
      <vt:lpstr>3D Slicer</vt:lpstr>
      <vt:lpstr>Evolution of 3D Slicer</vt:lpstr>
      <vt:lpstr>The Fruits of NAMIC</vt:lpstr>
      <vt:lpstr>PowerPoint Presentation</vt:lpstr>
      <vt:lpstr>Slicer Enables NIH Research</vt:lpstr>
      <vt:lpstr>Novel Uses</vt:lpstr>
      <vt:lpstr>Slicer Addresses Unmet Needs</vt:lpstr>
      <vt:lpstr>Slicer User Community</vt:lpstr>
      <vt:lpstr>Slicer Developer Community</vt:lpstr>
      <vt:lpstr>What it Takes: Under the Hood</vt:lpstr>
      <vt:lpstr>Software Engineering Process</vt:lpstr>
      <vt:lpstr>The Slicer Ecosystem</vt:lpstr>
      <vt:lpstr>Core Engineering Activities</vt:lpstr>
      <vt:lpstr>The Uses of Slicer</vt:lpstr>
      <vt:lpstr>Examples of Clinical Projects</vt:lpstr>
      <vt:lpstr>Toolmakers Use Slicer</vt:lpstr>
      <vt:lpstr>Companies Use Slicer</vt:lpstr>
      <vt:lpstr>PowerPoint Presentation</vt:lpstr>
      <vt:lpstr>PowerPoint Presentation</vt:lpstr>
      <vt:lpstr>Slicer Today 1</vt:lpstr>
      <vt:lpstr>Slicer Today 2</vt:lpstr>
      <vt:lpstr>Core Engineering</vt:lpstr>
      <vt:lpstr>Example: Update Software</vt:lpstr>
      <vt:lpstr>Example: Fixing Bugs</vt:lpstr>
      <vt:lpstr>Future Directions for Slicer</vt:lpstr>
      <vt:lpstr>Exciting Technologies</vt:lpstr>
      <vt:lpstr>How To Do It Right</vt:lpstr>
      <vt:lpstr>Templates For Success 1</vt:lpstr>
      <vt:lpstr>Templates For Success 2</vt:lpstr>
      <vt:lpstr>Lessons From the Successful </vt:lpstr>
      <vt:lpstr>Slicer Today Is a Level 3 </vt:lpstr>
      <vt:lpstr>The Impact of NAMIC</vt:lpstr>
      <vt:lpstr>Where Do We Go From Here?</vt:lpstr>
      <vt:lpstr>Vision For The Future</vt:lpstr>
      <vt:lpstr>The Toolmaker Projects</vt:lpstr>
      <vt:lpstr>Open source diffusion MRI technology for brain cancer research</vt:lpstr>
      <vt:lpstr>U01 Aims</vt:lpstr>
      <vt:lpstr>Proposed Features</vt:lpstr>
      <vt:lpstr>Tracking through Edema</vt:lpstr>
      <vt:lpstr>PowerPoint Presentation</vt:lpstr>
      <vt:lpstr>Representative CT images of Lung Cancer</vt:lpstr>
      <vt:lpstr>Radiomics: Quantify the tumor phenotype</vt:lpstr>
      <vt:lpstr>Radiomics Informatics Platform</vt:lpstr>
      <vt:lpstr>OpenIGTLink and Robotics</vt:lpstr>
      <vt:lpstr>PowerPoint Presentation</vt:lpstr>
      <vt:lpstr>Plan for the OpenIGTLink R01*</vt:lpstr>
      <vt:lpstr>Contributors/Collaborators</vt:lpstr>
      <vt:lpstr>Prostate Biopsy robot with Higher degree of freedom</vt:lpstr>
      <vt:lpstr>Robot for Ablative Liver Therapy</vt:lpstr>
      <vt:lpstr>Quantitative Image Informatics  for Cancer Research (QIICR):</vt:lpstr>
      <vt:lpstr>NCI Quantitative Imaging Network (QIN)</vt:lpstr>
      <vt:lpstr>QIN challenges</vt:lpstr>
      <vt:lpstr>QIICR: Solutions and tools</vt:lpstr>
      <vt:lpstr>Simplified Iowa QIN workflow (pre-QIICR)</vt:lpstr>
      <vt:lpstr>Why bother?</vt:lpstr>
      <vt:lpstr>Slicer  IGT and Slicer RT</vt:lpstr>
      <vt:lpstr>IGT: Complexity without standards</vt:lpstr>
      <vt:lpstr>Plurality of devices</vt:lpstr>
      <vt:lpstr>Slicer Image-Guided Therapy platform</vt:lpstr>
      <vt:lpstr>Liver surgery navigation</vt:lpstr>
      <vt:lpstr>Breast cancer surgery guidance</vt:lpstr>
      <vt:lpstr>PowerPoint Presentation</vt:lpstr>
      <vt:lpstr>PowerPoint Presentation</vt:lpstr>
      <vt:lpstr>PowerPoint Presentation</vt:lpstr>
      <vt:lpstr>PowerPoint Presentation</vt:lpstr>
      <vt:lpstr>PowerPoint Presentation</vt:lpstr>
      <vt:lpstr>PowerPoint Presentation</vt:lpstr>
      <vt:lpstr>Model-Guided Deep Brain Simulation</vt:lpstr>
      <vt:lpstr>Aims</vt:lpstr>
      <vt:lpstr>Fully Automatic Image Processing Workflows</vt:lpstr>
      <vt:lpstr>PowerPoint Presentation</vt:lpstr>
      <vt:lpstr>PowerPoint Presentation</vt:lpstr>
      <vt:lpstr>First clinical trials</vt:lpstr>
      <vt:lpstr>Osteoarthritis Disorders of the Temporomandibular Joint </vt:lpstr>
      <vt:lpstr>Science and technology in Slicer</vt:lpstr>
      <vt:lpstr>R01DE024450 “Quantification of 3D Bony Changes in Temporomandibular Joint Osteoarthritis”</vt:lpstr>
      <vt:lpstr>SlicerCMF</vt:lpstr>
      <vt:lpstr>PowerPoint Presentation</vt:lpstr>
      <vt:lpstr>PowerPoint Presentation</vt:lpstr>
      <vt:lpstr>Research Focus</vt:lpstr>
      <vt:lpstr>Software Platform: Chest Imaging Platform</vt:lpstr>
      <vt:lpstr>CIP Command line toolkit</vt:lpstr>
      <vt:lpstr>PowerPoint Presentation</vt:lpstr>
      <vt:lpstr>Detection of Emphysema Subtypes</vt:lpstr>
      <vt:lpstr>Summary</vt:lpstr>
      <vt:lpstr>Vision For The Future</vt:lpstr>
      <vt:lpstr>Thanks For Your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dc:creator>
  <cp:lastModifiedBy>Partners HealthCare System</cp:lastModifiedBy>
  <cp:revision>302</cp:revision>
  <dcterms:created xsi:type="dcterms:W3CDTF">2014-05-29T05:30:04Z</dcterms:created>
  <dcterms:modified xsi:type="dcterms:W3CDTF">2015-08-20T14:23:27Z</dcterms:modified>
</cp:coreProperties>
</file>