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1" r:id="rId1"/>
  </p:sldMasterIdLst>
  <p:notesMasterIdLst>
    <p:notesMasterId r:id="rId33"/>
  </p:notesMasterIdLst>
  <p:sldIdLst>
    <p:sldId id="256" r:id="rId2"/>
    <p:sldId id="484" r:id="rId3"/>
    <p:sldId id="485" r:id="rId4"/>
    <p:sldId id="487" r:id="rId5"/>
    <p:sldId id="488" r:id="rId6"/>
    <p:sldId id="489" r:id="rId7"/>
    <p:sldId id="454" r:id="rId8"/>
    <p:sldId id="467" r:id="rId9"/>
    <p:sldId id="468" r:id="rId10"/>
    <p:sldId id="474" r:id="rId11"/>
    <p:sldId id="464" r:id="rId12"/>
    <p:sldId id="492" r:id="rId13"/>
    <p:sldId id="493" r:id="rId14"/>
    <p:sldId id="491" r:id="rId15"/>
    <p:sldId id="498" r:id="rId16"/>
    <p:sldId id="490" r:id="rId17"/>
    <p:sldId id="470" r:id="rId18"/>
    <p:sldId id="471" r:id="rId19"/>
    <p:sldId id="472" r:id="rId20"/>
    <p:sldId id="455" r:id="rId21"/>
    <p:sldId id="494" r:id="rId22"/>
    <p:sldId id="473" r:id="rId23"/>
    <p:sldId id="465" r:id="rId24"/>
    <p:sldId id="495" r:id="rId25"/>
    <p:sldId id="476" r:id="rId26"/>
    <p:sldId id="500" r:id="rId27"/>
    <p:sldId id="459" r:id="rId28"/>
    <p:sldId id="460" r:id="rId29"/>
    <p:sldId id="501" r:id="rId30"/>
    <p:sldId id="462" r:id="rId31"/>
    <p:sldId id="482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B859"/>
    <a:srgbClr val="FFE971"/>
    <a:srgbClr val="00CC00"/>
    <a:srgbClr val="0000FF"/>
    <a:srgbClr val="00FF30"/>
    <a:srgbClr val="211642"/>
    <a:srgbClr val="FF0A00"/>
    <a:srgbClr val="A3FFFD"/>
    <a:srgbClr val="00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1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62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-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-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-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-64" charset="-128"/>
              </a:defRPr>
            </a:lvl1pPr>
          </a:lstStyle>
          <a:p>
            <a:pPr>
              <a:defRPr/>
            </a:pPr>
            <a:fld id="{44CE11C2-1A91-4F0E-8155-59AF66592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063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5CF81C7-9855-4D83-8413-A359AE57B524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339F9-4E29-4CC7-A98C-861E15D86B0E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339F9-4E29-4CC7-A98C-861E15D86B0E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 Unicode MS" charset="0"/>
                <a:ea typeface="Times New Roman" charset="0"/>
                <a:cs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 Unicode MS" charset="0"/>
                <a:ea typeface="Times New Roman" charset="0"/>
                <a:cs typeface="Times New Roman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 Unicode MS" charset="0"/>
                <a:ea typeface="Times New Roman" charset="0"/>
                <a:cs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 Unicode MS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F9890C67-3130-AB4E-BA91-A5B96F429A92}" type="slidenum">
              <a:rPr lang="en-US" sz="1200">
                <a:latin typeface="Times New Roman" charset="0"/>
              </a:rPr>
              <a:pPr eaLnBrk="1" hangingPunct="1"/>
              <a:t>20</a:t>
            </a:fld>
            <a:endParaRPr lang="en-US" sz="1200">
              <a:latin typeface="Times New Roman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6D6C878-9117-410B-BA91-4FE83C59A3E3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/>
        </p:spPr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Splenium</a:t>
            </a:r>
            <a:r>
              <a:rPr lang="en-US" baseline="0" dirty="0" smtClean="0"/>
              <a:t> tract, one can see that </a:t>
            </a:r>
            <a:r>
              <a:rPr lang="en-US" baseline="0" smtClean="0"/>
              <a:t>callosum region is surprisingly </a:t>
            </a:r>
            <a:r>
              <a:rPr lang="en-US" baseline="0" dirty="0" smtClean="0"/>
              <a:t>mature, little change from 2weeks to 6 months</a:t>
            </a:r>
            <a:r>
              <a:rPr lang="en-US" dirty="0" smtClean="0"/>
              <a:t> </a:t>
            </a:r>
          </a:p>
          <a:p>
            <a:r>
              <a:rPr lang="en-US" dirty="0" smtClean="0"/>
              <a:t>- Longitudinal</a:t>
            </a:r>
            <a:r>
              <a:rPr lang="en-US" baseline="0" dirty="0" smtClean="0"/>
              <a:t> atlas building significantly reduces within subject variability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Even in longitudinal atlas based analysis (right) potential</a:t>
            </a:r>
            <a:r>
              <a:rPr lang="en-US" baseline="0" dirty="0" smtClean="0"/>
              <a:t> inconsistencies happen, e.g. center/callosum regions (areas close to location 0) in 3 month old is higher than in 6 </a:t>
            </a:r>
            <a:r>
              <a:rPr lang="en-US" baseline="0" dirty="0" err="1" smtClean="0"/>
              <a:t>mo</a:t>
            </a:r>
            <a:r>
              <a:rPr lang="en-US" baseline="0" dirty="0" smtClean="0"/>
              <a:t> old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 </a:t>
            </a:r>
            <a:r>
              <a:rPr lang="en-US" baseline="0" dirty="0" err="1" smtClean="0"/>
              <a:t>crosssectional</a:t>
            </a:r>
            <a:r>
              <a:rPr lang="en-US" baseline="0" dirty="0" smtClean="0"/>
              <a:t> atlas based analysis, large variability overall, here 3mo is higher than 12 </a:t>
            </a:r>
            <a:r>
              <a:rPr lang="en-US" baseline="0" dirty="0" err="1" smtClean="0"/>
              <a:t>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77C98-8A34-3245-8788-DBF53FA85D4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71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C9F67-33DB-9649-9BDB-3F35CAE1D3DC}" type="slidenum">
              <a:rPr lang="en-US"/>
              <a:pPr/>
              <a:t>27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7600" y="674688"/>
            <a:ext cx="4597400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1225" y="4346575"/>
            <a:ext cx="5011738" cy="41227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43" tIns="45222" rIns="90443" bIns="45222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C771E7-193A-A649-A8D5-3EEFC6456CD2}" type="slidenum">
              <a:rPr lang="en-US"/>
              <a:pPr/>
              <a:t>28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1981200"/>
            <a:ext cx="7086600" cy="1752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7086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1" name="Picture 5" descr="UNC_logo_542_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81000"/>
            <a:ext cx="4876800" cy="1350963"/>
          </a:xfrm>
          <a:prstGeom prst="rect">
            <a:avLst/>
          </a:prstGeom>
          <a:noFill/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295400" cy="6858000"/>
          </a:xfrm>
          <a:prstGeom prst="rect">
            <a:avLst/>
          </a:prstGeom>
          <a:gradFill rotWithShape="0">
            <a:gsLst>
              <a:gs pos="0">
                <a:srgbClr val="5395D3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304800"/>
            <a:ext cx="19621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7340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304800"/>
            <a:ext cx="7848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38481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600200"/>
            <a:ext cx="38481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848100"/>
            <a:ext cx="38481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3848100"/>
            <a:ext cx="38481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848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481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38481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848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0"/>
            <a:ext cx="3848100" cy="4343400"/>
          </a:xfrm>
        </p:spPr>
        <p:txBody>
          <a:bodyPr/>
          <a:lstStyle/>
          <a:p>
            <a:r>
              <a:rPr lang="en-US" smtClean="0"/>
              <a:t>Click icon to add clip art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600200"/>
            <a:ext cx="38481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848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78486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848100"/>
            <a:ext cx="78486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95" y="326915"/>
            <a:ext cx="8526253" cy="101818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2005" y="1506399"/>
            <a:ext cx="4165374" cy="432477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67716" y="1506399"/>
            <a:ext cx="4166732" cy="4324774"/>
          </a:xfrm>
        </p:spPr>
        <p:txBody>
          <a:bodyPr/>
          <a:lstStyle/>
          <a:p>
            <a:r>
              <a:rPr lang="en-US" smtClean="0"/>
              <a:t>Click icon to add clip art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481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38481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9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1295400" cy="6858000"/>
          </a:xfrm>
          <a:prstGeom prst="rect">
            <a:avLst/>
          </a:prstGeom>
          <a:gradFill rotWithShape="0">
            <a:gsLst>
              <a:gs pos="0">
                <a:srgbClr val="5395D3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42804" y="304800"/>
            <a:ext cx="721539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848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498475" y="67056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UNC_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57"/>
          <a:stretch>
            <a:fillRect/>
          </a:stretch>
        </p:blipFill>
        <p:spPr bwMode="auto">
          <a:xfrm>
            <a:off x="8305800" y="152400"/>
            <a:ext cx="592138" cy="762000"/>
          </a:xfrm>
          <a:prstGeom prst="rect">
            <a:avLst/>
          </a:prstGeom>
          <a:noFill/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8699500" y="59467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8686800" y="6484938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fld id="{EE2191FC-DED7-284B-9ABE-B1A3315C570E}" type="slidenum">
              <a:rPr lang="en-US" sz="1800"/>
              <a:pPr/>
              <a:t>‹#›</a:t>
            </a:fld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2805" cy="10952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transition xmlns:p14="http://schemas.microsoft.com/office/powerpoint/2010/main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microsoft.com/office/2007/relationships/hdphoto" Target="../media/hdphoto1.wdp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itrc.org/projects/dtiprep/" TargetMode="Externa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938338"/>
            <a:ext cx="7086600" cy="1362075"/>
          </a:xfrm>
        </p:spPr>
        <p:txBody>
          <a:bodyPr/>
          <a:lstStyle/>
          <a:p>
            <a:pPr eaLnBrk="1" hangingPunct="1"/>
            <a:r>
              <a:rPr lang="en-US" dirty="0" smtClean="0"/>
              <a:t>Diffusion Tensor Processing </a:t>
            </a:r>
            <a:r>
              <a:rPr lang="en-US" dirty="0" smtClean="0"/>
              <a:t>with the UNC-Utah NAMIC Tools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657600"/>
            <a:ext cx="4876800" cy="17526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Martin Styner UNC</a:t>
            </a:r>
          </a:p>
          <a:p>
            <a:pPr eaLnBrk="1" hangingPunct="1"/>
            <a:r>
              <a:rPr lang="en-US" sz="2400" dirty="0" smtClean="0"/>
              <a:t>Thanks to Guido </a:t>
            </a:r>
            <a:r>
              <a:rPr lang="en-US" sz="2400" dirty="0" err="1" smtClean="0"/>
              <a:t>Gerig</a:t>
            </a:r>
            <a:r>
              <a:rPr lang="en-US" sz="2400" dirty="0" smtClean="0"/>
              <a:t>, </a:t>
            </a:r>
            <a:r>
              <a:rPr lang="en-US" sz="2400" dirty="0" err="1" smtClean="0"/>
              <a:t>UUtah</a:t>
            </a:r>
            <a:endParaRPr lang="en-US" sz="2400" dirty="0" smtClean="0"/>
          </a:p>
          <a:p>
            <a:pPr eaLnBrk="1" hangingPunct="1"/>
            <a:r>
              <a:rPr lang="en-US" sz="2400" dirty="0" smtClean="0"/>
              <a:t>NAMIC: National Alliance for Medical Image Computing</a:t>
            </a:r>
          </a:p>
          <a:p>
            <a:pPr eaLnBrk="1" hangingPunct="1"/>
            <a:r>
              <a:rPr lang="en-US" sz="2400" dirty="0" smtClean="0"/>
              <a:t>And many, many folks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sz="2400">
              <a:solidFill>
                <a:srgbClr val="FF87FC"/>
              </a:solidFill>
              <a:latin typeface="Marker Felt" pitchFamily="1" charset="0"/>
            </a:endParaRPr>
          </a:p>
        </p:txBody>
      </p:sp>
      <p:pic>
        <p:nvPicPr>
          <p:cNvPr id="3077" name="Picture 5" descr="FiberVie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7"/>
          <a:stretch>
            <a:fillRect/>
          </a:stretch>
        </p:blipFill>
        <p:spPr bwMode="auto">
          <a:xfrm>
            <a:off x="5040581" y="3243880"/>
            <a:ext cx="419100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6875" indent="-396875">
              <a:buNone/>
              <a:tabLst>
                <a:tab pos="396875" algn="l"/>
              </a:tabLst>
            </a:pPr>
            <a:r>
              <a:rPr lang="en-US" dirty="0" smtClean="0"/>
              <a:t>+	“Simple” processing</a:t>
            </a:r>
          </a:p>
          <a:p>
            <a:pPr marL="396875" indent="-396875">
              <a:buNone/>
              <a:tabLst>
                <a:tab pos="396875" algn="l"/>
              </a:tabLst>
            </a:pPr>
            <a:r>
              <a:rPr lang="en-US" dirty="0" smtClean="0"/>
              <a:t>+	Robust against imperfect registration</a:t>
            </a:r>
          </a:p>
          <a:p>
            <a:pPr>
              <a:buFontTx/>
              <a:buChar char="-"/>
              <a:tabLst>
                <a:tab pos="396875" algn="l"/>
              </a:tabLst>
            </a:pPr>
            <a:r>
              <a:rPr lang="en-US" dirty="0" smtClean="0"/>
              <a:t>Mixes apples and oranges</a:t>
            </a:r>
          </a:p>
          <a:p>
            <a:pPr lvl="1">
              <a:buFontTx/>
              <a:buChar char="-"/>
              <a:tabLst>
                <a:tab pos="396875" algn="l"/>
              </a:tabLst>
            </a:pPr>
            <a:r>
              <a:rPr lang="en-US" dirty="0"/>
              <a:t>D</a:t>
            </a:r>
            <a:r>
              <a:rPr lang="en-US" dirty="0" smtClean="0"/>
              <a:t>ifferent tracts within same region</a:t>
            </a:r>
          </a:p>
          <a:p>
            <a:pPr lvl="1">
              <a:buFontTx/>
              <a:buChar char="-"/>
              <a:tabLst>
                <a:tab pos="396875" algn="l"/>
              </a:tabLst>
            </a:pPr>
            <a:r>
              <a:rPr lang="en-US" dirty="0" smtClean="0"/>
              <a:t>Different fiber situations (crossing </a:t>
            </a:r>
            <a:r>
              <a:rPr lang="en-US" dirty="0" err="1" smtClean="0"/>
              <a:t>vs</a:t>
            </a:r>
            <a:r>
              <a:rPr lang="en-US" dirty="0" smtClean="0"/>
              <a:t> single)</a:t>
            </a:r>
          </a:p>
          <a:p>
            <a:pPr>
              <a:buFontTx/>
              <a:buChar char="-"/>
              <a:tabLst>
                <a:tab pos="396875" algn="l"/>
              </a:tabLst>
            </a:pPr>
            <a:r>
              <a:rPr lang="en-US" dirty="0" smtClean="0"/>
              <a:t>Limited localization</a:t>
            </a:r>
          </a:p>
        </p:txBody>
      </p:sp>
    </p:spTree>
    <p:extLst>
      <p:ext uri="{BB962C8B-B14F-4D97-AF65-F5344CB8AC3E}">
        <p14:creationId xmlns:p14="http://schemas.microsoft.com/office/powerpoint/2010/main" val="40121311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Specific Atlases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457200" y="1676400"/>
            <a:ext cx="3556000" cy="4267200"/>
          </a:xfrm>
        </p:spPr>
        <p:txBody>
          <a:bodyPr/>
          <a:lstStyle/>
          <a:p>
            <a:r>
              <a:rPr lang="en-US" sz="2400" dirty="0" smtClean="0"/>
              <a:t>Reference </a:t>
            </a:r>
            <a:r>
              <a:rPr lang="en-US" sz="2400" dirty="0" smtClean="0"/>
              <a:t>space</a:t>
            </a:r>
          </a:p>
          <a:p>
            <a:pPr lvl="1"/>
            <a:r>
              <a:rPr lang="en-US" sz="2000" dirty="0" smtClean="0"/>
              <a:t>Best mapping for a given study</a:t>
            </a:r>
          </a:p>
          <a:p>
            <a:r>
              <a:rPr lang="en-US" sz="2400" dirty="0" smtClean="0"/>
              <a:t>SNR increase</a:t>
            </a:r>
          </a:p>
          <a:p>
            <a:r>
              <a:rPr lang="en-US" sz="2400" dirty="0" smtClean="0"/>
              <a:t>Unbiased atlas building (Joshi 2004)</a:t>
            </a:r>
          </a:p>
        </p:txBody>
      </p:sp>
      <p:pic>
        <p:nvPicPr>
          <p:cNvPr id="9" name="Picture 8" descr="atlas_images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1159" y="2692401"/>
            <a:ext cx="1550441" cy="1673380"/>
          </a:xfrm>
          <a:prstGeom prst="rect">
            <a:avLst/>
          </a:prstGeom>
        </p:spPr>
      </p:pic>
      <p:pic>
        <p:nvPicPr>
          <p:cNvPr id="13" name="Picture 24"/>
          <p:cNvPicPr>
            <a:picLocks noChangeAspect="1" noChangeArrowheads="1"/>
          </p:cNvPicPr>
          <p:nvPr/>
        </p:nvPicPr>
        <p:blipFill>
          <a:blip r:embed="rId3">
            <a:lum bright="23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791" y="1600200"/>
            <a:ext cx="1658760" cy="17588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" name="Picture 25"/>
          <p:cNvPicPr>
            <a:picLocks noChangeAspect="1" noChangeArrowheads="1"/>
          </p:cNvPicPr>
          <p:nvPr/>
        </p:nvPicPr>
        <p:blipFill>
          <a:blip r:embed="rId4">
            <a:lum bright="24000" contras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178" y="1595438"/>
            <a:ext cx="1658760" cy="17588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" name="Picture 26"/>
          <p:cNvPicPr>
            <a:picLocks noChangeAspect="1" noChangeArrowheads="1"/>
          </p:cNvPicPr>
          <p:nvPr/>
        </p:nvPicPr>
        <p:blipFill>
          <a:blip r:embed="rId5">
            <a:lum bright="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291" y="3813175"/>
            <a:ext cx="1658760" cy="17588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" name="Picture 27"/>
          <p:cNvPicPr>
            <a:picLocks noChangeAspect="1" noChangeArrowheads="1"/>
          </p:cNvPicPr>
          <p:nvPr/>
        </p:nvPicPr>
        <p:blipFill>
          <a:blip r:embed="rId6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3749" r="3749" b="3749"/>
          <a:stretch>
            <a:fillRect/>
          </a:stretch>
        </p:blipFill>
        <p:spPr bwMode="auto">
          <a:xfrm>
            <a:off x="5731891" y="3813175"/>
            <a:ext cx="1658760" cy="17588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4319016" y="3414021"/>
            <a:ext cx="1173544" cy="299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defTabSz="630238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635000" algn="l"/>
              </a:tabLst>
            </a:pPr>
            <a:r>
              <a:rPr lang="en-GB" sz="2100" dirty="0">
                <a:solidFill>
                  <a:srgbClr val="000000"/>
                </a:solidFill>
                <a:latin typeface="Arial"/>
                <a:ea typeface="msmincho" charset="0"/>
                <a:cs typeface="Arial"/>
              </a:rPr>
              <a:t>Neonate</a:t>
            </a:r>
          </a:p>
        </p:txBody>
      </p:sp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6208140" y="3438272"/>
            <a:ext cx="779701" cy="2113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defTabSz="630238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635000" algn="l"/>
              </a:tabLst>
            </a:pPr>
            <a:r>
              <a:rPr lang="en-GB" sz="2100" dirty="0">
                <a:solidFill>
                  <a:srgbClr val="000000"/>
                </a:solidFill>
                <a:latin typeface="Arial"/>
                <a:ea typeface="msmincho" charset="0"/>
                <a:cs typeface="Arial"/>
              </a:rPr>
              <a:t>1 year</a:t>
            </a:r>
          </a:p>
        </p:txBody>
      </p:sp>
      <p:sp>
        <p:nvSpPr>
          <p:cNvPr id="19" name="Text Box 30"/>
          <p:cNvSpPr txBox="1">
            <a:spLocks noChangeArrowheads="1"/>
          </p:cNvSpPr>
          <p:nvPr/>
        </p:nvSpPr>
        <p:spPr bwMode="auto">
          <a:xfrm>
            <a:off x="4463478" y="5657597"/>
            <a:ext cx="817342" cy="2113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defTabSz="630238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635000" algn="l"/>
              </a:tabLst>
            </a:pPr>
            <a:r>
              <a:rPr lang="en-GB" sz="2100">
                <a:solidFill>
                  <a:srgbClr val="000000"/>
                </a:solidFill>
                <a:latin typeface="Arial"/>
                <a:ea typeface="msmincho" charset="0"/>
                <a:cs typeface="Arial"/>
              </a:rPr>
              <a:t>2 year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6158927" y="5700453"/>
            <a:ext cx="690081" cy="2462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defTabSz="801688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en-GB" sz="2100" dirty="0">
                <a:solidFill>
                  <a:srgbClr val="000000"/>
                </a:solidFill>
                <a:latin typeface="Arial"/>
                <a:ea typeface="msmincho" charset="0"/>
                <a:cs typeface="Arial"/>
              </a:rPr>
              <a:t>Adult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55978" y="4425379"/>
            <a:ext cx="176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Rhesus (15mo)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64" y="4167944"/>
            <a:ext cx="3102047" cy="2400688"/>
          </a:xfrm>
          <a:prstGeom prst="rect">
            <a:avLst/>
          </a:prstGeom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152400" y="6248400"/>
            <a:ext cx="838200" cy="457200"/>
          </a:xfrm>
          <a:prstGeom prst="rect">
            <a:avLst/>
          </a:prstGeom>
        </p:spPr>
        <p:txBody>
          <a:bodyPr/>
          <a:lstStyle/>
          <a:p>
            <a:fld id="{D6954402-6FF8-B646-BDAA-F5121C9C010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77088"/>
      </p:ext>
    </p:extLst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394" y="274638"/>
            <a:ext cx="7515405" cy="868362"/>
          </a:xfrm>
        </p:spPr>
        <p:txBody>
          <a:bodyPr>
            <a:normAutofit/>
          </a:bodyPr>
          <a:lstStyle/>
          <a:p>
            <a:r>
              <a:rPr lang="fr-FR" dirty="0" err="1" smtClean="0"/>
              <a:t>DTIAtlasBuilder</a:t>
            </a:r>
            <a:endParaRPr lang="fr-FR" dirty="0"/>
          </a:p>
        </p:txBody>
      </p:sp>
      <p:pic>
        <p:nvPicPr>
          <p:cNvPr id="4" name="Picture 2" descr="C:\Users\Adrien\UNC\UNC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715000"/>
            <a:ext cx="2971799" cy="823999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195" name="Picture 3" descr="C:\Users\Adrien\UNC\DTIAtlasBuilder_Scrn\10.png"/>
          <p:cNvPicPr>
            <a:picLocks noChangeAspect="1" noChangeArrowheads="1"/>
          </p:cNvPicPr>
          <p:nvPr/>
        </p:nvPicPr>
        <p:blipFill>
          <a:blip r:embed="rId4" cstate="print"/>
          <a:srcRect l="26667" t="28667" r="17500" b="19333"/>
          <a:stretch>
            <a:fillRect/>
          </a:stretch>
        </p:blipFill>
        <p:spPr bwMode="auto">
          <a:xfrm>
            <a:off x="1178010" y="1132493"/>
            <a:ext cx="7723554" cy="4495800"/>
          </a:xfrm>
          <a:prstGeom prst="rect">
            <a:avLst/>
          </a:prstGeom>
          <a:noFill/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581400" y="5638800"/>
            <a:ext cx="5257800" cy="77714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Input Data in CSV format</a:t>
            </a:r>
          </a:p>
          <a:p>
            <a:r>
              <a:rPr lang="en-US" sz="1800" dirty="0" smtClean="0"/>
              <a:t>DTI data needs to be skull stripped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4027632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in </a:t>
            </a:r>
            <a:r>
              <a:rPr lang="en-US" dirty="0" err="1" smtClean="0"/>
              <a:t>DTIAtlasBuilder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358" y="1342313"/>
            <a:ext cx="5484757" cy="40899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7505" y="5496255"/>
            <a:ext cx="6673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Steps: affine, unbiased atlas building and refinement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Atlases are generated from norm FA to norm FA registrations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Prior FA template for affine registration step</a:t>
            </a:r>
          </a:p>
        </p:txBody>
      </p:sp>
    </p:spTree>
    <p:extLst>
      <p:ext uri="{BB962C8B-B14F-4D97-AF65-F5344CB8AC3E}">
        <p14:creationId xmlns:p14="http://schemas.microsoft.com/office/powerpoint/2010/main" val="71361225"/>
      </p:ext>
    </p:extLst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7080" y="76200"/>
            <a:ext cx="7449719" cy="868362"/>
          </a:xfrm>
        </p:spPr>
        <p:txBody>
          <a:bodyPr/>
          <a:lstStyle/>
          <a:p>
            <a:r>
              <a:rPr lang="fr-FR" dirty="0" smtClean="0"/>
              <a:t>Simple </a:t>
            </a:r>
            <a:r>
              <a:rPr lang="fr-FR" dirty="0" err="1" smtClean="0"/>
              <a:t>Grid</a:t>
            </a:r>
            <a:r>
              <a:rPr lang="fr-FR" dirty="0" smtClean="0"/>
              <a:t> </a:t>
            </a:r>
            <a:r>
              <a:rPr lang="fr-FR" dirty="0" err="1" smtClean="0"/>
              <a:t>Processing</a:t>
            </a:r>
            <a:endParaRPr lang="fr-FR" dirty="0"/>
          </a:p>
        </p:txBody>
      </p:sp>
      <p:pic>
        <p:nvPicPr>
          <p:cNvPr id="4" name="Picture 2" descr="C:\Users\Adrien\UNC\UNC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715000"/>
            <a:ext cx="2971799" cy="823999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26" name="Picture 2" descr="C:\Users\Adrien\USA\UNC\DTIAtlasBuilder\Tutorial\DTIAtlasBuilder_Scrn\grid proces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3867" y="1330452"/>
            <a:ext cx="7269406" cy="4191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72606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242" y="274638"/>
            <a:ext cx="7274557" cy="868362"/>
          </a:xfrm>
        </p:spPr>
        <p:txBody>
          <a:bodyPr>
            <a:normAutofit/>
          </a:bodyPr>
          <a:lstStyle/>
          <a:p>
            <a:r>
              <a:rPr lang="fr-FR" sz="3200" dirty="0" err="1" smtClean="0"/>
              <a:t>Quality</a:t>
            </a:r>
            <a:r>
              <a:rPr lang="fr-FR" sz="3200" dirty="0" smtClean="0"/>
              <a:t> </a:t>
            </a:r>
            <a:r>
              <a:rPr lang="fr-FR" sz="3200" dirty="0" smtClean="0"/>
              <a:t>Control </a:t>
            </a:r>
            <a:r>
              <a:rPr lang="fr-FR" sz="3200" dirty="0" err="1" smtClean="0"/>
              <a:t>with</a:t>
            </a:r>
            <a:r>
              <a:rPr lang="fr-FR" sz="3200" dirty="0" smtClean="0"/>
              <a:t> </a:t>
            </a:r>
            <a:r>
              <a:rPr lang="fr-FR" sz="3200" dirty="0" err="1" smtClean="0"/>
              <a:t>MRIWatcher</a:t>
            </a:r>
            <a:endParaRPr lang="fr-FR" sz="3200" dirty="0"/>
          </a:p>
        </p:txBody>
      </p:sp>
      <p:pic>
        <p:nvPicPr>
          <p:cNvPr id="13314" name="Picture 2" descr="C:\Users\Adrien\UNC\DTIAtlasBuilder_Scrn\28.png"/>
          <p:cNvPicPr>
            <a:picLocks noChangeAspect="1" noChangeArrowheads="1"/>
          </p:cNvPicPr>
          <p:nvPr/>
        </p:nvPicPr>
        <p:blipFill>
          <a:blip r:embed="rId3" cstate="print"/>
          <a:srcRect l="28963" t="22764" r="27846" b="10569"/>
          <a:stretch>
            <a:fillRect/>
          </a:stretch>
        </p:blipFill>
        <p:spPr bwMode="auto">
          <a:xfrm>
            <a:off x="3505200" y="1066799"/>
            <a:ext cx="5334000" cy="5145741"/>
          </a:xfrm>
          <a:prstGeom prst="rect">
            <a:avLst/>
          </a:prstGeom>
          <a:noFill/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3048000" cy="2514311"/>
          </a:xfrm>
        </p:spPr>
        <p:txBody>
          <a:bodyPr>
            <a:normAutofit/>
          </a:bodyPr>
          <a:lstStyle/>
          <a:p>
            <a:r>
              <a:rPr lang="fr-FR" sz="2000" dirty="0" smtClean="0"/>
              <a:t>Affine QC:</a:t>
            </a:r>
          </a:p>
          <a:p>
            <a:pPr>
              <a:buNone/>
            </a:pPr>
            <a:r>
              <a:rPr lang="fr-FR" sz="2000" dirty="0" smtClean="0"/>
              <a:t>	Affine </a:t>
            </a:r>
            <a:r>
              <a:rPr lang="fr-FR" sz="2000" dirty="0" err="1" smtClean="0"/>
              <a:t>registered</a:t>
            </a:r>
            <a:r>
              <a:rPr lang="fr-FR" sz="2000" dirty="0" smtClean="0"/>
              <a:t> </a:t>
            </a:r>
            <a:r>
              <a:rPr lang="fr-FR" sz="2000" dirty="0" err="1" smtClean="0"/>
              <a:t>FAs</a:t>
            </a:r>
            <a:r>
              <a:rPr lang="fr-FR" sz="2000" dirty="0" smtClean="0"/>
              <a:t> and </a:t>
            </a:r>
            <a:r>
              <a:rPr lang="fr-FR" sz="2000" dirty="0" smtClean="0"/>
              <a:t>affine </a:t>
            </a:r>
            <a:r>
              <a:rPr lang="fr-FR" sz="2000" dirty="0" err="1" smtClean="0"/>
              <a:t>average</a:t>
            </a:r>
            <a:endParaRPr lang="fr-FR" sz="2000" dirty="0" smtClean="0"/>
          </a:p>
          <a:p>
            <a:r>
              <a:rPr lang="fr-FR" sz="2000" dirty="0" smtClean="0"/>
              <a:t>Final </a:t>
            </a:r>
            <a:r>
              <a:rPr lang="fr-FR" sz="2000" dirty="0" smtClean="0"/>
              <a:t>QC:</a:t>
            </a:r>
          </a:p>
          <a:p>
            <a:pPr>
              <a:buNone/>
            </a:pPr>
            <a:r>
              <a:rPr lang="fr-FR" sz="2000" dirty="0" smtClean="0"/>
              <a:t>	Final DTI-Reg </a:t>
            </a:r>
            <a:r>
              <a:rPr lang="fr-FR" sz="2000" dirty="0" err="1" smtClean="0"/>
              <a:t>resampled</a:t>
            </a:r>
            <a:r>
              <a:rPr lang="fr-FR" sz="2000" dirty="0" smtClean="0"/>
              <a:t> </a:t>
            </a:r>
            <a:r>
              <a:rPr lang="fr-FR" sz="2000" dirty="0" err="1" smtClean="0"/>
              <a:t>FAs</a:t>
            </a:r>
            <a:r>
              <a:rPr lang="fr-FR" sz="2000" dirty="0" smtClean="0"/>
              <a:t> and final Atlas</a:t>
            </a:r>
          </a:p>
          <a:p>
            <a:endParaRPr lang="fr-FR" sz="2000" dirty="0" smtClean="0"/>
          </a:p>
          <a:p>
            <a:endParaRPr lang="fr-FR" sz="2000" dirty="0" smtClean="0"/>
          </a:p>
          <a:p>
            <a:pPr lvl="1">
              <a:buNone/>
            </a:pPr>
            <a:endParaRPr lang="fr-FR" sz="1600" dirty="0" smtClean="0"/>
          </a:p>
          <a:p>
            <a:pPr lvl="1"/>
            <a:endParaRPr lang="fr-FR" sz="1600" dirty="0" smtClean="0"/>
          </a:p>
        </p:txBody>
      </p:sp>
    </p:spTree>
    <p:extLst>
      <p:ext uri="{BB962C8B-B14F-4D97-AF65-F5344CB8AC3E}">
        <p14:creationId xmlns:p14="http://schemas.microsoft.com/office/powerpoint/2010/main" val="39998454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552" y="274638"/>
            <a:ext cx="7548247" cy="868362"/>
          </a:xfrm>
        </p:spPr>
        <p:txBody>
          <a:bodyPr/>
          <a:lstStyle/>
          <a:p>
            <a:r>
              <a:rPr lang="fr-FR" dirty="0" smtClean="0"/>
              <a:t>Atlas Data </a:t>
            </a:r>
            <a:r>
              <a:rPr lang="fr-FR" dirty="0" err="1" smtClean="0"/>
              <a:t>Organization</a:t>
            </a:r>
            <a:endParaRPr lang="fr-FR" dirty="0"/>
          </a:p>
        </p:txBody>
      </p:sp>
      <p:pic>
        <p:nvPicPr>
          <p:cNvPr id="2050" name="Picture 2" descr="C:\Users\Adrien\UNC\leopard-fol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971800"/>
            <a:ext cx="990600" cy="990600"/>
          </a:xfrm>
          <a:prstGeom prst="rect">
            <a:avLst/>
          </a:prstGeom>
          <a:noFill/>
        </p:spPr>
      </p:pic>
      <p:pic>
        <p:nvPicPr>
          <p:cNvPr id="10" name="Picture 2" descr="C:\Users\Adrien\UNC\leopard-fol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1219200"/>
            <a:ext cx="1219200" cy="1219200"/>
          </a:xfrm>
          <a:prstGeom prst="rect">
            <a:avLst/>
          </a:prstGeom>
          <a:noFill/>
        </p:spPr>
      </p:pic>
      <p:pic>
        <p:nvPicPr>
          <p:cNvPr id="14" name="Picture 2" descr="C:\Users\Adrien\UNC\leopard-fol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971800"/>
            <a:ext cx="990600" cy="990600"/>
          </a:xfrm>
          <a:prstGeom prst="rect">
            <a:avLst/>
          </a:prstGeom>
          <a:noFill/>
        </p:spPr>
      </p:pic>
      <p:pic>
        <p:nvPicPr>
          <p:cNvPr id="15" name="Picture 2" descr="C:\Users\Adrien\UNC\leopard-fol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971800"/>
            <a:ext cx="990600" cy="990600"/>
          </a:xfrm>
          <a:prstGeom prst="rect">
            <a:avLst/>
          </a:prstGeom>
          <a:noFill/>
        </p:spPr>
      </p:pic>
      <p:pic>
        <p:nvPicPr>
          <p:cNvPr id="16" name="Picture 2" descr="C:\Users\Adrien\UNC\leopard-fol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971800"/>
            <a:ext cx="990600" cy="990600"/>
          </a:xfrm>
          <a:prstGeom prst="rect">
            <a:avLst/>
          </a:prstGeom>
          <a:noFill/>
        </p:spPr>
      </p:pic>
      <p:pic>
        <p:nvPicPr>
          <p:cNvPr id="17" name="Picture 2" descr="C:\Users\Adrien\UNC\leopard-fol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971800"/>
            <a:ext cx="990600" cy="990600"/>
          </a:xfrm>
          <a:prstGeom prst="rect">
            <a:avLst/>
          </a:prstGeom>
          <a:noFill/>
        </p:spPr>
      </p:pic>
      <p:pic>
        <p:nvPicPr>
          <p:cNvPr id="18" name="Picture 4" descr="http://gaminghacks.free.fr/icone%20fichier%20simp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971800"/>
            <a:ext cx="685800" cy="884382"/>
          </a:xfrm>
          <a:prstGeom prst="rect">
            <a:avLst/>
          </a:prstGeom>
          <a:noFill/>
        </p:spPr>
      </p:pic>
      <p:pic>
        <p:nvPicPr>
          <p:cNvPr id="19" name="Picture 4" descr="http://gaminghacks.free.fr/icone%20fichier%20simp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2971800"/>
            <a:ext cx="685800" cy="884382"/>
          </a:xfrm>
          <a:prstGeom prst="rect">
            <a:avLst/>
          </a:prstGeom>
          <a:noFill/>
        </p:spPr>
      </p:pic>
      <p:pic>
        <p:nvPicPr>
          <p:cNvPr id="20" name="Picture 4" descr="http://gaminghacks.free.fr/icone%20fichier%20simp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2971800"/>
            <a:ext cx="685800" cy="884382"/>
          </a:xfrm>
          <a:prstGeom prst="rect">
            <a:avLst/>
          </a:prstGeom>
          <a:noFill/>
        </p:spPr>
      </p:pic>
      <p:cxnSp>
        <p:nvCxnSpPr>
          <p:cNvPr id="22" name="Straight Arrow Connector 21"/>
          <p:cNvCxnSpPr>
            <a:stCxn id="10" idx="2"/>
            <a:endCxn id="2050" idx="0"/>
          </p:cNvCxnSpPr>
          <p:nvPr/>
        </p:nvCxnSpPr>
        <p:spPr>
          <a:xfrm flipH="1">
            <a:off x="800100" y="2438400"/>
            <a:ext cx="37719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0" idx="2"/>
            <a:endCxn id="14" idx="0"/>
          </p:cNvCxnSpPr>
          <p:nvPr/>
        </p:nvCxnSpPr>
        <p:spPr>
          <a:xfrm flipH="1">
            <a:off x="2019300" y="2438400"/>
            <a:ext cx="25527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0" idx="2"/>
            <a:endCxn id="15" idx="0"/>
          </p:cNvCxnSpPr>
          <p:nvPr/>
        </p:nvCxnSpPr>
        <p:spPr>
          <a:xfrm flipH="1">
            <a:off x="3238500" y="2438400"/>
            <a:ext cx="13335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0" idx="2"/>
            <a:endCxn id="16" idx="0"/>
          </p:cNvCxnSpPr>
          <p:nvPr/>
        </p:nvCxnSpPr>
        <p:spPr>
          <a:xfrm flipH="1">
            <a:off x="4381500" y="2438400"/>
            <a:ext cx="1905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" idx="2"/>
            <a:endCxn id="17" idx="0"/>
          </p:cNvCxnSpPr>
          <p:nvPr/>
        </p:nvCxnSpPr>
        <p:spPr>
          <a:xfrm>
            <a:off x="4572000" y="2438400"/>
            <a:ext cx="10287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0" idx="2"/>
            <a:endCxn id="18" idx="0"/>
          </p:cNvCxnSpPr>
          <p:nvPr/>
        </p:nvCxnSpPr>
        <p:spPr>
          <a:xfrm>
            <a:off x="4572000" y="2438400"/>
            <a:ext cx="20955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0" idx="2"/>
            <a:endCxn id="19" idx="0"/>
          </p:cNvCxnSpPr>
          <p:nvPr/>
        </p:nvCxnSpPr>
        <p:spPr>
          <a:xfrm>
            <a:off x="4572000" y="2438400"/>
            <a:ext cx="30861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0" idx="2"/>
            <a:endCxn id="20" idx="0"/>
          </p:cNvCxnSpPr>
          <p:nvPr/>
        </p:nvCxnSpPr>
        <p:spPr>
          <a:xfrm>
            <a:off x="4572000" y="2438400"/>
            <a:ext cx="40005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 descr="C:\Users\Adrien\UNC\leopard-fol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343400"/>
            <a:ext cx="990600" cy="990600"/>
          </a:xfrm>
          <a:prstGeom prst="rect">
            <a:avLst/>
          </a:prstGeom>
          <a:noFill/>
        </p:spPr>
      </p:pic>
      <p:pic>
        <p:nvPicPr>
          <p:cNvPr id="39" name="Picture 2" descr="C:\Users\Adrien\UNC\leopard-fol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4343400"/>
            <a:ext cx="990600" cy="990600"/>
          </a:xfrm>
          <a:prstGeom prst="rect">
            <a:avLst/>
          </a:prstGeom>
          <a:noFill/>
        </p:spPr>
      </p:pic>
      <p:sp>
        <p:nvSpPr>
          <p:cNvPr id="40" name="Content Placeholder 2"/>
          <p:cNvSpPr>
            <a:spLocks noGrp="1"/>
          </p:cNvSpPr>
          <p:nvPr>
            <p:ph idx="1"/>
          </p:nvPr>
        </p:nvSpPr>
        <p:spPr>
          <a:xfrm>
            <a:off x="1295400" y="4800600"/>
            <a:ext cx="381000" cy="457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1100" dirty="0" smtClean="0"/>
              <a:t>…</a:t>
            </a:r>
          </a:p>
        </p:txBody>
      </p:sp>
      <p:cxnSp>
        <p:nvCxnSpPr>
          <p:cNvPr id="42" name="Straight Arrow Connector 41"/>
          <p:cNvCxnSpPr>
            <a:stCxn id="2050" idx="2"/>
            <a:endCxn id="38" idx="0"/>
          </p:cNvCxnSpPr>
          <p:nvPr/>
        </p:nvCxnSpPr>
        <p:spPr>
          <a:xfrm flipH="1">
            <a:off x="723900" y="3962400"/>
            <a:ext cx="76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050" idx="2"/>
            <a:endCxn id="39" idx="0"/>
          </p:cNvCxnSpPr>
          <p:nvPr/>
        </p:nvCxnSpPr>
        <p:spPr>
          <a:xfrm>
            <a:off x="800100" y="3962400"/>
            <a:ext cx="1447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2" descr="C:\Users\Adrien\UNC\leopard-fol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4343400"/>
            <a:ext cx="990600" cy="990600"/>
          </a:xfrm>
          <a:prstGeom prst="rect">
            <a:avLst/>
          </a:prstGeom>
          <a:noFill/>
        </p:spPr>
      </p:pic>
      <p:pic>
        <p:nvPicPr>
          <p:cNvPr id="46" name="Picture 2" descr="C:\Users\Adrien\UNC\leopard-fol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4343400"/>
            <a:ext cx="990600" cy="990600"/>
          </a:xfrm>
          <a:prstGeom prst="rect">
            <a:avLst/>
          </a:prstGeom>
          <a:noFill/>
        </p:spPr>
      </p:pic>
      <p:cxnSp>
        <p:nvCxnSpPr>
          <p:cNvPr id="48" name="Straight Arrow Connector 47"/>
          <p:cNvCxnSpPr>
            <a:stCxn id="16" idx="2"/>
            <a:endCxn id="45" idx="0"/>
          </p:cNvCxnSpPr>
          <p:nvPr/>
        </p:nvCxnSpPr>
        <p:spPr>
          <a:xfrm flipH="1">
            <a:off x="3543300" y="3962400"/>
            <a:ext cx="838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6" idx="2"/>
            <a:endCxn id="46" idx="0"/>
          </p:cNvCxnSpPr>
          <p:nvPr/>
        </p:nvCxnSpPr>
        <p:spPr>
          <a:xfrm>
            <a:off x="4381500" y="3962400"/>
            <a:ext cx="304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038600" y="167640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/>
              <a:t>DTIAtlas</a:t>
            </a:r>
            <a:endParaRPr lang="fr-FR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04800" y="3276601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1_Affine_</a:t>
            </a:r>
          </a:p>
          <a:p>
            <a:r>
              <a:rPr lang="fr-FR" sz="1100" dirty="0" smtClean="0"/>
              <a:t>Registration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524000" y="3200400"/>
            <a:ext cx="106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2_NonLinear_</a:t>
            </a:r>
          </a:p>
          <a:p>
            <a:r>
              <a:rPr lang="fr-FR" sz="1100" dirty="0" smtClean="0"/>
              <a:t>Registration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67000" y="3276600"/>
            <a:ext cx="129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3_Diffeomorphic</a:t>
            </a:r>
          </a:p>
          <a:p>
            <a:r>
              <a:rPr lang="fr-FR" sz="1100" dirty="0" err="1" smtClean="0"/>
              <a:t>_Atlas</a:t>
            </a:r>
            <a:endParaRPr lang="fr-FR" sz="1100" dirty="0" smtClean="0"/>
          </a:p>
        </p:txBody>
      </p:sp>
      <p:sp>
        <p:nvSpPr>
          <p:cNvPr id="55" name="TextBox 54"/>
          <p:cNvSpPr txBox="1"/>
          <p:nvPr/>
        </p:nvSpPr>
        <p:spPr>
          <a:xfrm>
            <a:off x="3886200" y="32766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4_Final_</a:t>
            </a:r>
          </a:p>
          <a:p>
            <a:r>
              <a:rPr lang="fr-FR" sz="1100" dirty="0" err="1" smtClean="0"/>
              <a:t>Resampling</a:t>
            </a:r>
            <a:endParaRPr lang="fr-FR" sz="1100" dirty="0" smtClean="0"/>
          </a:p>
        </p:txBody>
      </p:sp>
      <p:sp>
        <p:nvSpPr>
          <p:cNvPr id="56" name="TextBox 55"/>
          <p:cNvSpPr txBox="1"/>
          <p:nvPr/>
        </p:nvSpPr>
        <p:spPr>
          <a:xfrm>
            <a:off x="5257800" y="3352800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Script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81000" y="4752201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Loop0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905000" y="4724400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/>
              <a:t>LoopN</a:t>
            </a:r>
            <a:endParaRPr lang="fr-FR" sz="1100" dirty="0" smtClean="0"/>
          </a:p>
        </p:txBody>
      </p:sp>
      <p:sp>
        <p:nvSpPr>
          <p:cNvPr id="59" name="TextBox 58"/>
          <p:cNvSpPr txBox="1"/>
          <p:nvPr/>
        </p:nvSpPr>
        <p:spPr>
          <a:xfrm>
            <a:off x="3048000" y="4648200"/>
            <a:ext cx="914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First </a:t>
            </a:r>
            <a:r>
              <a:rPr lang="fr-FR" sz="1100" dirty="0" err="1" smtClean="0"/>
              <a:t>Resampling</a:t>
            </a:r>
            <a:endParaRPr lang="fr-FR" sz="1100" dirty="0" smtClean="0"/>
          </a:p>
        </p:txBody>
      </p:sp>
      <p:sp>
        <p:nvSpPr>
          <p:cNvPr id="60" name="TextBox 59"/>
          <p:cNvSpPr txBox="1"/>
          <p:nvPr/>
        </p:nvSpPr>
        <p:spPr>
          <a:xfrm>
            <a:off x="4191000" y="4648200"/>
            <a:ext cx="914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Second </a:t>
            </a:r>
            <a:r>
              <a:rPr lang="fr-FR" sz="1100" dirty="0" err="1" smtClean="0"/>
              <a:t>Resampling</a:t>
            </a:r>
            <a:endParaRPr lang="fr-FR" sz="1100" dirty="0" smtClean="0"/>
          </a:p>
        </p:txBody>
      </p:sp>
      <p:sp>
        <p:nvSpPr>
          <p:cNvPr id="61" name="TextBox 60"/>
          <p:cNvSpPr txBox="1"/>
          <p:nvPr/>
        </p:nvSpPr>
        <p:spPr>
          <a:xfrm>
            <a:off x="6324600" y="3276600"/>
            <a:ext cx="76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/>
              <a:t>Dataset</a:t>
            </a:r>
            <a:endParaRPr lang="fr-FR" sz="1100" dirty="0" smtClean="0"/>
          </a:p>
          <a:p>
            <a:r>
              <a:rPr lang="fr-FR" sz="1100" dirty="0" smtClean="0"/>
              <a:t>.csv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239000" y="3276600"/>
            <a:ext cx="91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/>
              <a:t>Parameters</a:t>
            </a:r>
            <a:endParaRPr lang="fr-FR" sz="1100" dirty="0" smtClean="0"/>
          </a:p>
          <a:p>
            <a:r>
              <a:rPr lang="fr-FR" sz="1100" dirty="0" smtClean="0"/>
              <a:t>.</a:t>
            </a:r>
            <a:r>
              <a:rPr lang="fr-FR" sz="1100" dirty="0" err="1" smtClean="0"/>
              <a:t>txt</a:t>
            </a:r>
            <a:endParaRPr lang="fr-FR" sz="1100" dirty="0" smtClean="0"/>
          </a:p>
        </p:txBody>
      </p:sp>
      <p:sp>
        <p:nvSpPr>
          <p:cNvPr id="63" name="TextBox 62"/>
          <p:cNvSpPr txBox="1"/>
          <p:nvPr/>
        </p:nvSpPr>
        <p:spPr>
          <a:xfrm>
            <a:off x="8229600" y="3276600"/>
            <a:ext cx="76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/>
              <a:t>Results</a:t>
            </a:r>
            <a:endParaRPr lang="fr-FR" sz="1100" dirty="0" smtClean="0"/>
          </a:p>
          <a:p>
            <a:r>
              <a:rPr lang="fr-FR" sz="1100" dirty="0" smtClean="0"/>
              <a:t>.csv</a:t>
            </a:r>
          </a:p>
        </p:txBody>
      </p:sp>
    </p:spTree>
    <p:extLst>
      <p:ext uri="{BB962C8B-B14F-4D97-AF65-F5344CB8AC3E}">
        <p14:creationId xmlns:p14="http://schemas.microsoft.com/office/powerpoint/2010/main" val="14463805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Voxel Based Analysis (I)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828261" y="1676400"/>
            <a:ext cx="4689851" cy="4267200"/>
          </a:xfrm>
        </p:spPr>
        <p:txBody>
          <a:bodyPr/>
          <a:lstStyle/>
          <a:p>
            <a:r>
              <a:rPr lang="en-US" sz="2800" dirty="0" smtClean="0"/>
              <a:t>Atlas space</a:t>
            </a:r>
            <a:endParaRPr lang="en-US" sz="2400" dirty="0" smtClean="0"/>
          </a:p>
          <a:p>
            <a:r>
              <a:rPr lang="en-US" sz="2800" dirty="0" smtClean="0"/>
              <a:t>Test </a:t>
            </a:r>
            <a:r>
              <a:rPr lang="en-US" sz="2800" dirty="0" smtClean="0"/>
              <a:t>all voxels =&gt; great for hypothesis </a:t>
            </a:r>
            <a:r>
              <a:rPr lang="en-US" sz="2800" dirty="0" smtClean="0"/>
              <a:t>generation</a:t>
            </a:r>
          </a:p>
          <a:p>
            <a:pPr lvl="1"/>
            <a:r>
              <a:rPr lang="en-US" sz="2400" dirty="0" smtClean="0"/>
              <a:t>FSL or SPM</a:t>
            </a:r>
            <a:endParaRPr lang="en-US" sz="2400" dirty="0" smtClean="0"/>
          </a:p>
          <a:p>
            <a:r>
              <a:rPr lang="en-US" sz="2800" dirty="0" smtClean="0"/>
              <a:t>Needs perfect </a:t>
            </a:r>
            <a:r>
              <a:rPr lang="en-US" sz="2800" dirty="0" smtClean="0"/>
              <a:t>registration</a:t>
            </a:r>
          </a:p>
          <a:p>
            <a:pPr lvl="1"/>
            <a:r>
              <a:rPr lang="en-US" sz="2400" dirty="0" smtClean="0"/>
              <a:t>Lacks sensitivity &amp; specificity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113" y="1676400"/>
            <a:ext cx="3398919" cy="2590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5497" y="4384873"/>
            <a:ext cx="1942346" cy="1693687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 bwMode="auto">
          <a:xfrm rot="5400000">
            <a:off x="6372183" y="4031516"/>
            <a:ext cx="499710" cy="79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52400" y="6248400"/>
            <a:ext cx="838200" cy="457200"/>
          </a:xfrm>
          <a:prstGeom prst="rect">
            <a:avLst/>
          </a:prstGeom>
        </p:spPr>
        <p:txBody>
          <a:bodyPr/>
          <a:lstStyle/>
          <a:p>
            <a:fld id="{D6954402-6FF8-B646-BDAA-F5121C9C010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4058"/>
      </p:ext>
    </p:extLst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Voxel Based Analysis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TBSS: tract based spatial statistics</a:t>
            </a:r>
          </a:p>
          <a:p>
            <a:pPr lvl="1"/>
            <a:r>
              <a:rPr lang="en-US" dirty="0" smtClean="0"/>
              <a:t>Idea: Analysis on white matter skeleton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Determine WM </a:t>
            </a:r>
            <a:r>
              <a:rPr lang="en-US" dirty="0" smtClean="0"/>
              <a:t>skeleton from DTI atlas</a:t>
            </a:r>
            <a:endParaRPr lang="en-US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Map max FA values onto skeleton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err="1" smtClean="0"/>
              <a:t>Voxelwise</a:t>
            </a:r>
            <a:r>
              <a:rPr lang="en-US" dirty="0" smtClean="0"/>
              <a:t> analysis on skeleton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243" y="4332507"/>
            <a:ext cx="4400355" cy="22404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9444" y="5254090"/>
            <a:ext cx="2333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Smith</a:t>
            </a:r>
            <a:r>
              <a:rPr lang="en-US" dirty="0"/>
              <a:t>, </a:t>
            </a:r>
            <a:r>
              <a:rPr lang="en-US" dirty="0" smtClean="0"/>
              <a:t>Behrens et al. </a:t>
            </a:r>
            <a:r>
              <a:rPr lang="en-US" i="1" dirty="0" err="1" smtClean="0"/>
              <a:t>NeuroImage</a:t>
            </a:r>
            <a:r>
              <a:rPr lang="en-US" dirty="0"/>
              <a:t>, vol. 31, no. 4, </a:t>
            </a:r>
            <a:r>
              <a:rPr lang="en-US" dirty="0" smtClean="0"/>
              <a:t>2006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30187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TBSS: Map FA to Skeleton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6771816" cy="4343400"/>
          </a:xfrm>
        </p:spPr>
        <p:txBody>
          <a:bodyPr/>
          <a:lstStyle/>
          <a:p>
            <a:r>
              <a:rPr lang="en-US" dirty="0" smtClean="0"/>
              <a:t>Find max FA within nearest voxels perpendicular to skeleton</a:t>
            </a:r>
          </a:p>
          <a:p>
            <a:pPr marL="457200" lvl="1" indent="0">
              <a:buNone/>
            </a:pPr>
            <a:r>
              <a:rPr lang="en-US" dirty="0" smtClean="0"/>
              <a:t>+ Works well with imperfect alignment</a:t>
            </a:r>
          </a:p>
          <a:p>
            <a:pPr lvl="1">
              <a:buFontTx/>
              <a:buChar char="-"/>
            </a:pPr>
            <a:r>
              <a:rPr lang="en-US" dirty="0" smtClean="0"/>
              <a:t>Max FA is less stable</a:t>
            </a:r>
          </a:p>
          <a:p>
            <a:pPr lvl="1">
              <a:buFontTx/>
              <a:buChar char="-"/>
            </a:pPr>
            <a:r>
              <a:rPr lang="en-US" dirty="0" smtClean="0"/>
              <a:t>May mix values from different tracts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126" y="4561179"/>
            <a:ext cx="7288342" cy="1984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171" y="2107778"/>
            <a:ext cx="1721860" cy="20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548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the UNC – Utah NAMIC pipeline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32" y="1749809"/>
            <a:ext cx="8421457" cy="37700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97057" y="1664205"/>
            <a:ext cx="3349972" cy="4007229"/>
          </a:xfrm>
          <a:prstGeom prst="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09476" y="1576616"/>
            <a:ext cx="4181991" cy="4269997"/>
          </a:xfrm>
          <a:prstGeom prst="rect">
            <a:avLst/>
          </a:prstGeom>
          <a:noFill/>
          <a:ln w="38100" cap="flat" cmpd="sng" algn="ctr">
            <a:solidFill>
              <a:srgbClr val="FF0A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967" y="5923254"/>
            <a:ext cx="4929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rgbClr val="FF6600"/>
                </a:solidFill>
              </a:rPr>
              <a:t>QC – needs to be done in all studies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FF0A00"/>
                </a:solidFill>
              </a:rPr>
              <a:t>Atlas building =&gt; needed for most analyses</a:t>
            </a:r>
            <a:endParaRPr lang="en-US" dirty="0">
              <a:solidFill>
                <a:srgbClr val="FF0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69198"/>
      </p:ext>
    </p:extLst>
  </p:cSld>
  <p:clrMapOvr>
    <a:masterClrMapping/>
  </p:clrMapOvr>
  <p:transition xmlns:p14="http://schemas.microsoft.com/office/powerpoint/2010/main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Times New Roman" charset="0"/>
              </a:rPr>
              <a:t>Quantitative </a:t>
            </a:r>
            <a:r>
              <a:rPr lang="en-US" dirty="0" err="1" smtClean="0">
                <a:latin typeface="Arial" charset="0"/>
                <a:cs typeface="Times New Roman" charset="0"/>
              </a:rPr>
              <a:t>Tractography</a:t>
            </a:r>
            <a:endParaRPr lang="en-US" dirty="0">
              <a:latin typeface="Arial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00199"/>
            <a:ext cx="7868173" cy="1493635"/>
          </a:xfrm>
        </p:spPr>
        <p:txBody>
          <a:bodyPr/>
          <a:lstStyle/>
          <a:p>
            <a:r>
              <a:rPr lang="en-US" sz="2800" dirty="0" smtClean="0"/>
              <a:t>Use fiber tracts as curvilinear regions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Average within the whole tract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Profiles of tensor scalars along tract</a:t>
            </a:r>
            <a:endParaRPr lang="en-US" sz="2400" dirty="0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42" y="3163830"/>
            <a:ext cx="36163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819" y="3308110"/>
            <a:ext cx="3766694" cy="264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4"/>
          <p:cNvSpPr txBox="1">
            <a:spLocks noChangeArrowheads="1"/>
          </p:cNvSpPr>
          <p:nvPr/>
        </p:nvSpPr>
        <p:spPr bwMode="auto">
          <a:xfrm>
            <a:off x="694721" y="6187669"/>
            <a:ext cx="7533386" cy="39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</a:tabLst>
              <a:defRPr sz="2400">
                <a:solidFill>
                  <a:schemeClr val="tx1"/>
                </a:solidFill>
                <a:latin typeface="Arial Unicode MS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</a:tabLst>
              <a:defRPr sz="2400">
                <a:solidFill>
                  <a:schemeClr val="tx1"/>
                </a:solidFill>
                <a:latin typeface="Arial Unicode MS" charset="0"/>
                <a:ea typeface="Times New Roman" charset="0"/>
                <a:cs typeface="Times New Roman" charset="0"/>
              </a:defRPr>
            </a:lvl2pPr>
            <a:lvl3pPr eaLnBrk="0" hangingPunct="0"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</a:tabLst>
              <a:defRPr sz="2400">
                <a:solidFill>
                  <a:schemeClr val="tx1"/>
                </a:solidFill>
                <a:latin typeface="Arial Unicode MS" charset="0"/>
                <a:ea typeface="Times New Roman" charset="0"/>
                <a:cs typeface="Times New Roman" charset="0"/>
              </a:defRPr>
            </a:lvl3pPr>
            <a:lvl4pPr eaLnBrk="0" hangingPunct="0"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</a:tabLst>
              <a:defRPr sz="2400">
                <a:solidFill>
                  <a:schemeClr val="tx1"/>
                </a:solidFill>
                <a:latin typeface="Arial Unicode MS" charset="0"/>
                <a:ea typeface="Times New Roman" charset="0"/>
                <a:cs typeface="Times New Roman" charset="0"/>
              </a:defRPr>
            </a:lvl4pPr>
            <a:lvl5pPr eaLnBrk="0" hangingPunct="0"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</a:tabLst>
              <a:defRPr sz="2400">
                <a:solidFill>
                  <a:schemeClr val="tx1"/>
                </a:solidFill>
                <a:latin typeface="Arial Unicode MS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</a:tabLst>
              <a:defRPr sz="2400">
                <a:solidFill>
                  <a:schemeClr val="tx1"/>
                </a:solidFill>
                <a:latin typeface="Arial Unicode MS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</a:tabLst>
              <a:defRPr sz="2400">
                <a:solidFill>
                  <a:schemeClr val="tx1"/>
                </a:solidFill>
                <a:latin typeface="Arial Unicode MS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</a:tabLst>
              <a:defRPr sz="2400">
                <a:solidFill>
                  <a:schemeClr val="tx1"/>
                </a:solidFill>
                <a:latin typeface="Arial Unicode MS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</a:tabLst>
              <a:defRPr sz="2400">
                <a:solidFill>
                  <a:schemeClr val="tx1"/>
                </a:solidFill>
                <a:latin typeface="Arial Unicode MS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CA" sz="1600" dirty="0" err="1">
                <a:solidFill>
                  <a:srgbClr val="2D2DB9"/>
                </a:solidFill>
              </a:rPr>
              <a:t>Corouge</a:t>
            </a:r>
            <a:r>
              <a:rPr lang="en-CA" sz="1600" dirty="0">
                <a:solidFill>
                  <a:srgbClr val="2D2DB9"/>
                </a:solidFill>
              </a:rPr>
              <a:t> et al.  </a:t>
            </a:r>
            <a:r>
              <a:rPr lang="en-CA" sz="1600" i="1" dirty="0" err="1">
                <a:solidFill>
                  <a:srgbClr val="2D2DB9"/>
                </a:solidFill>
              </a:rPr>
              <a:t>Fiber</a:t>
            </a:r>
            <a:r>
              <a:rPr lang="en-CA" sz="1600" i="1" dirty="0">
                <a:solidFill>
                  <a:srgbClr val="2D2DB9"/>
                </a:solidFill>
              </a:rPr>
              <a:t> tract-oriented statistics for quantitative diffusion tensor MRI analysis</a:t>
            </a:r>
            <a:r>
              <a:rPr lang="en-CA" sz="1600" dirty="0">
                <a:solidFill>
                  <a:srgbClr val="2D2DB9"/>
                </a:solidFill>
              </a:rPr>
              <a:t>. Medical Image Analysis 2006.</a:t>
            </a:r>
            <a:endParaRPr lang="en-CA" sz="1600" i="1" dirty="0">
              <a:solidFill>
                <a:srgbClr val="2D2D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936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Tractography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Use your favorite Slicer DTI tracking tool</a:t>
            </a:r>
          </a:p>
          <a:p>
            <a:r>
              <a:rPr lang="en-US" sz="2800" dirty="0" smtClean="0"/>
              <a:t>If you want to use higher order tracking</a:t>
            </a:r>
          </a:p>
          <a:p>
            <a:pPr lvl="1"/>
            <a:r>
              <a:rPr lang="en-US" sz="2400" dirty="0" smtClean="0"/>
              <a:t>UKF two tensor tracking</a:t>
            </a:r>
          </a:p>
          <a:p>
            <a:pPr lvl="1"/>
            <a:r>
              <a:rPr lang="en-US" sz="2400" dirty="0" err="1" smtClean="0"/>
              <a:t>DTIprocess</a:t>
            </a:r>
            <a:r>
              <a:rPr lang="en-US" sz="2400" dirty="0" smtClean="0"/>
              <a:t> tool “</a:t>
            </a:r>
            <a:r>
              <a:rPr lang="en-US" sz="2400" dirty="0" err="1" smtClean="0"/>
              <a:t>dwiatlas</a:t>
            </a:r>
            <a:r>
              <a:rPr lang="en-US" sz="2400" dirty="0" smtClean="0"/>
              <a:t>” creates DWI atlas with </a:t>
            </a:r>
            <a:r>
              <a:rPr lang="en-US" sz="2400" dirty="0" err="1" smtClean="0"/>
              <a:t>DTIAtlas</a:t>
            </a:r>
            <a:r>
              <a:rPr lang="en-US" sz="2400" dirty="0" smtClean="0"/>
              <a:t> deformation fields</a:t>
            </a:r>
          </a:p>
          <a:p>
            <a:r>
              <a:rPr lang="en-US" sz="2800" dirty="0" smtClean="0"/>
              <a:t>Clean fibers with </a:t>
            </a:r>
            <a:r>
              <a:rPr lang="en-US" sz="2800" dirty="0" err="1" smtClean="0"/>
              <a:t>FiberViewerLight</a:t>
            </a:r>
            <a:endParaRPr lang="en-US" sz="2800" dirty="0" smtClean="0"/>
          </a:p>
          <a:p>
            <a:pPr lvl="1"/>
            <a:r>
              <a:rPr lang="en-US" sz="2400" dirty="0" smtClean="0"/>
              <a:t>Length </a:t>
            </a:r>
            <a:r>
              <a:rPr lang="en-US" sz="2400" dirty="0" err="1" smtClean="0"/>
              <a:t>thresholding</a:t>
            </a:r>
            <a:endParaRPr lang="en-US" sz="2400" dirty="0"/>
          </a:p>
          <a:p>
            <a:pPr lvl="1"/>
            <a:r>
              <a:rPr lang="en-US" sz="2400" dirty="0" smtClean="0"/>
              <a:t>Cluster via COG, </a:t>
            </a:r>
            <a:r>
              <a:rPr lang="en-US" sz="2400" dirty="0" err="1" smtClean="0"/>
              <a:t>Hausdorff</a:t>
            </a:r>
            <a:r>
              <a:rPr lang="en-US" sz="2400" dirty="0" smtClean="0"/>
              <a:t>, Mean Distance</a:t>
            </a:r>
          </a:p>
          <a:p>
            <a:pPr lvl="1"/>
            <a:r>
              <a:rPr lang="en-US" sz="2400" dirty="0" smtClean="0"/>
              <a:t>Crop fibers</a:t>
            </a:r>
          </a:p>
          <a:p>
            <a:pPr lvl="1"/>
            <a:r>
              <a:rPr lang="en-US" sz="2400" dirty="0" err="1" smtClean="0"/>
              <a:t>Parametrization</a:t>
            </a:r>
            <a:r>
              <a:rPr lang="en-US" sz="2400" dirty="0" smtClean="0"/>
              <a:t> Plane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9653" y="4499921"/>
            <a:ext cx="1395623" cy="176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91469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Fiber </a:t>
            </a:r>
            <a:r>
              <a:rPr lang="en-US" dirty="0" err="1" smtClean="0"/>
              <a:t>Parametrization</a:t>
            </a:r>
            <a:endParaRPr lang="en-US" dirty="0" smtClean="0"/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2286000" y="2057400"/>
            <a:ext cx="80963" cy="746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6084" name="Picture 4" descr="splen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1828800"/>
            <a:ext cx="34718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curv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5501" r="7251" b="4167"/>
          <a:stretch>
            <a:fillRect/>
          </a:stretch>
        </p:blipFill>
        <p:spPr bwMode="auto">
          <a:xfrm>
            <a:off x="4419600" y="2743200"/>
            <a:ext cx="4267200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62000" y="2419350"/>
            <a:ext cx="7696200" cy="3292475"/>
            <a:chOff x="480" y="1524"/>
            <a:chExt cx="4848" cy="2074"/>
          </a:xfrm>
        </p:grpSpPr>
        <p:grpSp>
          <p:nvGrpSpPr>
            <p:cNvPr id="46121" name="Group 7"/>
            <p:cNvGrpSpPr>
              <a:grpSpLocks/>
            </p:cNvGrpSpPr>
            <p:nvPr/>
          </p:nvGrpSpPr>
          <p:grpSpPr bwMode="auto">
            <a:xfrm>
              <a:off x="480" y="1524"/>
              <a:ext cx="1983" cy="1214"/>
              <a:chOff x="480" y="1524"/>
              <a:chExt cx="1983" cy="1214"/>
            </a:xfrm>
          </p:grpSpPr>
          <p:sp>
            <p:nvSpPr>
              <p:cNvPr id="46151" name="Rectangle 8"/>
              <p:cNvSpPr>
                <a:spLocks noChangeArrowheads="1"/>
              </p:cNvSpPr>
              <p:nvPr/>
            </p:nvSpPr>
            <p:spPr bwMode="auto">
              <a:xfrm>
                <a:off x="2213" y="2547"/>
                <a:ext cx="51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6152" name="Group 9"/>
              <p:cNvGrpSpPr>
                <a:grpSpLocks/>
              </p:cNvGrpSpPr>
              <p:nvPr/>
            </p:nvGrpSpPr>
            <p:grpSpPr bwMode="auto">
              <a:xfrm>
                <a:off x="480" y="1524"/>
                <a:ext cx="1983" cy="1214"/>
                <a:chOff x="484" y="1524"/>
                <a:chExt cx="1983" cy="1214"/>
              </a:xfrm>
            </p:grpSpPr>
            <p:sp>
              <p:nvSpPr>
                <p:cNvPr id="46153" name="Rectangle 10"/>
                <p:cNvSpPr>
                  <a:spLocks noChangeArrowheads="1"/>
                </p:cNvSpPr>
                <p:nvPr/>
              </p:nvSpPr>
              <p:spPr bwMode="auto">
                <a:xfrm>
                  <a:off x="2009" y="1690"/>
                  <a:ext cx="51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54" name="Rectangle 11"/>
                <p:cNvSpPr>
                  <a:spLocks noChangeArrowheads="1"/>
                </p:cNvSpPr>
                <p:nvPr/>
              </p:nvSpPr>
              <p:spPr bwMode="auto">
                <a:xfrm>
                  <a:off x="2213" y="1833"/>
                  <a:ext cx="51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55" name="Rectangle 12"/>
                <p:cNvSpPr>
                  <a:spLocks noChangeArrowheads="1"/>
                </p:cNvSpPr>
                <p:nvPr/>
              </p:nvSpPr>
              <p:spPr bwMode="auto">
                <a:xfrm>
                  <a:off x="2365" y="1976"/>
                  <a:ext cx="51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56" name="Rectangle 13"/>
                <p:cNvSpPr>
                  <a:spLocks noChangeArrowheads="1"/>
                </p:cNvSpPr>
                <p:nvPr/>
              </p:nvSpPr>
              <p:spPr bwMode="auto">
                <a:xfrm>
                  <a:off x="2416" y="2166"/>
                  <a:ext cx="51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57" name="Rectangle 14"/>
                <p:cNvSpPr>
                  <a:spLocks noChangeArrowheads="1"/>
                </p:cNvSpPr>
                <p:nvPr/>
              </p:nvSpPr>
              <p:spPr bwMode="auto">
                <a:xfrm>
                  <a:off x="2365" y="2357"/>
                  <a:ext cx="51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58" name="Rectangle 15"/>
                <p:cNvSpPr>
                  <a:spLocks noChangeArrowheads="1"/>
                </p:cNvSpPr>
                <p:nvPr/>
              </p:nvSpPr>
              <p:spPr bwMode="auto">
                <a:xfrm>
                  <a:off x="2009" y="2690"/>
                  <a:ext cx="51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59" name="Rectangle 16"/>
                <p:cNvSpPr>
                  <a:spLocks noChangeArrowheads="1"/>
                </p:cNvSpPr>
                <p:nvPr/>
              </p:nvSpPr>
              <p:spPr bwMode="auto">
                <a:xfrm>
                  <a:off x="891" y="1643"/>
                  <a:ext cx="50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60" name="Rectangle 17"/>
                <p:cNvSpPr>
                  <a:spLocks noChangeArrowheads="1"/>
                </p:cNvSpPr>
                <p:nvPr/>
              </p:nvSpPr>
              <p:spPr bwMode="auto">
                <a:xfrm>
                  <a:off x="738" y="1786"/>
                  <a:ext cx="51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61" name="Rectangle 18"/>
                <p:cNvSpPr>
                  <a:spLocks noChangeArrowheads="1"/>
                </p:cNvSpPr>
                <p:nvPr/>
              </p:nvSpPr>
              <p:spPr bwMode="auto">
                <a:xfrm>
                  <a:off x="585" y="1928"/>
                  <a:ext cx="51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62" name="Rectangle 19"/>
                <p:cNvSpPr>
                  <a:spLocks noChangeArrowheads="1"/>
                </p:cNvSpPr>
                <p:nvPr/>
              </p:nvSpPr>
              <p:spPr bwMode="auto">
                <a:xfrm>
                  <a:off x="484" y="2119"/>
                  <a:ext cx="51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63" name="Rectangle 20"/>
                <p:cNvSpPr>
                  <a:spLocks noChangeArrowheads="1"/>
                </p:cNvSpPr>
                <p:nvPr/>
              </p:nvSpPr>
              <p:spPr bwMode="auto">
                <a:xfrm>
                  <a:off x="484" y="2309"/>
                  <a:ext cx="51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64" name="Rectangle 21"/>
                <p:cNvSpPr>
                  <a:spLocks noChangeArrowheads="1"/>
                </p:cNvSpPr>
                <p:nvPr/>
              </p:nvSpPr>
              <p:spPr bwMode="auto">
                <a:xfrm>
                  <a:off x="535" y="2452"/>
                  <a:ext cx="50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65" name="Rectangle 22"/>
                <p:cNvSpPr>
                  <a:spLocks noChangeArrowheads="1"/>
                </p:cNvSpPr>
                <p:nvPr/>
              </p:nvSpPr>
              <p:spPr bwMode="auto">
                <a:xfrm>
                  <a:off x="687" y="2595"/>
                  <a:ext cx="51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46166" name="AutoShape 23"/>
                <p:cNvCxnSpPr>
                  <a:cxnSpLocks noChangeShapeType="1"/>
                  <a:endCxn id="46153" idx="1"/>
                </p:cNvCxnSpPr>
                <p:nvPr/>
              </p:nvCxnSpPr>
              <p:spPr bwMode="auto">
                <a:xfrm>
                  <a:off x="1908" y="1572"/>
                  <a:ext cx="101" cy="142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67" name="AutoShape 24"/>
                <p:cNvCxnSpPr>
                  <a:cxnSpLocks noChangeShapeType="1"/>
                  <a:endCxn id="46159" idx="3"/>
                </p:cNvCxnSpPr>
                <p:nvPr/>
              </p:nvCxnSpPr>
              <p:spPr bwMode="auto">
                <a:xfrm flipH="1">
                  <a:off x="941" y="1524"/>
                  <a:ext cx="102" cy="14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68" name="AutoShape 25"/>
                <p:cNvCxnSpPr>
                  <a:cxnSpLocks noChangeShapeType="1"/>
                  <a:stCxn id="46159" idx="2"/>
                  <a:endCxn id="46160" idx="0"/>
                </p:cNvCxnSpPr>
                <p:nvPr/>
              </p:nvCxnSpPr>
              <p:spPr bwMode="auto">
                <a:xfrm flipH="1">
                  <a:off x="763" y="1690"/>
                  <a:ext cx="153" cy="9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69" name="AutoShape 26"/>
                <p:cNvCxnSpPr>
                  <a:cxnSpLocks noChangeShapeType="1"/>
                  <a:stCxn id="46160" idx="1"/>
                  <a:endCxn id="46161" idx="0"/>
                </p:cNvCxnSpPr>
                <p:nvPr/>
              </p:nvCxnSpPr>
              <p:spPr bwMode="auto">
                <a:xfrm flipH="1">
                  <a:off x="611" y="1809"/>
                  <a:ext cx="127" cy="11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70" name="AutoShape 27"/>
                <p:cNvCxnSpPr>
                  <a:cxnSpLocks noChangeShapeType="1"/>
                  <a:stCxn id="46161" idx="2"/>
                  <a:endCxn id="46162" idx="0"/>
                </p:cNvCxnSpPr>
                <p:nvPr/>
              </p:nvCxnSpPr>
              <p:spPr bwMode="auto">
                <a:xfrm flipH="1">
                  <a:off x="510" y="1976"/>
                  <a:ext cx="101" cy="14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71" name="AutoShape 28"/>
                <p:cNvCxnSpPr>
                  <a:cxnSpLocks noChangeShapeType="1"/>
                  <a:stCxn id="46162" idx="2"/>
                  <a:endCxn id="46163" idx="0"/>
                </p:cNvCxnSpPr>
                <p:nvPr/>
              </p:nvCxnSpPr>
              <p:spPr bwMode="auto">
                <a:xfrm>
                  <a:off x="509" y="2166"/>
                  <a:ext cx="0" cy="14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72" name="AutoShape 29"/>
                <p:cNvCxnSpPr>
                  <a:cxnSpLocks noChangeShapeType="1"/>
                  <a:stCxn id="46163" idx="2"/>
                  <a:endCxn id="46164" idx="0"/>
                </p:cNvCxnSpPr>
                <p:nvPr/>
              </p:nvCxnSpPr>
              <p:spPr bwMode="auto">
                <a:xfrm>
                  <a:off x="509" y="2357"/>
                  <a:ext cx="51" cy="9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73" name="AutoShape 30"/>
                <p:cNvCxnSpPr>
                  <a:cxnSpLocks noChangeShapeType="1"/>
                  <a:stCxn id="46164" idx="2"/>
                  <a:endCxn id="46165" idx="1"/>
                </p:cNvCxnSpPr>
                <p:nvPr/>
              </p:nvCxnSpPr>
              <p:spPr bwMode="auto">
                <a:xfrm>
                  <a:off x="560" y="2500"/>
                  <a:ext cx="127" cy="11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74" name="AutoShape 31"/>
                <p:cNvCxnSpPr>
                  <a:cxnSpLocks noChangeShapeType="1"/>
                  <a:stCxn id="46153" idx="2"/>
                  <a:endCxn id="46154" idx="1"/>
                </p:cNvCxnSpPr>
                <p:nvPr/>
              </p:nvCxnSpPr>
              <p:spPr bwMode="auto">
                <a:xfrm>
                  <a:off x="2035" y="1738"/>
                  <a:ext cx="178" cy="11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75" name="AutoShape 32"/>
                <p:cNvCxnSpPr>
                  <a:cxnSpLocks noChangeShapeType="1"/>
                  <a:stCxn id="46154" idx="2"/>
                  <a:endCxn id="46155" idx="1"/>
                </p:cNvCxnSpPr>
                <p:nvPr/>
              </p:nvCxnSpPr>
              <p:spPr bwMode="auto">
                <a:xfrm>
                  <a:off x="2238" y="1881"/>
                  <a:ext cx="127" cy="11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76" name="AutoShape 33"/>
                <p:cNvCxnSpPr>
                  <a:cxnSpLocks noChangeShapeType="1"/>
                  <a:stCxn id="46155" idx="3"/>
                  <a:endCxn id="46156" idx="0"/>
                </p:cNvCxnSpPr>
                <p:nvPr/>
              </p:nvCxnSpPr>
              <p:spPr bwMode="auto">
                <a:xfrm>
                  <a:off x="2416" y="2000"/>
                  <a:ext cx="26" cy="16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77" name="AutoShape 34"/>
                <p:cNvCxnSpPr>
                  <a:cxnSpLocks noChangeShapeType="1"/>
                  <a:stCxn id="46156" idx="2"/>
                  <a:endCxn id="46157" idx="0"/>
                </p:cNvCxnSpPr>
                <p:nvPr/>
              </p:nvCxnSpPr>
              <p:spPr bwMode="auto">
                <a:xfrm flipH="1">
                  <a:off x="2391" y="2214"/>
                  <a:ext cx="51" cy="14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78" name="AutoShape 35"/>
                <p:cNvCxnSpPr>
                  <a:cxnSpLocks noChangeShapeType="1"/>
                  <a:stCxn id="46157" idx="1"/>
                  <a:endCxn id="46151" idx="3"/>
                </p:cNvCxnSpPr>
                <p:nvPr/>
              </p:nvCxnSpPr>
              <p:spPr bwMode="auto">
                <a:xfrm flipH="1">
                  <a:off x="2264" y="2381"/>
                  <a:ext cx="101" cy="19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79" name="AutoShape 36"/>
                <p:cNvCxnSpPr>
                  <a:cxnSpLocks noChangeShapeType="1"/>
                  <a:stCxn id="46151" idx="1"/>
                  <a:endCxn id="46158" idx="0"/>
                </p:cNvCxnSpPr>
                <p:nvPr/>
              </p:nvCxnSpPr>
              <p:spPr bwMode="auto">
                <a:xfrm flipH="1">
                  <a:off x="2035" y="2571"/>
                  <a:ext cx="178" cy="11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46122" name="Group 37"/>
            <p:cNvGrpSpPr>
              <a:grpSpLocks/>
            </p:cNvGrpSpPr>
            <p:nvPr/>
          </p:nvGrpSpPr>
          <p:grpSpPr bwMode="auto">
            <a:xfrm>
              <a:off x="3120" y="2544"/>
              <a:ext cx="2208" cy="1054"/>
              <a:chOff x="3120" y="2544"/>
              <a:chExt cx="2208" cy="1054"/>
            </a:xfrm>
          </p:grpSpPr>
          <p:sp>
            <p:nvSpPr>
              <p:cNvPr id="46123" name="Rectangle 38"/>
              <p:cNvSpPr>
                <a:spLocks noChangeArrowheads="1"/>
              </p:cNvSpPr>
              <p:nvPr/>
            </p:nvSpPr>
            <p:spPr bwMode="auto">
              <a:xfrm>
                <a:off x="4514" y="2738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24" name="Rectangle 39"/>
              <p:cNvSpPr>
                <a:spLocks noChangeArrowheads="1"/>
              </p:cNvSpPr>
              <p:nvPr/>
            </p:nvSpPr>
            <p:spPr bwMode="auto">
              <a:xfrm>
                <a:off x="3888" y="2738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25" name="Rectangle 40"/>
              <p:cNvSpPr>
                <a:spLocks noChangeArrowheads="1"/>
              </p:cNvSpPr>
              <p:nvPr/>
            </p:nvSpPr>
            <p:spPr bwMode="auto">
              <a:xfrm>
                <a:off x="3842" y="2976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26" name="Rectangle 41"/>
              <p:cNvSpPr>
                <a:spLocks noChangeArrowheads="1"/>
              </p:cNvSpPr>
              <p:nvPr/>
            </p:nvSpPr>
            <p:spPr bwMode="auto">
              <a:xfrm>
                <a:off x="4560" y="2978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27" name="Rectangle 42"/>
              <p:cNvSpPr>
                <a:spLocks noChangeArrowheads="1"/>
              </p:cNvSpPr>
              <p:nvPr/>
            </p:nvSpPr>
            <p:spPr bwMode="auto">
              <a:xfrm>
                <a:off x="3744" y="3218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28" name="Rectangle 43"/>
              <p:cNvSpPr>
                <a:spLocks noChangeArrowheads="1"/>
              </p:cNvSpPr>
              <p:nvPr/>
            </p:nvSpPr>
            <p:spPr bwMode="auto">
              <a:xfrm>
                <a:off x="4656" y="3218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29" name="Rectangle 44"/>
              <p:cNvSpPr>
                <a:spLocks noChangeArrowheads="1"/>
              </p:cNvSpPr>
              <p:nvPr/>
            </p:nvSpPr>
            <p:spPr bwMode="auto">
              <a:xfrm>
                <a:off x="3648" y="3362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30" name="Rectangle 45"/>
              <p:cNvSpPr>
                <a:spLocks noChangeArrowheads="1"/>
              </p:cNvSpPr>
              <p:nvPr/>
            </p:nvSpPr>
            <p:spPr bwMode="auto">
              <a:xfrm>
                <a:off x="4752" y="3360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31" name="Rectangle 46"/>
              <p:cNvSpPr>
                <a:spLocks noChangeArrowheads="1"/>
              </p:cNvSpPr>
              <p:nvPr/>
            </p:nvSpPr>
            <p:spPr bwMode="auto">
              <a:xfrm>
                <a:off x="3312" y="3504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32" name="Rectangle 47"/>
              <p:cNvSpPr>
                <a:spLocks noChangeArrowheads="1"/>
              </p:cNvSpPr>
              <p:nvPr/>
            </p:nvSpPr>
            <p:spPr bwMode="auto">
              <a:xfrm>
                <a:off x="5090" y="3506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33" name="Rectangle 48"/>
              <p:cNvSpPr>
                <a:spLocks noChangeArrowheads="1"/>
              </p:cNvSpPr>
              <p:nvPr/>
            </p:nvSpPr>
            <p:spPr bwMode="auto">
              <a:xfrm>
                <a:off x="5282" y="3552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34" name="Rectangle 49"/>
              <p:cNvSpPr>
                <a:spLocks noChangeArrowheads="1"/>
              </p:cNvSpPr>
              <p:nvPr/>
            </p:nvSpPr>
            <p:spPr bwMode="auto">
              <a:xfrm>
                <a:off x="3120" y="3552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46135" name="AutoShape 50"/>
              <p:cNvCxnSpPr>
                <a:cxnSpLocks noChangeShapeType="1"/>
                <a:endCxn id="46123" idx="0"/>
              </p:cNvCxnSpPr>
              <p:nvPr/>
            </p:nvCxnSpPr>
            <p:spPr bwMode="auto">
              <a:xfrm>
                <a:off x="4439" y="2544"/>
                <a:ext cx="98" cy="194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36" name="AutoShape 51"/>
              <p:cNvCxnSpPr>
                <a:cxnSpLocks noChangeShapeType="1"/>
                <a:endCxn id="46124" idx="0"/>
              </p:cNvCxnSpPr>
              <p:nvPr/>
            </p:nvCxnSpPr>
            <p:spPr bwMode="auto">
              <a:xfrm flipH="1">
                <a:off x="3911" y="2544"/>
                <a:ext cx="48" cy="194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37" name="AutoShape 52"/>
              <p:cNvCxnSpPr>
                <a:cxnSpLocks noChangeShapeType="1"/>
                <a:stCxn id="46124" idx="2"/>
                <a:endCxn id="46125" idx="0"/>
              </p:cNvCxnSpPr>
              <p:nvPr/>
            </p:nvCxnSpPr>
            <p:spPr bwMode="auto">
              <a:xfrm flipH="1">
                <a:off x="3865" y="2784"/>
                <a:ext cx="46" cy="192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38" name="AutoShape 53"/>
              <p:cNvCxnSpPr>
                <a:cxnSpLocks noChangeShapeType="1"/>
                <a:stCxn id="46123" idx="2"/>
                <a:endCxn id="46126" idx="0"/>
              </p:cNvCxnSpPr>
              <p:nvPr/>
            </p:nvCxnSpPr>
            <p:spPr bwMode="auto">
              <a:xfrm>
                <a:off x="4537" y="2784"/>
                <a:ext cx="46" cy="194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39" name="AutoShape 54"/>
              <p:cNvCxnSpPr>
                <a:cxnSpLocks noChangeShapeType="1"/>
                <a:stCxn id="46125" idx="2"/>
                <a:endCxn id="46127" idx="0"/>
              </p:cNvCxnSpPr>
              <p:nvPr/>
            </p:nvCxnSpPr>
            <p:spPr bwMode="auto">
              <a:xfrm flipH="1">
                <a:off x="3767" y="3022"/>
                <a:ext cx="98" cy="196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40" name="AutoShape 55"/>
              <p:cNvCxnSpPr>
                <a:cxnSpLocks noChangeShapeType="1"/>
                <a:stCxn id="46127" idx="2"/>
                <a:endCxn id="46129" idx="0"/>
              </p:cNvCxnSpPr>
              <p:nvPr/>
            </p:nvCxnSpPr>
            <p:spPr bwMode="auto">
              <a:xfrm flipH="1">
                <a:off x="3671" y="3264"/>
                <a:ext cx="96" cy="98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41" name="AutoShape 56"/>
              <p:cNvCxnSpPr>
                <a:cxnSpLocks noChangeShapeType="1"/>
                <a:stCxn id="46131" idx="1"/>
                <a:endCxn id="46134" idx="3"/>
              </p:cNvCxnSpPr>
              <p:nvPr/>
            </p:nvCxnSpPr>
            <p:spPr bwMode="auto">
              <a:xfrm flipH="1">
                <a:off x="3166" y="3527"/>
                <a:ext cx="146" cy="48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42" name="AutoShape 57"/>
              <p:cNvCxnSpPr>
                <a:cxnSpLocks noChangeShapeType="1"/>
                <a:stCxn id="46126" idx="2"/>
                <a:endCxn id="46128" idx="0"/>
              </p:cNvCxnSpPr>
              <p:nvPr/>
            </p:nvCxnSpPr>
            <p:spPr bwMode="auto">
              <a:xfrm>
                <a:off x="4583" y="3024"/>
                <a:ext cx="96" cy="194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43" name="AutoShape 58"/>
              <p:cNvCxnSpPr>
                <a:cxnSpLocks noChangeShapeType="1"/>
                <a:stCxn id="46128" idx="2"/>
                <a:endCxn id="46130" idx="1"/>
              </p:cNvCxnSpPr>
              <p:nvPr/>
            </p:nvCxnSpPr>
            <p:spPr bwMode="auto">
              <a:xfrm>
                <a:off x="4679" y="3264"/>
                <a:ext cx="73" cy="119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44" name="AutoShape 59"/>
              <p:cNvCxnSpPr>
                <a:cxnSpLocks noChangeShapeType="1"/>
                <a:stCxn id="46132" idx="3"/>
                <a:endCxn id="46133" idx="1"/>
              </p:cNvCxnSpPr>
              <p:nvPr/>
            </p:nvCxnSpPr>
            <p:spPr bwMode="auto">
              <a:xfrm>
                <a:off x="5136" y="3529"/>
                <a:ext cx="146" cy="46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6145" name="Rectangle 60"/>
              <p:cNvSpPr>
                <a:spLocks noChangeArrowheads="1"/>
              </p:cNvSpPr>
              <p:nvPr/>
            </p:nvSpPr>
            <p:spPr bwMode="auto">
              <a:xfrm>
                <a:off x="3504" y="3458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46146" name="AutoShape 61"/>
              <p:cNvCxnSpPr>
                <a:cxnSpLocks noChangeShapeType="1"/>
                <a:stCxn id="46129" idx="1"/>
                <a:endCxn id="46145" idx="3"/>
              </p:cNvCxnSpPr>
              <p:nvPr/>
            </p:nvCxnSpPr>
            <p:spPr bwMode="auto">
              <a:xfrm flipH="1">
                <a:off x="3550" y="3385"/>
                <a:ext cx="98" cy="96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47" name="AutoShape 62"/>
              <p:cNvCxnSpPr>
                <a:cxnSpLocks noChangeShapeType="1"/>
                <a:stCxn id="46145" idx="1"/>
                <a:endCxn id="46131" idx="3"/>
              </p:cNvCxnSpPr>
              <p:nvPr/>
            </p:nvCxnSpPr>
            <p:spPr bwMode="auto">
              <a:xfrm flipH="1">
                <a:off x="3358" y="3481"/>
                <a:ext cx="146" cy="46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6148" name="Rectangle 63"/>
              <p:cNvSpPr>
                <a:spLocks noChangeArrowheads="1"/>
              </p:cNvSpPr>
              <p:nvPr/>
            </p:nvSpPr>
            <p:spPr bwMode="auto">
              <a:xfrm>
                <a:off x="4898" y="3456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46149" name="AutoShape 64"/>
              <p:cNvCxnSpPr>
                <a:cxnSpLocks noChangeShapeType="1"/>
                <a:stCxn id="46130" idx="2"/>
                <a:endCxn id="46148" idx="1"/>
              </p:cNvCxnSpPr>
              <p:nvPr/>
            </p:nvCxnSpPr>
            <p:spPr bwMode="auto">
              <a:xfrm>
                <a:off x="4775" y="3406"/>
                <a:ext cx="123" cy="73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50" name="AutoShape 65"/>
              <p:cNvCxnSpPr>
                <a:cxnSpLocks noChangeShapeType="1"/>
                <a:stCxn id="46148" idx="3"/>
                <a:endCxn id="46132" idx="1"/>
              </p:cNvCxnSpPr>
              <p:nvPr/>
            </p:nvCxnSpPr>
            <p:spPr bwMode="auto">
              <a:xfrm>
                <a:off x="4944" y="3479"/>
                <a:ext cx="146" cy="50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46087" name="Rectangle 66"/>
          <p:cNvSpPr>
            <a:spLocks noChangeArrowheads="1"/>
          </p:cNvSpPr>
          <p:nvPr/>
        </p:nvSpPr>
        <p:spPr bwMode="auto">
          <a:xfrm>
            <a:off x="2705100" y="2230438"/>
            <a:ext cx="80963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Rectangle 67"/>
          <p:cNvSpPr>
            <a:spLocks noChangeArrowheads="1"/>
          </p:cNvSpPr>
          <p:nvPr/>
        </p:nvSpPr>
        <p:spPr bwMode="auto">
          <a:xfrm>
            <a:off x="1898650" y="2230438"/>
            <a:ext cx="80963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Rectangle 68"/>
          <p:cNvSpPr>
            <a:spLocks noChangeArrowheads="1"/>
          </p:cNvSpPr>
          <p:nvPr/>
        </p:nvSpPr>
        <p:spPr bwMode="auto">
          <a:xfrm>
            <a:off x="2209800" y="2073275"/>
            <a:ext cx="80963" cy="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0" name="Text Box 69"/>
          <p:cNvSpPr txBox="1">
            <a:spLocks noChangeArrowheads="1"/>
          </p:cNvSpPr>
          <p:nvPr/>
        </p:nvSpPr>
        <p:spPr bwMode="auto">
          <a:xfrm>
            <a:off x="4633913" y="1828800"/>
            <a:ext cx="35956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Trebuchet MS" pitchFamily="34" charset="0"/>
              </a:rPr>
              <a:t>Origin (anatomical landmark) </a:t>
            </a:r>
          </a:p>
        </p:txBody>
      </p:sp>
      <p:sp>
        <p:nvSpPr>
          <p:cNvPr id="46091" name="Line 70"/>
          <p:cNvSpPr>
            <a:spLocks noChangeShapeType="1"/>
          </p:cNvSpPr>
          <p:nvPr/>
        </p:nvSpPr>
        <p:spPr bwMode="auto">
          <a:xfrm flipH="1">
            <a:off x="2463800" y="2133600"/>
            <a:ext cx="2184400" cy="36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2" name="Line 71"/>
          <p:cNvSpPr>
            <a:spLocks noChangeShapeType="1"/>
          </p:cNvSpPr>
          <p:nvPr/>
        </p:nvSpPr>
        <p:spPr bwMode="auto">
          <a:xfrm>
            <a:off x="6172200" y="2514600"/>
            <a:ext cx="457200" cy="1006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3" name="Rectangle 72"/>
          <p:cNvSpPr>
            <a:spLocks noChangeArrowheads="1"/>
          </p:cNvSpPr>
          <p:nvPr/>
        </p:nvSpPr>
        <p:spPr bwMode="auto">
          <a:xfrm>
            <a:off x="6629400" y="3521075"/>
            <a:ext cx="73025" cy="730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4" name="Line 73"/>
          <p:cNvSpPr>
            <a:spLocks noChangeShapeType="1"/>
          </p:cNvSpPr>
          <p:nvPr/>
        </p:nvSpPr>
        <p:spPr bwMode="auto">
          <a:xfrm>
            <a:off x="2286000" y="1905000"/>
            <a:ext cx="0" cy="533400"/>
          </a:xfrm>
          <a:prstGeom prst="line">
            <a:avLst/>
          </a:prstGeom>
          <a:noFill/>
          <a:ln w="889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828800" y="2057400"/>
            <a:ext cx="5105400" cy="1676400"/>
            <a:chOff x="1152" y="1296"/>
            <a:chExt cx="3216" cy="1056"/>
          </a:xfrm>
        </p:grpSpPr>
        <p:grpSp>
          <p:nvGrpSpPr>
            <p:cNvPr id="46111" name="Group 75"/>
            <p:cNvGrpSpPr>
              <a:grpSpLocks/>
            </p:cNvGrpSpPr>
            <p:nvPr/>
          </p:nvGrpSpPr>
          <p:grpSpPr bwMode="auto">
            <a:xfrm>
              <a:off x="1152" y="1296"/>
              <a:ext cx="576" cy="240"/>
              <a:chOff x="1152" y="1296"/>
              <a:chExt cx="576" cy="240"/>
            </a:xfrm>
          </p:grpSpPr>
          <p:sp>
            <p:nvSpPr>
              <p:cNvPr id="46117" name="Line 76"/>
              <p:cNvSpPr>
                <a:spLocks noChangeShapeType="1"/>
              </p:cNvSpPr>
              <p:nvPr/>
            </p:nvSpPr>
            <p:spPr bwMode="auto">
              <a:xfrm>
                <a:off x="1152" y="1296"/>
                <a:ext cx="144" cy="240"/>
              </a:xfrm>
              <a:prstGeom prst="line">
                <a:avLst/>
              </a:prstGeom>
              <a:noFill/>
              <a:ln w="889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8" name="Line 77"/>
              <p:cNvSpPr>
                <a:spLocks noChangeShapeType="1"/>
              </p:cNvSpPr>
              <p:nvPr/>
            </p:nvSpPr>
            <p:spPr bwMode="auto">
              <a:xfrm flipH="1">
                <a:off x="1584" y="1296"/>
                <a:ext cx="144" cy="240"/>
              </a:xfrm>
              <a:prstGeom prst="line">
                <a:avLst/>
              </a:prstGeom>
              <a:noFill/>
              <a:ln w="889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9" name="Line 78"/>
              <p:cNvSpPr>
                <a:spLocks noChangeShapeType="1"/>
              </p:cNvSpPr>
              <p:nvPr/>
            </p:nvSpPr>
            <p:spPr bwMode="auto">
              <a:xfrm flipH="1">
                <a:off x="1248" y="1341"/>
                <a:ext cx="191" cy="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0" name="Line 79"/>
              <p:cNvSpPr>
                <a:spLocks noChangeShapeType="1"/>
              </p:cNvSpPr>
              <p:nvPr/>
            </p:nvSpPr>
            <p:spPr bwMode="auto">
              <a:xfrm>
                <a:off x="1440" y="1344"/>
                <a:ext cx="192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112" name="Group 80"/>
            <p:cNvGrpSpPr>
              <a:grpSpLocks/>
            </p:cNvGrpSpPr>
            <p:nvPr/>
          </p:nvGrpSpPr>
          <p:grpSpPr bwMode="auto">
            <a:xfrm>
              <a:off x="4032" y="2241"/>
              <a:ext cx="336" cy="111"/>
              <a:chOff x="4032" y="2241"/>
              <a:chExt cx="336" cy="111"/>
            </a:xfrm>
          </p:grpSpPr>
          <p:sp>
            <p:nvSpPr>
              <p:cNvPr id="46113" name="Rectangle 81"/>
              <p:cNvSpPr>
                <a:spLocks noChangeArrowheads="1"/>
              </p:cNvSpPr>
              <p:nvPr/>
            </p:nvSpPr>
            <p:spPr bwMode="auto">
              <a:xfrm>
                <a:off x="4320" y="230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14" name="Rectangle 82"/>
              <p:cNvSpPr>
                <a:spLocks noChangeArrowheads="1"/>
              </p:cNvSpPr>
              <p:nvPr/>
            </p:nvSpPr>
            <p:spPr bwMode="auto">
              <a:xfrm>
                <a:off x="4032" y="230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46115" name="AutoShape 83"/>
              <p:cNvCxnSpPr>
                <a:cxnSpLocks noChangeShapeType="1"/>
                <a:stCxn id="46093" idx="1"/>
                <a:endCxn id="46114" idx="0"/>
              </p:cNvCxnSpPr>
              <p:nvPr/>
            </p:nvCxnSpPr>
            <p:spPr bwMode="auto">
              <a:xfrm flipH="1">
                <a:off x="4056" y="2241"/>
                <a:ext cx="120" cy="63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16" name="AutoShape 84"/>
              <p:cNvCxnSpPr>
                <a:cxnSpLocks noChangeShapeType="1"/>
                <a:stCxn id="46093" idx="3"/>
                <a:endCxn id="46113" idx="0"/>
              </p:cNvCxnSpPr>
              <p:nvPr/>
            </p:nvCxnSpPr>
            <p:spPr bwMode="auto">
              <a:xfrm>
                <a:off x="4222" y="2241"/>
                <a:ext cx="122" cy="63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9" name="Group 85"/>
          <p:cNvGrpSpPr>
            <a:grpSpLocks/>
          </p:cNvGrpSpPr>
          <p:nvPr/>
        </p:nvGrpSpPr>
        <p:grpSpPr bwMode="auto">
          <a:xfrm>
            <a:off x="1524000" y="2286000"/>
            <a:ext cx="5562600" cy="1752600"/>
            <a:chOff x="960" y="1440"/>
            <a:chExt cx="3504" cy="1104"/>
          </a:xfrm>
        </p:grpSpPr>
        <p:grpSp>
          <p:nvGrpSpPr>
            <p:cNvPr id="46101" name="Group 86"/>
            <p:cNvGrpSpPr>
              <a:grpSpLocks/>
            </p:cNvGrpSpPr>
            <p:nvPr/>
          </p:nvGrpSpPr>
          <p:grpSpPr bwMode="auto">
            <a:xfrm>
              <a:off x="960" y="1440"/>
              <a:ext cx="960" cy="240"/>
              <a:chOff x="960" y="1440"/>
              <a:chExt cx="960" cy="240"/>
            </a:xfrm>
          </p:grpSpPr>
          <p:sp>
            <p:nvSpPr>
              <p:cNvPr id="46107" name="Line 87"/>
              <p:cNvSpPr>
                <a:spLocks noChangeShapeType="1"/>
              </p:cNvSpPr>
              <p:nvPr/>
            </p:nvSpPr>
            <p:spPr bwMode="auto">
              <a:xfrm flipH="1">
                <a:off x="1776" y="1440"/>
                <a:ext cx="144" cy="240"/>
              </a:xfrm>
              <a:prstGeom prst="line">
                <a:avLst/>
              </a:prstGeom>
              <a:noFill/>
              <a:ln w="889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8" name="Line 88"/>
              <p:cNvSpPr>
                <a:spLocks noChangeShapeType="1"/>
              </p:cNvSpPr>
              <p:nvPr/>
            </p:nvSpPr>
            <p:spPr bwMode="auto">
              <a:xfrm>
                <a:off x="960" y="1440"/>
                <a:ext cx="192" cy="240"/>
              </a:xfrm>
              <a:prstGeom prst="line">
                <a:avLst/>
              </a:prstGeom>
              <a:noFill/>
              <a:ln w="889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9" name="Line 89"/>
              <p:cNvSpPr>
                <a:spLocks noChangeShapeType="1"/>
              </p:cNvSpPr>
              <p:nvPr/>
            </p:nvSpPr>
            <p:spPr bwMode="auto">
              <a:xfrm flipH="1">
                <a:off x="1056" y="1440"/>
                <a:ext cx="144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0" name="Line 90"/>
              <p:cNvSpPr>
                <a:spLocks noChangeShapeType="1"/>
              </p:cNvSpPr>
              <p:nvPr/>
            </p:nvSpPr>
            <p:spPr bwMode="auto">
              <a:xfrm>
                <a:off x="1680" y="1440"/>
                <a:ext cx="144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102" name="Group 91"/>
            <p:cNvGrpSpPr>
              <a:grpSpLocks/>
            </p:cNvGrpSpPr>
            <p:nvPr/>
          </p:nvGrpSpPr>
          <p:grpSpPr bwMode="auto">
            <a:xfrm>
              <a:off x="3936" y="2352"/>
              <a:ext cx="528" cy="192"/>
              <a:chOff x="3936" y="2352"/>
              <a:chExt cx="528" cy="192"/>
            </a:xfrm>
          </p:grpSpPr>
          <p:sp>
            <p:nvSpPr>
              <p:cNvPr id="46103" name="Rectangle 92"/>
              <p:cNvSpPr>
                <a:spLocks noChangeArrowheads="1"/>
              </p:cNvSpPr>
              <p:nvPr/>
            </p:nvSpPr>
            <p:spPr bwMode="auto">
              <a:xfrm>
                <a:off x="3936" y="249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4" name="Rectangle 93"/>
              <p:cNvSpPr>
                <a:spLocks noChangeArrowheads="1"/>
              </p:cNvSpPr>
              <p:nvPr/>
            </p:nvSpPr>
            <p:spPr bwMode="auto">
              <a:xfrm>
                <a:off x="4416" y="249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46105" name="AutoShape 94"/>
              <p:cNvCxnSpPr>
                <a:cxnSpLocks noChangeShapeType="1"/>
                <a:stCxn id="46114" idx="2"/>
                <a:endCxn id="46103" idx="0"/>
              </p:cNvCxnSpPr>
              <p:nvPr/>
            </p:nvCxnSpPr>
            <p:spPr bwMode="auto">
              <a:xfrm flipH="1">
                <a:off x="3960" y="2352"/>
                <a:ext cx="96" cy="144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06" name="AutoShape 95"/>
              <p:cNvCxnSpPr>
                <a:cxnSpLocks noChangeShapeType="1"/>
                <a:stCxn id="46113" idx="2"/>
                <a:endCxn id="46104" idx="0"/>
              </p:cNvCxnSpPr>
              <p:nvPr/>
            </p:nvCxnSpPr>
            <p:spPr bwMode="auto">
              <a:xfrm>
                <a:off x="4344" y="2352"/>
                <a:ext cx="96" cy="144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46097" name="Line 96"/>
          <p:cNvSpPr>
            <a:spLocks noChangeShapeType="1"/>
          </p:cNvSpPr>
          <p:nvPr/>
        </p:nvSpPr>
        <p:spPr bwMode="auto">
          <a:xfrm>
            <a:off x="6667500" y="2832100"/>
            <a:ext cx="0" cy="2959100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8" name="Line 97"/>
          <p:cNvSpPr>
            <a:spLocks noChangeShapeType="1"/>
          </p:cNvSpPr>
          <p:nvPr/>
        </p:nvSpPr>
        <p:spPr bwMode="auto">
          <a:xfrm flipV="1">
            <a:off x="6657975" y="2819400"/>
            <a:ext cx="0" cy="2971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6099" name="Rectangle 98"/>
          <p:cNvSpPr>
            <a:spLocks noChangeArrowheads="1"/>
          </p:cNvSpPr>
          <p:nvPr/>
        </p:nvSpPr>
        <p:spPr bwMode="auto">
          <a:xfrm>
            <a:off x="5257800" y="6442075"/>
            <a:ext cx="739775" cy="398463"/>
          </a:xfrm>
          <a:prstGeom prst="rect">
            <a:avLst/>
          </a:prstGeom>
          <a:noFill/>
          <a:ln w="28575" cap="sq">
            <a:solidFill>
              <a:schemeClr val="bg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571" y="4701059"/>
            <a:ext cx="3585901" cy="1745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7181" y="6361204"/>
            <a:ext cx="3147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Parametrized</a:t>
            </a:r>
            <a:r>
              <a:rPr lang="en-US" dirty="0" smtClean="0"/>
              <a:t> Fibers in Slicer</a:t>
            </a:r>
          </a:p>
        </p:txBody>
      </p:sp>
    </p:spTree>
    <p:extLst>
      <p:ext uri="{BB962C8B-B14F-4D97-AF65-F5344CB8AC3E}">
        <p14:creationId xmlns:p14="http://schemas.microsoft.com/office/powerpoint/2010/main" val="2859667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383913" y="228600"/>
            <a:ext cx="6520250" cy="1103313"/>
          </a:xfrm>
        </p:spPr>
        <p:txBody>
          <a:bodyPr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</a:pPr>
            <a:r>
              <a:rPr lang="de-DE" sz="3600" dirty="0" smtClean="0">
                <a:latin typeface="Arial" charset="0"/>
                <a:cs typeface="Times New Roman" charset="0"/>
              </a:rPr>
              <a:t>Sampling DTI </a:t>
            </a:r>
            <a:r>
              <a:rPr lang="de-DE" sz="3600" dirty="0">
                <a:latin typeface="Arial" charset="0"/>
                <a:cs typeface="Times New Roman" charset="0"/>
              </a:rPr>
              <a:t>D</a:t>
            </a:r>
            <a:r>
              <a:rPr lang="de-DE" sz="3600" dirty="0" smtClean="0">
                <a:latin typeface="Arial" charset="0"/>
                <a:cs typeface="Times New Roman" charset="0"/>
              </a:rPr>
              <a:t>at</a:t>
            </a:r>
            <a:r>
              <a:rPr lang="de-DE" sz="3600" dirty="0" smtClean="0">
                <a:latin typeface="Arial" charset="0"/>
                <a:cs typeface="Times New Roman" charset="0"/>
              </a:rPr>
              <a:t>a in Original Space</a:t>
            </a:r>
            <a:endParaRPr lang="de-DE" sz="3600" dirty="0">
              <a:latin typeface="Arial" charset="0"/>
              <a:cs typeface="Times New Roman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61919" y="1664205"/>
            <a:ext cx="6645206" cy="4915972"/>
            <a:chOff x="828675" y="1244600"/>
            <a:chExt cx="7258050" cy="5599113"/>
          </a:xfrm>
        </p:grpSpPr>
        <p:pic>
          <p:nvPicPr>
            <p:cNvPr id="5120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7875" y="2903538"/>
              <a:ext cx="2487613" cy="2487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5120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75" y="3111500"/>
              <a:ext cx="1038225" cy="1036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51205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875" y="5391150"/>
              <a:ext cx="982663" cy="1042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51206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3275" y="1244600"/>
              <a:ext cx="1036638" cy="1036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51207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8850" y="1244600"/>
              <a:ext cx="1036638" cy="1036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51208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0088" y="2073275"/>
              <a:ext cx="1036637" cy="103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51209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0088" y="4148138"/>
              <a:ext cx="1036637" cy="1036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51210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1150" y="5807075"/>
              <a:ext cx="1036638" cy="1036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1211" name="AutoShape 10"/>
            <p:cNvSpPr>
              <a:spLocks noChangeArrowheads="1"/>
            </p:cNvSpPr>
            <p:nvPr/>
          </p:nvSpPr>
          <p:spPr bwMode="auto">
            <a:xfrm>
              <a:off x="5599113" y="2695575"/>
              <a:ext cx="2281237" cy="1036638"/>
            </a:xfrm>
            <a:custGeom>
              <a:avLst/>
              <a:gdLst>
                <a:gd name="T0" fmla="*/ -2252827 w 21600"/>
                <a:gd name="T1" fmla="*/ 15889885 h 21600"/>
                <a:gd name="T2" fmla="*/ 0 w 21600"/>
                <a:gd name="T3" fmla="*/ 0 h 21600"/>
                <a:gd name="T4" fmla="*/ 47030975 w 21600"/>
                <a:gd name="T5" fmla="*/ 44653854 h 21600"/>
                <a:gd name="T6" fmla="*/ -103709047 w 21600"/>
                <a:gd name="T7" fmla="*/ -19889436 h 21600"/>
                <a:gd name="T8" fmla="*/ 158892698 w 21600"/>
                <a:gd name="T9" fmla="*/ 15203304 h 21600"/>
                <a:gd name="T10" fmla="*/ 57235708 w 21600"/>
                <a:gd name="T11" fmla="*/ 24881904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3174" y="1809"/>
                  </a:moveTo>
                  <a:cubicBezTo>
                    <a:pt x="12399" y="1604"/>
                    <a:pt x="11601" y="1501"/>
                    <a:pt x="10800" y="1501"/>
                  </a:cubicBezTo>
                  <a:cubicBezTo>
                    <a:pt x="5664" y="1501"/>
                    <a:pt x="1501" y="5664"/>
                    <a:pt x="1501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1730" y="0"/>
                    <a:pt x="12657" y="120"/>
                    <a:pt x="13557" y="357"/>
                  </a:cubicBezTo>
                  <a:lnTo>
                    <a:pt x="14247" y="-2253"/>
                  </a:lnTo>
                  <a:lnTo>
                    <a:pt x="19382" y="4217"/>
                  </a:lnTo>
                  <a:lnTo>
                    <a:pt x="12485" y="4419"/>
                  </a:lnTo>
                  <a:close/>
                </a:path>
              </a:pathLst>
            </a:custGeom>
            <a:solidFill>
              <a:srgbClr val="3DEB3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US"/>
            </a:p>
          </p:txBody>
        </p:sp>
        <p:sp>
          <p:nvSpPr>
            <p:cNvPr id="51212" name="AutoShape 11"/>
            <p:cNvSpPr>
              <a:spLocks noChangeArrowheads="1"/>
            </p:cNvSpPr>
            <p:nvPr/>
          </p:nvSpPr>
          <p:spPr bwMode="auto">
            <a:xfrm flipV="1">
              <a:off x="5599113" y="4352925"/>
              <a:ext cx="2281237" cy="622300"/>
            </a:xfrm>
            <a:custGeom>
              <a:avLst/>
              <a:gdLst>
                <a:gd name="T0" fmla="*/ -2252827 w 21600"/>
                <a:gd name="T1" fmla="*/ 5723259 h 21600"/>
                <a:gd name="T2" fmla="*/ 0 w 21600"/>
                <a:gd name="T3" fmla="*/ 0 h 21600"/>
                <a:gd name="T4" fmla="*/ 47030975 w 21600"/>
                <a:gd name="T5" fmla="*/ 16083574 h 21600"/>
                <a:gd name="T6" fmla="*/ -103709047 w 21600"/>
                <a:gd name="T7" fmla="*/ -7163825 h 21600"/>
                <a:gd name="T8" fmla="*/ 158892698 w 21600"/>
                <a:gd name="T9" fmla="*/ 5475981 h 21600"/>
                <a:gd name="T10" fmla="*/ 57235708 w 21600"/>
                <a:gd name="T11" fmla="*/ 8962071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3174" y="1809"/>
                  </a:moveTo>
                  <a:cubicBezTo>
                    <a:pt x="12399" y="1604"/>
                    <a:pt x="11601" y="1501"/>
                    <a:pt x="10800" y="1501"/>
                  </a:cubicBezTo>
                  <a:cubicBezTo>
                    <a:pt x="5664" y="1501"/>
                    <a:pt x="1501" y="5664"/>
                    <a:pt x="1501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1730" y="0"/>
                    <a:pt x="12657" y="120"/>
                    <a:pt x="13557" y="357"/>
                  </a:cubicBezTo>
                  <a:lnTo>
                    <a:pt x="14247" y="-2253"/>
                  </a:lnTo>
                  <a:lnTo>
                    <a:pt x="19382" y="4217"/>
                  </a:lnTo>
                  <a:lnTo>
                    <a:pt x="12485" y="4419"/>
                  </a:lnTo>
                  <a:close/>
                </a:path>
              </a:pathLst>
            </a:custGeom>
            <a:solidFill>
              <a:srgbClr val="3DEB3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US"/>
            </a:p>
          </p:txBody>
        </p:sp>
        <p:sp>
          <p:nvSpPr>
            <p:cNvPr id="51213" name="AutoShape 12"/>
            <p:cNvSpPr>
              <a:spLocks noChangeArrowheads="1"/>
            </p:cNvSpPr>
            <p:nvPr/>
          </p:nvSpPr>
          <p:spPr bwMode="auto">
            <a:xfrm flipH="1">
              <a:off x="828675" y="3317875"/>
              <a:ext cx="2695575" cy="1036638"/>
            </a:xfrm>
            <a:custGeom>
              <a:avLst/>
              <a:gdLst>
                <a:gd name="T0" fmla="*/ -3146085 w 21600"/>
                <a:gd name="T1" fmla="*/ 15889885 h 21600"/>
                <a:gd name="T2" fmla="*/ 0 w 21600"/>
                <a:gd name="T3" fmla="*/ 0 h 21600"/>
                <a:gd name="T4" fmla="*/ 65677435 w 21600"/>
                <a:gd name="T5" fmla="*/ 44653854 h 21600"/>
                <a:gd name="T6" fmla="*/ -144826631 w 21600"/>
                <a:gd name="T7" fmla="*/ -19889436 h 21600"/>
                <a:gd name="T8" fmla="*/ 221888877 w 21600"/>
                <a:gd name="T9" fmla="*/ 15203304 h 21600"/>
                <a:gd name="T10" fmla="*/ 79928042 w 21600"/>
                <a:gd name="T11" fmla="*/ 24881904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3174" y="1809"/>
                  </a:moveTo>
                  <a:cubicBezTo>
                    <a:pt x="12399" y="1604"/>
                    <a:pt x="11601" y="1501"/>
                    <a:pt x="10800" y="1501"/>
                  </a:cubicBezTo>
                  <a:cubicBezTo>
                    <a:pt x="5664" y="1501"/>
                    <a:pt x="1501" y="5664"/>
                    <a:pt x="1501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1730" y="0"/>
                    <a:pt x="12657" y="120"/>
                    <a:pt x="13557" y="357"/>
                  </a:cubicBezTo>
                  <a:lnTo>
                    <a:pt x="14247" y="-2253"/>
                  </a:lnTo>
                  <a:lnTo>
                    <a:pt x="19382" y="4217"/>
                  </a:lnTo>
                  <a:lnTo>
                    <a:pt x="12485" y="4419"/>
                  </a:lnTo>
                  <a:close/>
                </a:path>
              </a:pathLst>
            </a:custGeom>
            <a:solidFill>
              <a:srgbClr val="3DEB3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US"/>
            </a:p>
          </p:txBody>
        </p:sp>
        <p:sp>
          <p:nvSpPr>
            <p:cNvPr id="51214" name="AutoShape 13"/>
            <p:cNvSpPr>
              <a:spLocks noChangeArrowheads="1"/>
            </p:cNvSpPr>
            <p:nvPr/>
          </p:nvSpPr>
          <p:spPr bwMode="auto">
            <a:xfrm flipH="1">
              <a:off x="2073275" y="2073275"/>
              <a:ext cx="1658938" cy="1452563"/>
            </a:xfrm>
            <a:custGeom>
              <a:avLst/>
              <a:gdLst>
                <a:gd name="T0" fmla="*/ -1551261 w 21600"/>
                <a:gd name="T1" fmla="*/ 29707065 h 21600"/>
                <a:gd name="T2" fmla="*/ 0 w 21600"/>
                <a:gd name="T3" fmla="*/ 0 h 21600"/>
                <a:gd name="T4" fmla="*/ 22343284 w 21600"/>
                <a:gd name="T5" fmla="*/ 71571747 h 21600"/>
                <a:gd name="T6" fmla="*/ -51953484 w 21600"/>
                <a:gd name="T7" fmla="*/ -41182246 h 21600"/>
                <a:gd name="T8" fmla="*/ 46019708 w 21600"/>
                <a:gd name="T9" fmla="*/ 31279868 h 21600"/>
                <a:gd name="T10" fmla="*/ -26743540 w 21600"/>
                <a:gd name="T11" fmla="*/ 7459980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8663" y="1419"/>
                  </a:moveTo>
                  <a:cubicBezTo>
                    <a:pt x="4285" y="2416"/>
                    <a:pt x="1179" y="6309"/>
                    <a:pt x="1179" y="10799"/>
                  </a:cubicBezTo>
                  <a:cubicBezTo>
                    <a:pt x="1178" y="11709"/>
                    <a:pt x="1308" y="12614"/>
                    <a:pt x="1562" y="13488"/>
                  </a:cubicBezTo>
                  <a:lnTo>
                    <a:pt x="430" y="13817"/>
                  </a:lnTo>
                  <a:cubicBezTo>
                    <a:pt x="144" y="12837"/>
                    <a:pt x="0" y="11821"/>
                    <a:pt x="0" y="10800"/>
                  </a:cubicBezTo>
                  <a:cubicBezTo>
                    <a:pt x="-1" y="5759"/>
                    <a:pt x="3487" y="1388"/>
                    <a:pt x="8402" y="269"/>
                  </a:cubicBezTo>
                  <a:lnTo>
                    <a:pt x="7802" y="-2364"/>
                  </a:lnTo>
                  <a:lnTo>
                    <a:pt x="15836" y="3788"/>
                  </a:lnTo>
                  <a:lnTo>
                    <a:pt x="9263" y="4051"/>
                  </a:lnTo>
                  <a:close/>
                </a:path>
              </a:pathLst>
            </a:custGeom>
            <a:solidFill>
              <a:srgbClr val="3DEB3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US"/>
            </a:p>
          </p:txBody>
        </p:sp>
        <p:sp>
          <p:nvSpPr>
            <p:cNvPr id="51215" name="AutoShape 14"/>
            <p:cNvSpPr>
              <a:spLocks noChangeArrowheads="1"/>
            </p:cNvSpPr>
            <p:nvPr/>
          </p:nvSpPr>
          <p:spPr bwMode="auto">
            <a:xfrm>
              <a:off x="4562475" y="2073275"/>
              <a:ext cx="1036638" cy="1452563"/>
            </a:xfrm>
            <a:custGeom>
              <a:avLst/>
              <a:gdLst>
                <a:gd name="T0" fmla="*/ -605857 w 21600"/>
                <a:gd name="T1" fmla="*/ 29707065 h 21600"/>
                <a:gd name="T2" fmla="*/ 0 w 21600"/>
                <a:gd name="T3" fmla="*/ 0 h 21600"/>
                <a:gd name="T4" fmla="*/ 8726188 w 21600"/>
                <a:gd name="T5" fmla="*/ 71571747 h 21600"/>
                <a:gd name="T6" fmla="*/ -20290461 w 21600"/>
                <a:gd name="T7" fmla="*/ -41182246 h 21600"/>
                <a:gd name="T8" fmla="*/ 17972999 w 21600"/>
                <a:gd name="T9" fmla="*/ 31279868 h 21600"/>
                <a:gd name="T10" fmla="*/ -10444704 w 21600"/>
                <a:gd name="T11" fmla="*/ 7459980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8663" y="1419"/>
                  </a:moveTo>
                  <a:cubicBezTo>
                    <a:pt x="4285" y="2416"/>
                    <a:pt x="1179" y="6309"/>
                    <a:pt x="1179" y="10799"/>
                  </a:cubicBezTo>
                  <a:cubicBezTo>
                    <a:pt x="1178" y="11709"/>
                    <a:pt x="1308" y="12614"/>
                    <a:pt x="1562" y="13488"/>
                  </a:cubicBezTo>
                  <a:lnTo>
                    <a:pt x="430" y="13817"/>
                  </a:lnTo>
                  <a:cubicBezTo>
                    <a:pt x="144" y="12837"/>
                    <a:pt x="0" y="11821"/>
                    <a:pt x="0" y="10800"/>
                  </a:cubicBezTo>
                  <a:cubicBezTo>
                    <a:pt x="-1" y="5759"/>
                    <a:pt x="3487" y="1388"/>
                    <a:pt x="8402" y="269"/>
                  </a:cubicBezTo>
                  <a:lnTo>
                    <a:pt x="7802" y="-2364"/>
                  </a:lnTo>
                  <a:lnTo>
                    <a:pt x="15836" y="3788"/>
                  </a:lnTo>
                  <a:lnTo>
                    <a:pt x="9263" y="4051"/>
                  </a:lnTo>
                  <a:close/>
                </a:path>
              </a:pathLst>
            </a:custGeom>
            <a:solidFill>
              <a:srgbClr val="3DEB3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US"/>
            </a:p>
          </p:txBody>
        </p:sp>
        <p:sp>
          <p:nvSpPr>
            <p:cNvPr id="51216" name="AutoShape 15"/>
            <p:cNvSpPr>
              <a:spLocks noChangeArrowheads="1"/>
            </p:cNvSpPr>
            <p:nvPr/>
          </p:nvSpPr>
          <p:spPr bwMode="auto">
            <a:xfrm flipH="1" flipV="1">
              <a:off x="2073275" y="4562475"/>
              <a:ext cx="1658938" cy="1244600"/>
            </a:xfrm>
            <a:custGeom>
              <a:avLst/>
              <a:gdLst>
                <a:gd name="T0" fmla="*/ -1551261 w 21600"/>
                <a:gd name="T1" fmla="*/ 21817665 h 21600"/>
                <a:gd name="T2" fmla="*/ 0 w 21600"/>
                <a:gd name="T3" fmla="*/ 0 h 21600"/>
                <a:gd name="T4" fmla="*/ 22343284 w 21600"/>
                <a:gd name="T5" fmla="*/ 52564183 h 21600"/>
                <a:gd name="T6" fmla="*/ -51953484 w 21600"/>
                <a:gd name="T7" fmla="*/ -30245278 h 21600"/>
                <a:gd name="T8" fmla="*/ 46019708 w 21600"/>
                <a:gd name="T9" fmla="*/ 22972781 h 21600"/>
                <a:gd name="T10" fmla="*/ -26743540 w 21600"/>
                <a:gd name="T11" fmla="*/ 54788099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8663" y="1419"/>
                  </a:moveTo>
                  <a:cubicBezTo>
                    <a:pt x="4285" y="2416"/>
                    <a:pt x="1179" y="6309"/>
                    <a:pt x="1179" y="10799"/>
                  </a:cubicBezTo>
                  <a:cubicBezTo>
                    <a:pt x="1178" y="11709"/>
                    <a:pt x="1308" y="12614"/>
                    <a:pt x="1562" y="13488"/>
                  </a:cubicBezTo>
                  <a:lnTo>
                    <a:pt x="430" y="13817"/>
                  </a:lnTo>
                  <a:cubicBezTo>
                    <a:pt x="144" y="12837"/>
                    <a:pt x="0" y="11821"/>
                    <a:pt x="0" y="10800"/>
                  </a:cubicBezTo>
                  <a:cubicBezTo>
                    <a:pt x="-1" y="5759"/>
                    <a:pt x="3487" y="1388"/>
                    <a:pt x="8402" y="269"/>
                  </a:cubicBezTo>
                  <a:lnTo>
                    <a:pt x="7802" y="-2364"/>
                  </a:lnTo>
                  <a:lnTo>
                    <a:pt x="15836" y="3788"/>
                  </a:lnTo>
                  <a:lnTo>
                    <a:pt x="9263" y="4051"/>
                  </a:lnTo>
                  <a:close/>
                </a:path>
              </a:pathLst>
            </a:custGeom>
            <a:solidFill>
              <a:srgbClr val="3DEB3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US"/>
            </a:p>
          </p:txBody>
        </p:sp>
        <p:sp>
          <p:nvSpPr>
            <p:cNvPr id="51217" name="AutoShape 16"/>
            <p:cNvSpPr>
              <a:spLocks noChangeArrowheads="1"/>
            </p:cNvSpPr>
            <p:nvPr/>
          </p:nvSpPr>
          <p:spPr bwMode="auto">
            <a:xfrm flipV="1">
              <a:off x="4976813" y="4770438"/>
              <a:ext cx="1036637" cy="1243012"/>
            </a:xfrm>
            <a:custGeom>
              <a:avLst/>
              <a:gdLst>
                <a:gd name="T0" fmla="*/ -605857 w 21600"/>
                <a:gd name="T1" fmla="*/ 21789828 h 21600"/>
                <a:gd name="T2" fmla="*/ 0 w 21600"/>
                <a:gd name="T3" fmla="*/ 0 h 21600"/>
                <a:gd name="T4" fmla="*/ 8726180 w 21600"/>
                <a:gd name="T5" fmla="*/ 52497116 h 21600"/>
                <a:gd name="T6" fmla="*/ -20290442 w 21600"/>
                <a:gd name="T7" fmla="*/ -30206688 h 21600"/>
                <a:gd name="T8" fmla="*/ 17972982 w 21600"/>
                <a:gd name="T9" fmla="*/ 22943469 h 21600"/>
                <a:gd name="T10" fmla="*/ -10444694 w 21600"/>
                <a:gd name="T11" fmla="*/ 54718194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8663" y="1419"/>
                  </a:moveTo>
                  <a:cubicBezTo>
                    <a:pt x="4285" y="2416"/>
                    <a:pt x="1179" y="6309"/>
                    <a:pt x="1179" y="10799"/>
                  </a:cubicBezTo>
                  <a:cubicBezTo>
                    <a:pt x="1178" y="11709"/>
                    <a:pt x="1308" y="12614"/>
                    <a:pt x="1562" y="13488"/>
                  </a:cubicBezTo>
                  <a:lnTo>
                    <a:pt x="430" y="13817"/>
                  </a:lnTo>
                  <a:cubicBezTo>
                    <a:pt x="144" y="12837"/>
                    <a:pt x="0" y="11821"/>
                    <a:pt x="0" y="10800"/>
                  </a:cubicBezTo>
                  <a:cubicBezTo>
                    <a:pt x="-1" y="5759"/>
                    <a:pt x="3487" y="1388"/>
                    <a:pt x="8402" y="269"/>
                  </a:cubicBezTo>
                  <a:lnTo>
                    <a:pt x="7802" y="-2364"/>
                  </a:lnTo>
                  <a:lnTo>
                    <a:pt x="15836" y="3788"/>
                  </a:lnTo>
                  <a:lnTo>
                    <a:pt x="9263" y="4051"/>
                  </a:lnTo>
                  <a:close/>
                </a:path>
              </a:pathLst>
            </a:custGeom>
            <a:solidFill>
              <a:srgbClr val="3DEB3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09089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DTIAtlasFiberAnalyzer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919" y="1481201"/>
            <a:ext cx="6492992" cy="4474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07" y="3525486"/>
            <a:ext cx="2326397" cy="30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40068"/>
      </p:ext>
    </p:extLst>
  </p:cSld>
  <p:clrMapOvr>
    <a:masterClrMapping/>
  </p:clrMapOvr>
  <p:transition xmlns:p14="http://schemas.microsoft.com/office/powerpoint/2010/main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Fiber Profile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Large </a:t>
            </a:r>
            <a:r>
              <a:rPr lang="en-US" sz="2800" dirty="0" smtClean="0"/>
              <a:t>number of features along tract</a:t>
            </a:r>
          </a:p>
          <a:p>
            <a:pPr lvl="1"/>
            <a:r>
              <a:rPr lang="en-US" sz="2400" dirty="0"/>
              <a:t>Functional analysis of diffusion tensor tract </a:t>
            </a:r>
            <a:r>
              <a:rPr lang="en-US" sz="2400" dirty="0" smtClean="0"/>
              <a:t>statistics</a:t>
            </a:r>
            <a:r>
              <a:rPr lang="en-US" sz="2400" dirty="0"/>
              <a:t> </a:t>
            </a:r>
            <a:r>
              <a:rPr lang="en-US" sz="2400" dirty="0" smtClean="0"/>
              <a:t>(FADTTS, Zhu </a:t>
            </a:r>
            <a:r>
              <a:rPr lang="en-US" sz="2400" dirty="0" err="1" smtClean="0"/>
              <a:t>NeuroImage</a:t>
            </a:r>
            <a:r>
              <a:rPr lang="en-US" sz="2400" dirty="0" smtClean="0"/>
              <a:t> 2011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NOT in Slicer, </a:t>
            </a:r>
            <a:r>
              <a:rPr lang="en-US" sz="2400" dirty="0" err="1" smtClean="0"/>
              <a:t>Matlab</a:t>
            </a:r>
            <a:r>
              <a:rPr lang="en-US" sz="2400" dirty="0" smtClean="0"/>
              <a:t> code (NITRC)</a:t>
            </a:r>
          </a:p>
          <a:p>
            <a:pPr lvl="1"/>
            <a:r>
              <a:rPr lang="en-US" sz="2400" dirty="0" err="1" smtClean="0"/>
              <a:t>DTIAtlasFiberAnalyzer</a:t>
            </a:r>
            <a:r>
              <a:rPr lang="en-US" sz="2400" dirty="0" smtClean="0"/>
              <a:t> maps p-values on fibers</a:t>
            </a:r>
            <a:endParaRPr lang="en-US" sz="2400" dirty="0" smtClean="0"/>
          </a:p>
          <a:p>
            <a:endParaRPr lang="en-US" dirty="0"/>
          </a:p>
        </p:txBody>
      </p:sp>
      <p:pic>
        <p:nvPicPr>
          <p:cNvPr id="5" name="Picture 4" descr="FornixR_Group_SigBetas_FARDADM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t="24440" r="10319" b="24554"/>
          <a:stretch/>
        </p:blipFill>
        <p:spPr>
          <a:xfrm>
            <a:off x="762000" y="3915599"/>
            <a:ext cx="3368763" cy="26951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9217" y="4318000"/>
            <a:ext cx="22970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Stats along Fornix tract, group diff (smokers </a:t>
            </a:r>
            <a:r>
              <a:rPr lang="en-US" dirty="0" err="1" smtClean="0"/>
              <a:t>vs</a:t>
            </a:r>
            <a:r>
              <a:rPr lang="en-US" dirty="0" smtClean="0"/>
              <a:t> non-smokers), controlling for age &amp; gender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4283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DTI Atlas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1726"/>
            <a:ext cx="8686800" cy="3136900"/>
          </a:xfrm>
        </p:spPr>
        <p:txBody>
          <a:bodyPr/>
          <a:lstStyle/>
          <a:p>
            <a:r>
              <a:rPr lang="en-US" sz="2400" dirty="0" smtClean="0"/>
              <a:t>Two steps atlas building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Subject-specific unbiased </a:t>
            </a:r>
            <a:r>
              <a:rPr lang="en-US" sz="2400" dirty="0" smtClean="0"/>
              <a:t>atlas</a:t>
            </a:r>
            <a:endParaRPr lang="en-US" sz="24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Overall atlas across subject-specific atlases</a:t>
            </a:r>
          </a:p>
          <a:p>
            <a:r>
              <a:rPr lang="en-US" sz="2400" dirty="0" smtClean="0"/>
              <a:t>Provides significant reduction in measurement variability</a:t>
            </a:r>
          </a:p>
          <a:p>
            <a:pPr lvl="1"/>
            <a:r>
              <a:rPr lang="en-US" sz="2400" dirty="0" smtClean="0"/>
              <a:t>Single subject in longitudinal &amp; cross-sectional atlases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30800" y="3991938"/>
            <a:ext cx="375873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Splenium in Longitudinal Atlas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6300" y="3959672"/>
            <a:ext cx="3758732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Splenium in Cross-sectional Atlas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0096" r="21263" b="194"/>
          <a:stretch/>
        </p:blipFill>
        <p:spPr>
          <a:xfrm>
            <a:off x="6010244" y="4426963"/>
            <a:ext cx="1828254" cy="21203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81634" t="2799" r="2199" b="62498"/>
          <a:stretch/>
        </p:blipFill>
        <p:spPr>
          <a:xfrm>
            <a:off x="4039672" y="4598459"/>
            <a:ext cx="974338" cy="1183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1798" r="18888" b="297"/>
          <a:stretch/>
        </p:blipFill>
        <p:spPr>
          <a:xfrm>
            <a:off x="1620248" y="4370081"/>
            <a:ext cx="1970572" cy="225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07629"/>
      </p:ext>
    </p:extLst>
  </p:cSld>
  <p:clrMapOvr>
    <a:masterClrMapping/>
  </p:clrMapOvr>
  <p:transition xmlns:p14="http://schemas.microsoft.com/office/powerpoint/2010/main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33142" y="304800"/>
            <a:ext cx="7325057" cy="1143000"/>
          </a:xfrm>
        </p:spPr>
        <p:txBody>
          <a:bodyPr/>
          <a:lstStyle/>
          <a:p>
            <a:r>
              <a:rPr lang="en-US" dirty="0" err="1" smtClean="0"/>
              <a:t>Krabbe</a:t>
            </a:r>
            <a:r>
              <a:rPr lang="en-US" dirty="0" smtClean="0"/>
              <a:t> </a:t>
            </a:r>
            <a:r>
              <a:rPr lang="en-US" dirty="0" err="1" smtClean="0"/>
              <a:t>Leukodystrophy</a:t>
            </a:r>
            <a:endParaRPr lang="en-US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6297613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Rare, lethal genetic </a:t>
            </a:r>
            <a:r>
              <a:rPr lang="en-US" sz="2000" dirty="0" err="1"/>
              <a:t>leukodystrophy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1800" dirty="0" err="1"/>
              <a:t>Autosomal</a:t>
            </a:r>
            <a:r>
              <a:rPr lang="en-US" sz="1800" dirty="0"/>
              <a:t> recessive pattern (not X-linked)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Worldwide: 1 in 80,000 births. 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Isolated communities: 6 per 1,000 births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Deficiency in </a:t>
            </a:r>
            <a:r>
              <a:rPr lang="en-US" sz="2000" dirty="0" err="1"/>
              <a:t>galactosylceramidase</a:t>
            </a:r>
            <a:r>
              <a:rPr lang="en-US" sz="2000" dirty="0"/>
              <a:t> enzyme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1800" b="1" dirty="0"/>
              <a:t>Buildup of undigested fats affects myelin sheath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800" dirty="0"/>
              <a:t>Imperfect growth and development of myelin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Severe degeneration of mental and motor skills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Lorenzo’s Oil featured similar </a:t>
            </a:r>
            <a:r>
              <a:rPr lang="en-US" sz="2000" dirty="0" err="1"/>
              <a:t>leukodystrophy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Normal at birth, symptoms usually</a:t>
            </a:r>
            <a:r>
              <a:rPr lang="en-US" sz="2000" dirty="0" smtClean="0"/>
              <a:t> start 2-</a:t>
            </a:r>
            <a:r>
              <a:rPr lang="en-US" sz="2000" dirty="0"/>
              <a:t>6 </a:t>
            </a:r>
            <a:r>
              <a:rPr lang="en-US" sz="2000" dirty="0" err="1"/>
              <a:t>mts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Fever, uncontrollable crying, seizures, vomiting, spasticity, paralysis, blind, finally death within 2y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Juvenile- and adult-onset cases rare</a:t>
            </a:r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471236"/>
            <a:ext cx="2154238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43" y="5874524"/>
            <a:ext cx="4432300" cy="81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3402" y="6205224"/>
            <a:ext cx="2853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Escolar</a:t>
            </a:r>
            <a:r>
              <a:rPr lang="en-US" dirty="0" smtClean="0"/>
              <a:t> 2009 AJNR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353" y="5002817"/>
            <a:ext cx="1040439" cy="500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86" y="4973123"/>
            <a:ext cx="570510" cy="541501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152400" y="6248400"/>
            <a:ext cx="838200" cy="457200"/>
          </a:xfrm>
          <a:prstGeom prst="rect">
            <a:avLst/>
          </a:prstGeom>
        </p:spPr>
        <p:txBody>
          <a:bodyPr/>
          <a:lstStyle/>
          <a:p>
            <a:fld id="{53A43EBD-D9A5-2F46-B6B4-D36B4E5D083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15999"/>
      </p:ext>
    </p:extLst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Krabbe: Treatment 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848600" cy="49672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Therapy (Maria Escolar, </a:t>
            </a:r>
            <a:r>
              <a:rPr lang="en-US" sz="2400" dirty="0" smtClean="0"/>
              <a:t>U Pittsburgh</a:t>
            </a:r>
            <a:r>
              <a:rPr lang="en-US" sz="2000" dirty="0" smtClean="0"/>
              <a:t>)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000" dirty="0" err="1"/>
              <a:t>Myeloablative</a:t>
            </a:r>
            <a:r>
              <a:rPr lang="en-US" sz="2000" dirty="0"/>
              <a:t> chemotherapy followed by stem cell transplantation from umbilical-cord blood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Treatment at Birth, no effect at symptomatic </a:t>
            </a:r>
            <a:r>
              <a:rPr lang="en-US" sz="2000" dirty="0" smtClean="0"/>
              <a:t>stage </a:t>
            </a:r>
            <a:endParaRPr lang="en-US" sz="2000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Survival </a:t>
            </a:r>
            <a:r>
              <a:rPr lang="en-US" sz="2000" dirty="0"/>
              <a:t>rate depends on survival of therapy (15 of 17 ~ 88%)</a:t>
            </a:r>
          </a:p>
          <a:p>
            <a:pPr>
              <a:lnSpc>
                <a:spcPct val="90000"/>
              </a:lnSpc>
            </a:pPr>
            <a:r>
              <a:rPr lang="en-US" sz="2400" dirty="0" err="1" smtClean="0"/>
              <a:t>Krabbe’s</a:t>
            </a:r>
            <a:r>
              <a:rPr lang="en-US" sz="2400" dirty="0" smtClean="0"/>
              <a:t> </a:t>
            </a:r>
            <a:r>
              <a:rPr lang="en-US" sz="2400" dirty="0"/>
              <a:t>screening with enzyme test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New York started August 2006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Parents often </a:t>
            </a:r>
            <a:r>
              <a:rPr lang="en-US" sz="2000" dirty="0" smtClean="0"/>
              <a:t>wait, as no damage assessment at neonate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DTI: Assessing </a:t>
            </a:r>
            <a:r>
              <a:rPr lang="en-US" sz="2400" dirty="0"/>
              <a:t>damage at birth via DTI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Illustration </a:t>
            </a:r>
            <a:r>
              <a:rPr lang="en-US" sz="2000" dirty="0"/>
              <a:t>of damage to </a:t>
            </a:r>
            <a:r>
              <a:rPr lang="en-US" sz="2000" dirty="0" smtClean="0"/>
              <a:t>parents? Diagnosis?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Prediction of developmental outcome for motor </a:t>
            </a:r>
            <a:r>
              <a:rPr lang="en-US" sz="2000" dirty="0" smtClean="0"/>
              <a:t>abilities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52400" y="6248400"/>
            <a:ext cx="838200" cy="457200"/>
          </a:xfrm>
          <a:prstGeom prst="rect">
            <a:avLst/>
          </a:prstGeom>
        </p:spPr>
        <p:txBody>
          <a:bodyPr/>
          <a:lstStyle/>
          <a:p>
            <a:fld id="{D6954402-6FF8-B646-BDAA-F5121C9C010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46955"/>
      </p:ext>
    </p:extLst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Tract Profile Analysis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68" y="1324794"/>
            <a:ext cx="6426252" cy="5211588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050267" y="943434"/>
            <a:ext cx="192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review, unpublished</a:t>
            </a:r>
          </a:p>
        </p:txBody>
      </p:sp>
    </p:spTree>
    <p:extLst>
      <p:ext uri="{BB962C8B-B14F-4D97-AF65-F5344CB8AC3E}">
        <p14:creationId xmlns:p14="http://schemas.microsoft.com/office/powerpoint/2010/main" val="3021367358"/>
      </p:ext>
    </p:extLst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Dicom</a:t>
            </a:r>
            <a:r>
              <a:rPr lang="en-US" dirty="0" smtClean="0"/>
              <a:t> Conversion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757" y="1622097"/>
            <a:ext cx="4579572" cy="4343400"/>
          </a:xfrm>
        </p:spPr>
        <p:txBody>
          <a:bodyPr/>
          <a:lstStyle/>
          <a:p>
            <a:r>
              <a:rPr lang="en-US" dirty="0" err="1" smtClean="0"/>
              <a:t>DWIConverter</a:t>
            </a:r>
            <a:r>
              <a:rPr lang="en-US" dirty="0" smtClean="0"/>
              <a:t> in Slicer</a:t>
            </a:r>
          </a:p>
          <a:p>
            <a:pPr lvl="1"/>
            <a:r>
              <a:rPr lang="en-US" dirty="0" err="1" smtClean="0"/>
              <a:t>DicomToNrrd</a:t>
            </a:r>
            <a:endParaRPr lang="en-US" dirty="0" smtClean="0"/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Bmatrix</a:t>
            </a:r>
            <a:r>
              <a:rPr lang="en-US" dirty="0" smtClean="0"/>
              <a:t> for Siemens data</a:t>
            </a:r>
          </a:p>
          <a:p>
            <a:pPr lvl="1"/>
            <a:r>
              <a:rPr lang="en-US" dirty="0" smtClean="0"/>
              <a:t>Report Bugs (with </a:t>
            </a:r>
            <a:r>
              <a:rPr lang="en-US" dirty="0" err="1" smtClean="0"/>
              <a:t>Datsets</a:t>
            </a:r>
            <a:r>
              <a:rPr lang="en-US" dirty="0" smtClean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052" y="1478077"/>
            <a:ext cx="4441277" cy="485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44741"/>
      </p:ext>
    </p:extLst>
  </p:cSld>
  <p:clrMapOvr>
    <a:masterClrMapping/>
  </p:clrMapOvr>
  <p:transition xmlns:p14="http://schemas.microsoft.com/office/powerpoint/2010/main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08238" cy="1143000"/>
          </a:xfrm>
        </p:spPr>
        <p:txBody>
          <a:bodyPr/>
          <a:lstStyle/>
          <a:p>
            <a:r>
              <a:rPr lang="en-US" sz="4000" dirty="0" smtClean="0"/>
              <a:t>Tract Profile Analysis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52400" y="6248400"/>
            <a:ext cx="838200" cy="457200"/>
          </a:xfrm>
          <a:prstGeom prst="rect">
            <a:avLst/>
          </a:prstGeom>
        </p:spPr>
        <p:txBody>
          <a:bodyPr/>
          <a:lstStyle/>
          <a:p>
            <a:fld id="{D6954402-6FF8-B646-BDAA-F5121C9C010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62609" y="1490870"/>
            <a:ext cx="246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review, unpublished</a:t>
            </a:r>
          </a:p>
        </p:txBody>
      </p:sp>
      <p:pic>
        <p:nvPicPr>
          <p:cNvPr id="19" name="Picture 18"/>
          <p:cNvPicPr/>
          <p:nvPr/>
        </p:nvPicPr>
        <p:blipFill rotWithShape="1">
          <a:blip r:embed="rId2"/>
          <a:srcRect r="48002" b="72195"/>
          <a:stretch/>
        </p:blipFill>
        <p:spPr>
          <a:xfrm>
            <a:off x="1476044" y="3714668"/>
            <a:ext cx="3693394" cy="1164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6034" y="2145947"/>
            <a:ext cx="28135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Spearman correlations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Cog = Cognitive score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AD = Adaptive score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GM = Gross motor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FM = Fine motor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242708"/>
      </p:ext>
    </p:extLst>
  </p:cSld>
  <p:clrMapOvr>
    <a:masterClrMapping/>
  </p:clrMapOvr>
  <p:transition xmlns:p14="http://schemas.microsoft.com/office/powerpoint/2010/main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Tract Based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+ Functional analysis of data</a:t>
            </a:r>
          </a:p>
          <a:p>
            <a:pPr marL="0" indent="0">
              <a:buNone/>
            </a:pPr>
            <a:r>
              <a:rPr lang="en-US" dirty="0" smtClean="0"/>
              <a:t>+ High degree of localization</a:t>
            </a:r>
          </a:p>
          <a:p>
            <a:pPr marL="0" indent="0">
              <a:buNone/>
            </a:pPr>
            <a:r>
              <a:rPr lang="en-US" dirty="0" smtClean="0"/>
              <a:t>+ Higher sensitivity than voxel-based</a:t>
            </a:r>
          </a:p>
          <a:p>
            <a:pPr>
              <a:buFontTx/>
              <a:buChar char="-"/>
            </a:pPr>
            <a:r>
              <a:rPr lang="en-US" dirty="0" smtClean="0"/>
              <a:t>Needs accurate atlas building procedure</a:t>
            </a:r>
          </a:p>
          <a:p>
            <a:pPr>
              <a:buFontTx/>
              <a:buChar char="-"/>
            </a:pPr>
            <a:r>
              <a:rPr lang="en-US" dirty="0" smtClean="0"/>
              <a:t>Needs hypothesis for tract selection</a:t>
            </a:r>
          </a:p>
          <a:p>
            <a:pPr>
              <a:buFontTx/>
              <a:buChar char="-"/>
            </a:pPr>
            <a:r>
              <a:rPr lang="en-US" dirty="0" smtClean="0"/>
              <a:t>Not fully automatic yet (interactive </a:t>
            </a:r>
            <a:r>
              <a:rPr lang="en-US" dirty="0" err="1" smtClean="0"/>
              <a:t>tractography</a:t>
            </a:r>
            <a:r>
              <a:rPr lang="en-US" dirty="0" smtClean="0"/>
              <a:t> in atlas space)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4867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0890" y="1210972"/>
            <a:ext cx="1451560" cy="16375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QC Diffusion </a:t>
            </a:r>
            <a:r>
              <a:rPr lang="en-US" dirty="0" smtClean="0"/>
              <a:t>Artifacts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224" y="1676399"/>
            <a:ext cx="8484406" cy="47553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Diffusion images are sensitive to </a:t>
            </a:r>
            <a:r>
              <a:rPr lang="en-US" sz="2800" dirty="0" smtClean="0"/>
              <a:t>artifacts</a:t>
            </a:r>
            <a:endParaRPr lang="en-US" sz="2800" dirty="0" smtClean="0"/>
          </a:p>
          <a:p>
            <a:r>
              <a:rPr lang="en-US" sz="2800" dirty="0" smtClean="0"/>
              <a:t>Motion</a:t>
            </a:r>
          </a:p>
          <a:p>
            <a:r>
              <a:rPr lang="en-US" sz="2800" dirty="0" smtClean="0"/>
              <a:t>Eddy-current distortions</a:t>
            </a:r>
          </a:p>
          <a:p>
            <a:r>
              <a:rPr lang="en-US" sz="2800" dirty="0" smtClean="0"/>
              <a:t>Noise/SNR issues</a:t>
            </a:r>
          </a:p>
          <a:p>
            <a:r>
              <a:rPr lang="en-US" sz="2800" dirty="0" smtClean="0"/>
              <a:t>Vibrational artifacts</a:t>
            </a:r>
          </a:p>
          <a:p>
            <a:r>
              <a:rPr lang="en-US" sz="2800" dirty="0" smtClean="0"/>
              <a:t>Venetian blind artifacts</a:t>
            </a:r>
          </a:p>
          <a:p>
            <a:r>
              <a:rPr lang="en-US" sz="2800" dirty="0" smtClean="0"/>
              <a:t>“unknown”…</a:t>
            </a:r>
            <a:endParaRPr lang="en-US" sz="2800" dirty="0" smtClean="0">
              <a:solidFill>
                <a:srgbClr val="FF6600"/>
              </a:solidFill>
            </a:endParaRPr>
          </a:p>
          <a:p>
            <a:pPr marL="0" indent="0">
              <a:buNone/>
            </a:pPr>
            <a:r>
              <a:rPr lang="en-US" sz="2800" dirty="0" err="1" smtClean="0">
                <a:solidFill>
                  <a:srgbClr val="FF6600"/>
                </a:solidFill>
              </a:rPr>
              <a:t>DTIPrep</a:t>
            </a:r>
            <a:r>
              <a:rPr lang="en-US" sz="2800" dirty="0" smtClean="0">
                <a:solidFill>
                  <a:srgbClr val="FF6600"/>
                </a:solidFill>
              </a:rPr>
              <a:t>: Bad </a:t>
            </a:r>
            <a:r>
              <a:rPr lang="en-US" sz="2800" dirty="0" smtClean="0">
                <a:solidFill>
                  <a:srgbClr val="FF6600"/>
                </a:solidFill>
              </a:rPr>
              <a:t>DWI’s are </a:t>
            </a:r>
            <a:r>
              <a:rPr lang="en-US" sz="2800" dirty="0" smtClean="0">
                <a:solidFill>
                  <a:srgbClr val="FF6600"/>
                </a:solidFill>
              </a:rPr>
              <a:t>removed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6600"/>
                </a:solidFill>
              </a:rPr>
              <a:t>RESTORE: Bad DWI voxels are down-weighted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6957" y="2216849"/>
            <a:ext cx="2003314" cy="1320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0142" y="2981234"/>
            <a:ext cx="1546535" cy="1774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98"/>
          <a:stretch/>
        </p:blipFill>
        <p:spPr>
          <a:xfrm>
            <a:off x="4960324" y="3707315"/>
            <a:ext cx="2196814" cy="144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33637"/>
      </p:ext>
    </p:extLst>
  </p:cSld>
  <p:clrMapOvr>
    <a:masterClrMapping/>
  </p:clrMapOvr>
  <p:transition xmlns:p14="http://schemas.microsoft.com/office/powerpoint/2010/main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DTIPrep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Slicer Extension / Stand Alone (GUI &amp; CLI)</a:t>
            </a:r>
            <a:endParaRPr lang="en-US" sz="2800" dirty="0" smtClean="0"/>
          </a:p>
          <a:p>
            <a:r>
              <a:rPr lang="en-US" sz="2800" dirty="0"/>
              <a:t>NITRC page: </a:t>
            </a:r>
            <a:r>
              <a:rPr lang="en-US" sz="1800" dirty="0">
                <a:hlinkClick r:id="rId2"/>
              </a:rPr>
              <a:t>http://www.nitrc.org/projects/dtiprep</a:t>
            </a:r>
            <a:r>
              <a:rPr lang="en-US" sz="1800" dirty="0" smtClean="0">
                <a:hlinkClick r:id="rId2"/>
              </a:rPr>
              <a:t>/</a:t>
            </a:r>
            <a:endParaRPr lang="en-US" sz="1800" dirty="0" smtClean="0"/>
          </a:p>
          <a:p>
            <a:pPr lvl="1"/>
            <a:r>
              <a:rPr lang="en-US" sz="2400" dirty="0" smtClean="0"/>
              <a:t>Additional manual on NITRC page</a:t>
            </a:r>
          </a:p>
          <a:p>
            <a:r>
              <a:rPr lang="en-US" sz="2800" dirty="0" smtClean="0"/>
              <a:t>Protocol based QC</a:t>
            </a:r>
          </a:p>
          <a:p>
            <a:pPr lvl="1"/>
            <a:r>
              <a:rPr lang="en-US" sz="2400" dirty="0" smtClean="0"/>
              <a:t>Protocol defines all the parameters</a:t>
            </a:r>
          </a:p>
          <a:p>
            <a:r>
              <a:rPr lang="en-US" sz="2800" dirty="0" smtClean="0"/>
              <a:t>Automatic report creation</a:t>
            </a:r>
          </a:p>
          <a:p>
            <a:r>
              <a:rPr lang="en-US" sz="2800" dirty="0" smtClean="0"/>
              <a:t>Embed/Cropping of DWI data</a:t>
            </a:r>
          </a:p>
          <a:p>
            <a:pPr lvl="1"/>
            <a:r>
              <a:rPr lang="en-US" sz="2400" dirty="0" smtClean="0"/>
              <a:t>Same size images =&gt; simplifies processing</a:t>
            </a:r>
          </a:p>
          <a:p>
            <a:r>
              <a:rPr lang="en-US" sz="2800" dirty="0" smtClean="0"/>
              <a:t>Visualization of gradient </a:t>
            </a:r>
            <a:r>
              <a:rPr lang="en-US" sz="2800" dirty="0" smtClean="0"/>
              <a:t>scheme</a:t>
            </a:r>
          </a:p>
          <a:p>
            <a:r>
              <a:rPr lang="en-US" sz="2800" dirty="0" err="1" smtClean="0"/>
              <a:t>DTIPrep</a:t>
            </a:r>
            <a:r>
              <a:rPr lang="en-US" sz="2800" dirty="0" smtClean="0"/>
              <a:t> Demo</a:t>
            </a:r>
            <a:endParaRPr lang="en-US" sz="2800" dirty="0" smtClean="0"/>
          </a:p>
          <a:p>
            <a:pPr lvl="1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086" y="146205"/>
            <a:ext cx="1012538" cy="101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12783"/>
      </p:ext>
    </p:extLst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DWI &amp; DTI QC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6112239" cy="4343400"/>
          </a:xfrm>
        </p:spPr>
        <p:txBody>
          <a:bodyPr/>
          <a:lstStyle/>
          <a:p>
            <a:r>
              <a:rPr lang="en-US" dirty="0" smtClean="0"/>
              <a:t>DWI in </a:t>
            </a:r>
            <a:r>
              <a:rPr lang="en-US" dirty="0" err="1" smtClean="0"/>
              <a:t>DTIPrep</a:t>
            </a:r>
            <a:endParaRPr lang="en-US" dirty="0" smtClean="0"/>
          </a:p>
          <a:p>
            <a:r>
              <a:rPr lang="en-US" dirty="0" smtClean="0"/>
              <a:t>DTI qualitative QC in Slicer</a:t>
            </a:r>
          </a:p>
          <a:p>
            <a:pPr lvl="1"/>
            <a:r>
              <a:rPr lang="en-US" dirty="0" smtClean="0"/>
              <a:t>Create DTI </a:t>
            </a:r>
          </a:p>
          <a:p>
            <a:pPr lvl="1"/>
            <a:r>
              <a:rPr lang="en-US" dirty="0" smtClean="0"/>
              <a:t>Inspect Color FA</a:t>
            </a:r>
          </a:p>
          <a:p>
            <a:pPr lvl="1"/>
            <a:r>
              <a:rPr lang="en-US" dirty="0" smtClean="0"/>
              <a:t>Double check glyph orientation</a:t>
            </a:r>
          </a:p>
          <a:p>
            <a:pPr lvl="1"/>
            <a:r>
              <a:rPr lang="en-US" dirty="0" err="1" smtClean="0"/>
              <a:t>Fiducial</a:t>
            </a:r>
            <a:r>
              <a:rPr lang="en-US" dirty="0" smtClean="0"/>
              <a:t> tractography of major tracts</a:t>
            </a:r>
          </a:p>
          <a:p>
            <a:r>
              <a:rPr lang="en-US" dirty="0" smtClean="0"/>
              <a:t>QC is done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700" y="1130699"/>
            <a:ext cx="2400300" cy="284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574" y="4204305"/>
            <a:ext cx="2307574" cy="233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32590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Analysis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major approaches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Regional via structural data or prior </a:t>
            </a:r>
            <a:r>
              <a:rPr lang="en-US" dirty="0" smtClean="0"/>
              <a:t>atlases (does not need atlas building)</a:t>
            </a: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Voxel-wise </a:t>
            </a:r>
            <a:r>
              <a:rPr lang="en-US" dirty="0" smtClean="0"/>
              <a:t>over </a:t>
            </a:r>
            <a:r>
              <a:rPr lang="en-US" dirty="0" smtClean="0"/>
              <a:t>whole brain or white matter </a:t>
            </a:r>
            <a:r>
              <a:rPr lang="en-US" dirty="0" smtClean="0"/>
              <a:t>skeleton (TBSS)</a:t>
            </a: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Quantitative </a:t>
            </a:r>
            <a:r>
              <a:rPr lang="en-US" dirty="0" err="1"/>
              <a:t>t</a:t>
            </a:r>
            <a:r>
              <a:rPr lang="en-US" dirty="0" err="1" smtClean="0"/>
              <a:t>ractography</a:t>
            </a:r>
            <a:r>
              <a:rPr lang="en-US" dirty="0" smtClean="0"/>
              <a:t>: Profiles along fiber-tracts</a:t>
            </a:r>
          </a:p>
        </p:txBody>
      </p:sp>
    </p:spTree>
    <p:extLst>
      <p:ext uri="{BB962C8B-B14F-4D97-AF65-F5344CB8AC3E}">
        <p14:creationId xmlns:p14="http://schemas.microsoft.com/office/powerpoint/2010/main" val="3115817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Analysis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214182" cy="4343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Co-registration </a:t>
            </a:r>
            <a:r>
              <a:rPr lang="en-US" sz="2800" dirty="0" smtClean="0"/>
              <a:t>with segmented structural data</a:t>
            </a:r>
          </a:p>
          <a:p>
            <a:pPr marL="914400" lvl="1" indent="-514350"/>
            <a:r>
              <a:rPr lang="en-US" sz="2400" dirty="0" smtClean="0"/>
              <a:t>Deformable registration due to DWI distortions </a:t>
            </a:r>
          </a:p>
          <a:p>
            <a:pPr marL="1314450" lvl="2" indent="-514350"/>
            <a:r>
              <a:rPr lang="en-US" sz="2000" dirty="0" smtClean="0"/>
              <a:t>Baseline DWI to T2 (ANTS/Brains with smooth </a:t>
            </a:r>
            <a:r>
              <a:rPr lang="en-US" sz="2000" dirty="0" err="1" smtClean="0"/>
              <a:t>def</a:t>
            </a:r>
            <a:r>
              <a:rPr lang="en-US" sz="2000" dirty="0" smtClean="0"/>
              <a:t>)</a:t>
            </a:r>
          </a:p>
          <a:p>
            <a:pPr marL="1314450" lvl="2" indent="-514350"/>
            <a:r>
              <a:rPr lang="en-US" sz="2000" dirty="0" smtClean="0"/>
              <a:t>Resampling with </a:t>
            </a:r>
            <a:r>
              <a:rPr lang="en-US" sz="2000" dirty="0" err="1" smtClean="0"/>
              <a:t>ResampleDTILogEuclidean</a:t>
            </a:r>
            <a:r>
              <a:rPr lang="en-US" sz="2000" dirty="0"/>
              <a:t> </a:t>
            </a:r>
            <a:endParaRPr lang="en-US" sz="2000" dirty="0" smtClean="0"/>
          </a:p>
          <a:p>
            <a:pPr marL="914400" lvl="1" indent="-514350"/>
            <a:r>
              <a:rPr lang="en-US" sz="2400" dirty="0" smtClean="0"/>
              <a:t>Mean </a:t>
            </a:r>
            <a:r>
              <a:rPr lang="en-US" sz="2400" dirty="0" err="1" smtClean="0"/>
              <a:t>vs</a:t>
            </a:r>
            <a:r>
              <a:rPr lang="en-US" sz="2400" dirty="0" smtClean="0"/>
              <a:t> Median/</a:t>
            </a:r>
            <a:r>
              <a:rPr lang="en-US" sz="2400" dirty="0" err="1" smtClean="0"/>
              <a:t>Quantile</a:t>
            </a:r>
            <a:r>
              <a:rPr lang="en-US" sz="2400" dirty="0" smtClean="0"/>
              <a:t> stats </a:t>
            </a:r>
            <a:endParaRPr lang="en-US" sz="2400" dirty="0"/>
          </a:p>
          <a:p>
            <a:pPr marL="1314450" lvl="2" indent="-514350"/>
            <a:r>
              <a:rPr lang="en-US" sz="1600" dirty="0" smtClean="0"/>
              <a:t>Tensor scalars often non-Gaussian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99" y="4135968"/>
            <a:ext cx="5484822" cy="2467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8665" y="5015268"/>
            <a:ext cx="2225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Macaque brain development via DTI,</a:t>
            </a:r>
          </a:p>
          <a:p>
            <a:r>
              <a:rPr lang="en-US" sz="1600" dirty="0" smtClean="0"/>
              <a:t>Shi</a:t>
            </a:r>
            <a:r>
              <a:rPr lang="en-US" sz="1600" dirty="0"/>
              <a:t>, </a:t>
            </a:r>
            <a:r>
              <a:rPr lang="en-US" sz="1600" dirty="0" smtClean="0"/>
              <a:t>Styner et al, </a:t>
            </a:r>
            <a:r>
              <a:rPr lang="en-US" sz="1600" dirty="0"/>
              <a:t>Cerebral </a:t>
            </a:r>
            <a:r>
              <a:rPr lang="en-US" sz="1600" dirty="0" smtClean="0"/>
              <a:t>cortex, </a:t>
            </a:r>
            <a:r>
              <a:rPr lang="en-US" sz="1600" dirty="0"/>
              <a:t>2013.</a:t>
            </a:r>
          </a:p>
        </p:txBody>
      </p:sp>
    </p:spTree>
    <p:extLst>
      <p:ext uri="{BB962C8B-B14F-4D97-AF65-F5344CB8AC3E}">
        <p14:creationId xmlns:p14="http://schemas.microsoft.com/office/powerpoint/2010/main" val="21627750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616061" y="2963568"/>
            <a:ext cx="5876639" cy="3590476"/>
            <a:chOff x="2616061" y="2963568"/>
            <a:chExt cx="5876639" cy="3590476"/>
          </a:xfrm>
        </p:grpSpPr>
        <p:pic>
          <p:nvPicPr>
            <p:cNvPr id="6" name="Picture 5" descr="Screen Shot 2013-06-04 at 11.42.0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032" y="3034674"/>
              <a:ext cx="5724668" cy="351937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2616061" y="2963568"/>
              <a:ext cx="3820968" cy="11832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Analysis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159444" cy="4343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Co-registration of atlas</a:t>
            </a:r>
          </a:p>
          <a:p>
            <a:pPr marL="914400" lvl="1" indent="-514350"/>
            <a:r>
              <a:rPr lang="en-US" sz="2400" dirty="0" smtClean="0"/>
              <a:t>Atlas with prior </a:t>
            </a:r>
            <a:r>
              <a:rPr lang="en-US" sz="2400" dirty="0" smtClean="0"/>
              <a:t>regions (Mori atlases)</a:t>
            </a:r>
            <a:endParaRPr lang="en-US" sz="2400" dirty="0" smtClean="0"/>
          </a:p>
          <a:p>
            <a:pPr marL="914400" lvl="1" indent="-514350"/>
            <a:r>
              <a:rPr lang="en-US" sz="2400" dirty="0" smtClean="0"/>
              <a:t>Probabilistic regions =&gt; probabilistic </a:t>
            </a:r>
            <a:r>
              <a:rPr lang="en-US" sz="2400" dirty="0" smtClean="0"/>
              <a:t>stats </a:t>
            </a:r>
            <a:endParaRPr lang="en-US" sz="2400" dirty="0" smtClean="0"/>
          </a:p>
          <a:p>
            <a:pPr marL="914400" lvl="1" indent="-514350"/>
            <a:r>
              <a:rPr lang="en-US" sz="2400" dirty="0" smtClean="0"/>
              <a:t>Deformable </a:t>
            </a:r>
            <a:r>
              <a:rPr lang="en-US" sz="2400" dirty="0" smtClean="0"/>
              <a:t>registration</a:t>
            </a:r>
            <a:endParaRPr lang="en-US" sz="2400" dirty="0"/>
          </a:p>
          <a:p>
            <a:pPr marL="1204913" lvl="2" indent="-285750"/>
            <a:r>
              <a:rPr lang="en-US" sz="1600" dirty="0" smtClean="0"/>
              <a:t>DTI-</a:t>
            </a:r>
            <a:r>
              <a:rPr lang="en-US" sz="1600" dirty="0" err="1" smtClean="0"/>
              <a:t>Reg</a:t>
            </a:r>
            <a:r>
              <a:rPr lang="en-US" sz="1600" dirty="0" smtClean="0"/>
              <a:t> (in </a:t>
            </a:r>
            <a:r>
              <a:rPr lang="en-US" sz="1600" dirty="0" err="1" smtClean="0"/>
              <a:t>DTIAtlasBuilder</a:t>
            </a:r>
            <a:r>
              <a:rPr lang="en-US" sz="1600" dirty="0" smtClean="0"/>
              <a:t>) or ANTS FA to FA</a:t>
            </a:r>
          </a:p>
          <a:p>
            <a:pPr marL="1204913" lvl="2" indent="-285750"/>
            <a:r>
              <a:rPr lang="en-US" sz="1600" dirty="0" smtClean="0"/>
              <a:t>Use </a:t>
            </a:r>
            <a:r>
              <a:rPr lang="en-US" sz="1600" dirty="0" err="1" smtClean="0"/>
              <a:t>DTIResampleLogEuclidean</a:t>
            </a:r>
            <a:r>
              <a:rPr lang="en-US" sz="1600" dirty="0" smtClean="0"/>
              <a:t> (in </a:t>
            </a:r>
            <a:r>
              <a:rPr lang="en-US" sz="1600" dirty="0" err="1" smtClean="0"/>
              <a:t>DTIprocess</a:t>
            </a:r>
            <a:r>
              <a:rPr lang="en-US" sz="1600" dirty="0" smtClean="0"/>
              <a:t>)</a:t>
            </a:r>
            <a:endParaRPr 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06585" y="4812646"/>
            <a:ext cx="1964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Faria,Mori</a:t>
            </a:r>
            <a:r>
              <a:rPr lang="en-US" dirty="0"/>
              <a:t>, </a:t>
            </a:r>
            <a:r>
              <a:rPr lang="en-US" dirty="0" smtClean="0"/>
              <a:t>et al, </a:t>
            </a:r>
            <a:r>
              <a:rPr lang="en-US" dirty="0" err="1" smtClean="0"/>
              <a:t>NeuroImage</a:t>
            </a:r>
            <a:r>
              <a:rPr lang="en-US" dirty="0"/>
              <a:t>, Nov. 2010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16981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IRAL">
  <a:themeElements>
    <a:clrScheme name="MyUNC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yUN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MyUN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UN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UN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UN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UN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UN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UN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UN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UN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UN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UN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UN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NIRAL.thmx</Template>
  <TotalTime>4748</TotalTime>
  <Words>1167</Words>
  <Application>Microsoft Macintosh PowerPoint</Application>
  <PresentationFormat>On-screen Show (4:3)</PresentationFormat>
  <Paragraphs>230</Paragraphs>
  <Slides>31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NIRAL</vt:lpstr>
      <vt:lpstr>Diffusion Tensor Processing with the UNC-Utah NAMIC Tools</vt:lpstr>
      <vt:lpstr>Overview of the UNC – Utah NAMIC pipeline</vt:lpstr>
      <vt:lpstr>1. Dicom Conversion</vt:lpstr>
      <vt:lpstr>2. QC Diffusion Artifacts</vt:lpstr>
      <vt:lpstr>DTIPrep</vt:lpstr>
      <vt:lpstr>DWI &amp; DTI QC </vt:lpstr>
      <vt:lpstr>Major Analysis Approaches</vt:lpstr>
      <vt:lpstr>Regional Analysis (I)</vt:lpstr>
      <vt:lpstr>Regional Analysis (II)</vt:lpstr>
      <vt:lpstr>Regional Analysis</vt:lpstr>
      <vt:lpstr>Study Specific Atlases</vt:lpstr>
      <vt:lpstr>DTIAtlasBuilder</vt:lpstr>
      <vt:lpstr>Steps in DTIAtlasBuilder</vt:lpstr>
      <vt:lpstr>Simple Grid Processing</vt:lpstr>
      <vt:lpstr>Quality Control with MRIWatcher</vt:lpstr>
      <vt:lpstr>Atlas Data Organization</vt:lpstr>
      <vt:lpstr>Voxel Based Analysis (I)</vt:lpstr>
      <vt:lpstr>Voxel Based Analysis (II)</vt:lpstr>
      <vt:lpstr>TBSS: Map FA to Skeleton</vt:lpstr>
      <vt:lpstr>Quantitative Tractography</vt:lpstr>
      <vt:lpstr>Tractography</vt:lpstr>
      <vt:lpstr>Fiber Parametrization</vt:lpstr>
      <vt:lpstr>Sampling DTI Data in Original Space</vt:lpstr>
      <vt:lpstr>DTIAtlasFiberAnalyzer</vt:lpstr>
      <vt:lpstr>Fiber Profile Analysis</vt:lpstr>
      <vt:lpstr>Longitudinal DTI Atlas</vt:lpstr>
      <vt:lpstr>Krabbe Leukodystrophy</vt:lpstr>
      <vt:lpstr>Krabbe: Treatment </vt:lpstr>
      <vt:lpstr>Tract Profile Analysis</vt:lpstr>
      <vt:lpstr>Tract Profile Analysis</vt:lpstr>
      <vt:lpstr>Tract Based Analysis</vt:lpstr>
    </vt:vector>
  </TitlesOfParts>
  <Company>University of Utah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Diffusion Tensor Processing and Visualization</dc:title>
  <dc:creator>Ross Whitaker</dc:creator>
  <cp:lastModifiedBy>M Styner</cp:lastModifiedBy>
  <cp:revision>376</cp:revision>
  <dcterms:created xsi:type="dcterms:W3CDTF">2006-05-25T14:45:12Z</dcterms:created>
  <dcterms:modified xsi:type="dcterms:W3CDTF">2014-01-08T06:08:20Z</dcterms:modified>
</cp:coreProperties>
</file>