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7" r:id="rId2"/>
    <p:sldId id="296" r:id="rId3"/>
    <p:sldId id="344" r:id="rId4"/>
    <p:sldId id="345" r:id="rId5"/>
    <p:sldId id="342" r:id="rId6"/>
    <p:sldId id="346" r:id="rId7"/>
    <p:sldId id="340" r:id="rId8"/>
    <p:sldId id="341" r:id="rId9"/>
    <p:sldId id="325" r:id="rId10"/>
    <p:sldId id="333" r:id="rId11"/>
    <p:sldId id="334" r:id="rId12"/>
    <p:sldId id="335" r:id="rId13"/>
    <p:sldId id="336" r:id="rId14"/>
    <p:sldId id="311" r:id="rId15"/>
    <p:sldId id="312" r:id="rId16"/>
    <p:sldId id="313" r:id="rId17"/>
    <p:sldId id="314" r:id="rId18"/>
    <p:sldId id="316" r:id="rId19"/>
    <p:sldId id="317" r:id="rId20"/>
    <p:sldId id="318" r:id="rId21"/>
    <p:sldId id="319" r:id="rId22"/>
    <p:sldId id="327" r:id="rId23"/>
    <p:sldId id="328" r:id="rId24"/>
    <p:sldId id="320" r:id="rId25"/>
    <p:sldId id="321" r:id="rId26"/>
    <p:sldId id="330" r:id="rId27"/>
    <p:sldId id="322" r:id="rId28"/>
    <p:sldId id="323" r:id="rId29"/>
    <p:sldId id="324" r:id="rId30"/>
    <p:sldId id="326" r:id="rId31"/>
    <p:sldId id="329" r:id="rId32"/>
    <p:sldId id="331" r:id="rId33"/>
    <p:sldId id="332" r:id="rId34"/>
    <p:sldId id="309" r:id="rId35"/>
    <p:sldId id="310" r:id="rId3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atriz Paniagu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490" autoAdjust="0"/>
  </p:normalViewPr>
  <p:slideViewPr>
    <p:cSldViewPr snapToGrid="0" snapToObjects="1">
      <p:cViewPr varScale="1">
        <p:scale>
          <a:sx n="118" d="100"/>
          <a:sy n="118" d="100"/>
        </p:scale>
        <p:origin x="-2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76"/>
    </p:cViewPr>
  </p:sorterViewPr>
  <p:notesViewPr>
    <p:cSldViewPr snapToGrid="0" snapToObjects="1">
      <p:cViewPr varScale="1">
        <p:scale>
          <a:sx n="47" d="100"/>
          <a:sy n="47" d="100"/>
        </p:scale>
        <p:origin x="-1872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1537E5F-138E-7147-9DD6-E7BE5D1F5E94}" type="datetimeFigureOut">
              <a:rPr lang="en-US" smtClean="0"/>
              <a:t>2/8/13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8D77C98-8A34-3245-8788-DBF53FA8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0E3320A-47EC-4677-8919-76839CB83EF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8904"/>
            <a:ext cx="5367867" cy="43222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CBF8003-A646-43F3-AA8B-EEC4666B2D5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8904"/>
            <a:ext cx="5367867" cy="43222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DCB6F0C-5067-468C-9C0D-71D59C8F8AF4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8904"/>
            <a:ext cx="5367867" cy="43222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C4EFD42-1ABB-42B7-8594-82DEA6A09CA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8904"/>
            <a:ext cx="5367867" cy="43222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Welcome to Slicer</a:t>
            </a:r>
          </a:p>
          <a:p>
            <a:endParaRPr lang="en-US" dirty="0"/>
          </a:p>
          <a:p>
            <a:r>
              <a:rPr lang="en-US" dirty="0" smtClean="0"/>
              <a:t>Go to Diffusion</a:t>
            </a:r>
          </a:p>
          <a:p>
            <a:endParaRPr lang="en-US" dirty="0"/>
          </a:p>
          <a:p>
            <a:r>
              <a:rPr lang="en-US" dirty="0" smtClean="0"/>
              <a:t>Utilities -&gt; </a:t>
            </a:r>
            <a:r>
              <a:rPr lang="en-US" dirty="0" err="1" smtClean="0"/>
              <a:t>DTIreg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77C98-8A34-3245-8788-DBF53FA85D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7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354138" y="381000"/>
            <a:ext cx="60706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i="1">
                <a:solidFill>
                  <a:schemeClr val="bg2"/>
                </a:solidFill>
                <a:latin typeface="Arial" charset="0"/>
              </a:rPr>
              <a:t>NA-MIC</a:t>
            </a:r>
          </a:p>
          <a:p>
            <a:r>
              <a:rPr lang="en-US" sz="2200" i="1">
                <a:solidFill>
                  <a:schemeClr val="bg2"/>
                </a:solidFill>
                <a:latin typeface="Arial" charset="0"/>
              </a:rPr>
              <a:t>National Alliance for Medical Image Computing </a:t>
            </a:r>
            <a:br>
              <a:rPr lang="en-US" sz="2200" i="1">
                <a:solidFill>
                  <a:schemeClr val="bg2"/>
                </a:solidFill>
                <a:latin typeface="Arial" charset="0"/>
              </a:rPr>
            </a:br>
            <a:r>
              <a:rPr lang="en-US" sz="2200" i="1">
                <a:solidFill>
                  <a:schemeClr val="bg2"/>
                </a:solidFill>
                <a:latin typeface="Arial" charset="0"/>
              </a:rPr>
              <a:t>http://na-mic.org</a:t>
            </a:r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6764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38862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98475" y="648972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03325" y="6512395"/>
            <a:ext cx="51468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2"/>
                </a:solidFill>
                <a:latin typeface="Arial" charset="0"/>
              </a:rPr>
              <a:t>National Alliance for Medical Image </a:t>
            </a:r>
            <a:r>
              <a:rPr lang="en-US" sz="1200" i="1" dirty="0" smtClean="0">
                <a:solidFill>
                  <a:schemeClr val="bg2"/>
                </a:solidFill>
                <a:latin typeface="Arial" charset="0"/>
              </a:rPr>
              <a:t>Computing		 http://</a:t>
            </a:r>
            <a:r>
              <a:rPr lang="en-US" sz="1200" i="1" dirty="0" err="1" smtClean="0">
                <a:solidFill>
                  <a:schemeClr val="bg2"/>
                </a:solidFill>
                <a:latin typeface="Arial" charset="0"/>
              </a:rPr>
              <a:t>na-mic.org</a:t>
            </a:r>
            <a:endParaRPr lang="en-US" sz="1200" i="1" dirty="0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157" y="6498803"/>
            <a:ext cx="948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Slide </a:t>
            </a:r>
            <a:fld id="{77A81EBB-0AB4-164D-909D-335F00021CE9}" type="slidenum">
              <a:rPr lang="en-US" sz="1600" smtClean="0">
                <a:latin typeface="+mn-lt"/>
              </a:rPr>
              <a:pPr/>
              <a:t>‹#›</a:t>
            </a:fld>
            <a:endParaRPr lang="en-US" sz="1600" dirty="0">
              <a:latin typeface="+mn-lt"/>
            </a:endParaRPr>
          </a:p>
        </p:txBody>
      </p:sp>
      <p:pic>
        <p:nvPicPr>
          <p:cNvPr id="8" name="Picture 6" descr="UNC_logo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57"/>
          <a:stretch>
            <a:fillRect/>
          </a:stretch>
        </p:blipFill>
        <p:spPr bwMode="auto">
          <a:xfrm>
            <a:off x="8446860" y="384180"/>
            <a:ext cx="592138" cy="76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xmlns:p14="http://schemas.microsoft.com/office/powerpoint/2010/main">
    <p:cove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1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0.wmf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dl.handle.net/1926/1759" TargetMode="External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.pn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59278"/>
            <a:ext cx="7086600" cy="1752600"/>
          </a:xfrm>
        </p:spPr>
        <p:txBody>
          <a:bodyPr/>
          <a:lstStyle/>
          <a:p>
            <a:pPr algn="ctr"/>
            <a:r>
              <a:rPr lang="en-US" dirty="0" smtClean="0"/>
              <a:t>DTI Atlas Registration via 3D Slicer and DTI-</a:t>
            </a:r>
            <a:r>
              <a:rPr lang="en-US" dirty="0" err="1" smtClean="0"/>
              <a:t>Reg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4011" y="3409422"/>
            <a:ext cx="7086600" cy="2575560"/>
          </a:xfrm>
        </p:spPr>
        <p:txBody>
          <a:bodyPr/>
          <a:lstStyle/>
          <a:p>
            <a:pPr algn="ctr"/>
            <a:r>
              <a:rPr lang="en-US" sz="2800" dirty="0" smtClean="0"/>
              <a:t>Martin </a:t>
            </a:r>
            <a:r>
              <a:rPr lang="en-US" sz="2800" dirty="0" smtClean="0"/>
              <a:t>Styner, </a:t>
            </a:r>
            <a:r>
              <a:rPr lang="en-US" sz="2800" dirty="0" smtClean="0"/>
              <a:t>UNC</a:t>
            </a:r>
          </a:p>
          <a:p>
            <a:pPr algn="ctr"/>
            <a:r>
              <a:rPr lang="en-US" sz="2800" dirty="0" smtClean="0"/>
              <a:t>Guido </a:t>
            </a:r>
            <a:r>
              <a:rPr lang="en-US" sz="2800" dirty="0" err="1"/>
              <a:t>Gerig</a:t>
            </a:r>
            <a:r>
              <a:rPr lang="en-US" sz="2800" dirty="0"/>
              <a:t>, </a:t>
            </a:r>
            <a:r>
              <a:rPr lang="en-US" sz="2800" dirty="0" err="1"/>
              <a:t>UUtah</a:t>
            </a:r>
            <a:endParaRPr lang="en-US" sz="2800" dirty="0"/>
          </a:p>
          <a:p>
            <a:pPr algn="ctr"/>
            <a:endParaRPr lang="en-US" sz="2800" dirty="0" smtClean="0"/>
          </a:p>
        </p:txBody>
      </p:sp>
      <p:pic>
        <p:nvPicPr>
          <p:cNvPr id="4" name="Picture 6" descr="UNC_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57"/>
          <a:stretch>
            <a:fillRect/>
          </a:stretch>
        </p:blipFill>
        <p:spPr bwMode="auto">
          <a:xfrm>
            <a:off x="8162131" y="4640049"/>
            <a:ext cx="592138" cy="762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302" y="295144"/>
            <a:ext cx="1242805" cy="1095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llip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828800"/>
            <a:ext cx="4722813" cy="27320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6137275" y="2746375"/>
            <a:ext cx="2833688" cy="2327275"/>
            <a:chOff x="9936" y="6672"/>
            <a:chExt cx="2304" cy="2312"/>
          </a:xfrm>
        </p:grpSpPr>
        <p:pic>
          <p:nvPicPr>
            <p:cNvPr id="40970" name="Picture 4" descr="orig25"/>
            <p:cNvPicPr>
              <a:picLocks noChangeAspect="1" noChangeArrowheads="1"/>
            </p:cNvPicPr>
            <p:nvPr/>
          </p:nvPicPr>
          <p:blipFill>
            <a:blip r:embed="rId4">
              <a:lum bright="42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6" y="6672"/>
              <a:ext cx="2304" cy="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Rectangle 5"/>
            <p:cNvSpPr>
              <a:spLocks noChangeArrowheads="1"/>
            </p:cNvSpPr>
            <p:nvPr/>
          </p:nvSpPr>
          <p:spPr bwMode="auto">
            <a:xfrm>
              <a:off x="10896" y="7632"/>
              <a:ext cx="384" cy="336"/>
            </a:xfrm>
            <a:prstGeom prst="rect">
              <a:avLst/>
            </a:prstGeom>
            <a:noFill/>
            <a:ln w="9525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4" name="Line 6"/>
          <p:cNvSpPr>
            <a:spLocks noChangeShapeType="1"/>
          </p:cNvSpPr>
          <p:nvPr/>
        </p:nvSpPr>
        <p:spPr bwMode="auto">
          <a:xfrm flipV="1">
            <a:off x="5132388" y="4051300"/>
            <a:ext cx="2657475" cy="531813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Line 7"/>
          <p:cNvSpPr>
            <a:spLocks noChangeShapeType="1"/>
          </p:cNvSpPr>
          <p:nvPr/>
        </p:nvSpPr>
        <p:spPr bwMode="auto">
          <a:xfrm flipH="1" flipV="1">
            <a:off x="5132388" y="1828800"/>
            <a:ext cx="2657475" cy="1884363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677863" y="4706938"/>
            <a:ext cx="4737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Warmer colors indicate higher anisotropy</a:t>
            </a:r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6008688" y="1828800"/>
            <a:ext cx="30194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Principal diffusion directions in anisotropic regions of a DT-MR image slice</a:t>
            </a:r>
          </a:p>
        </p:txBody>
      </p:sp>
      <p:sp>
        <p:nvSpPr>
          <p:cNvPr id="40968" name="Rectangle 10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239000" cy="1143000"/>
          </a:xfrm>
        </p:spPr>
        <p:txBody>
          <a:bodyPr/>
          <a:lstStyle/>
          <a:p>
            <a:pPr eaLnBrk="1" hangingPunct="1"/>
            <a:r>
              <a:rPr lang="en-US" smtClean="0"/>
              <a:t>Spatial Transformations</a:t>
            </a:r>
            <a:br>
              <a:rPr lang="en-US" smtClean="0"/>
            </a:br>
            <a:r>
              <a:rPr lang="en-US" smtClean="0"/>
              <a:t>of Diffusion Tensors</a:t>
            </a:r>
          </a:p>
        </p:txBody>
      </p:sp>
      <p:sp>
        <p:nvSpPr>
          <p:cNvPr id="40969" name="Rectangle 11"/>
          <p:cNvSpPr>
            <a:spLocks noChangeArrowheads="1"/>
          </p:cNvSpPr>
          <p:nvPr/>
        </p:nvSpPr>
        <p:spPr bwMode="auto">
          <a:xfrm>
            <a:off x="4572000" y="579120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</a:rPr>
              <a:t>James Gee, </a:t>
            </a:r>
            <a:r>
              <a:rPr lang="en-US" sz="1600" dirty="0">
                <a:solidFill>
                  <a:schemeClr val="accent2"/>
                </a:solidFill>
              </a:rPr>
              <a:t>Department of Radiology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University of Pennsylvania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239" y="243840"/>
            <a:ext cx="7566025" cy="1143000"/>
          </a:xfrm>
        </p:spPr>
        <p:txBody>
          <a:bodyPr/>
          <a:lstStyle/>
          <a:p>
            <a:pPr eaLnBrk="1" hangingPunct="1"/>
            <a:r>
              <a:rPr lang="en-US" sz="3400" dirty="0" smtClean="0"/>
              <a:t>Rotation without DT Reorientation:</a:t>
            </a:r>
            <a:br>
              <a:rPr lang="en-US" sz="3400" dirty="0" smtClean="0"/>
            </a:br>
            <a:r>
              <a:rPr lang="en-US" sz="3400" dirty="0" smtClean="0"/>
              <a:t>Transform voxel grid, leave tensors </a:t>
            </a:r>
          </a:p>
        </p:txBody>
      </p:sp>
      <p:pic>
        <p:nvPicPr>
          <p:cNvPr id="41987" name="Picture 3" descr="ellipr45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267200" cy="387191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5902325" y="1441450"/>
            <a:ext cx="2882900" cy="2906713"/>
            <a:chOff x="3940" y="1186"/>
            <a:chExt cx="1816" cy="1831"/>
          </a:xfrm>
        </p:grpSpPr>
        <p:pic>
          <p:nvPicPr>
            <p:cNvPr id="41993" name="Picture 5" descr="r45nr25"/>
            <p:cNvPicPr>
              <a:picLocks noChangeAspect="1" noChangeArrowheads="1"/>
            </p:cNvPicPr>
            <p:nvPr/>
          </p:nvPicPr>
          <p:blipFill>
            <a:blip r:embed="rId4">
              <a:lum bright="42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" y="1186"/>
              <a:ext cx="1816" cy="1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4" name="Rectangle 6"/>
            <p:cNvSpPr>
              <a:spLocks noChangeArrowheads="1"/>
            </p:cNvSpPr>
            <p:nvPr/>
          </p:nvSpPr>
          <p:spPr bwMode="auto">
            <a:xfrm>
              <a:off x="4696" y="1989"/>
              <a:ext cx="303" cy="30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89" name="Line 7"/>
          <p:cNvSpPr>
            <a:spLocks noChangeShapeType="1"/>
          </p:cNvSpPr>
          <p:nvPr/>
        </p:nvSpPr>
        <p:spPr bwMode="auto">
          <a:xfrm flipH="1">
            <a:off x="4724400" y="3200400"/>
            <a:ext cx="2859088" cy="228600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 flipH="1" flipV="1">
            <a:off x="4724400" y="1524000"/>
            <a:ext cx="2859088" cy="1192213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5105400" y="3962400"/>
            <a:ext cx="40386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endParaRPr lang="en-US" sz="20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Directional structure </a:t>
            </a:r>
            <a:br>
              <a:rPr lang="en-US" sz="2000"/>
            </a:br>
            <a:r>
              <a:rPr lang="en-US" sz="2000"/>
              <a:t>is lost.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DTs orientations are no longer consistent with the anatomical structure of the image.</a:t>
            </a:r>
          </a:p>
        </p:txBody>
      </p:sp>
      <p:sp>
        <p:nvSpPr>
          <p:cNvPr id="41992" name="Rectangle 10"/>
          <p:cNvSpPr>
            <a:spLocks noChangeArrowheads="1"/>
          </p:cNvSpPr>
          <p:nvPr/>
        </p:nvSpPr>
        <p:spPr bwMode="auto">
          <a:xfrm>
            <a:off x="304800" y="579120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</a:rPr>
              <a:t>James Gee, </a:t>
            </a:r>
            <a:r>
              <a:rPr lang="en-US" sz="1600" dirty="0">
                <a:solidFill>
                  <a:schemeClr val="accent2"/>
                </a:solidFill>
              </a:rPr>
              <a:t>Department of Radiology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University of Pennsylvania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081837" y="2725696"/>
            <a:ext cx="501651" cy="474704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llipr45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12888"/>
            <a:ext cx="4114800" cy="387508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5902325" y="1441450"/>
            <a:ext cx="2882900" cy="2906713"/>
            <a:chOff x="1148" y="0"/>
            <a:chExt cx="2304" cy="2308"/>
          </a:xfrm>
        </p:grpSpPr>
        <p:pic>
          <p:nvPicPr>
            <p:cNvPr id="43017" name="Picture 4" descr="r45fs25"/>
            <p:cNvPicPr>
              <a:picLocks noChangeAspect="1" noChangeArrowheads="1"/>
            </p:cNvPicPr>
            <p:nvPr/>
          </p:nvPicPr>
          <p:blipFill>
            <a:blip r:embed="rId4">
              <a:lum bright="48000" contrast="5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" y="0"/>
              <a:ext cx="2304" cy="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8" name="Rectangle 5"/>
            <p:cNvSpPr>
              <a:spLocks noChangeArrowheads="1"/>
            </p:cNvSpPr>
            <p:nvPr/>
          </p:nvSpPr>
          <p:spPr bwMode="auto">
            <a:xfrm>
              <a:off x="2108" y="1008"/>
              <a:ext cx="384" cy="384"/>
            </a:xfrm>
            <a:prstGeom prst="rect">
              <a:avLst/>
            </a:prstGeom>
            <a:noFill/>
            <a:ln w="9525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Rotation with DT Reorientation</a:t>
            </a:r>
          </a:p>
        </p:txBody>
      </p:sp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4648200" y="3200400"/>
            <a:ext cx="2935288" cy="213360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 flipH="1" flipV="1">
            <a:off x="4648200" y="1524000"/>
            <a:ext cx="2935288" cy="1192213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5257800" y="4354513"/>
            <a:ext cx="365760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i="1">
                <a:solidFill>
                  <a:schemeClr val="hlink"/>
                </a:solidFill>
                <a:latin typeface="Times New Roman" pitchFamily="18" charset="0"/>
              </a:rPr>
              <a:t>D</a:t>
            </a:r>
            <a:r>
              <a:rPr lang="en-US" sz="2000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sz="2000" i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R·D</a:t>
            </a:r>
            <a:r>
              <a:rPr lang="en-US" sz="2000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·</a:t>
            </a:r>
            <a:r>
              <a:rPr lang="en-US" sz="2000" i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US" sz="2000" baseline="30000">
                <a:solidFill>
                  <a:schemeClr val="hlink"/>
                </a:solidFill>
                <a:sym typeface="Symbol" pitchFamily="18" charset="2"/>
              </a:rPr>
              <a:t>T</a:t>
            </a:r>
            <a:r>
              <a:rPr lang="en-US" sz="2000">
                <a:sym typeface="Symbol" pitchFamily="18" charset="2"/>
              </a:rPr>
              <a:t>.</a:t>
            </a:r>
            <a:endParaRPr lang="en-US" sz="20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Directional structure preserved.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DTs orientations remain consistent with the anatomy.</a:t>
            </a:r>
          </a:p>
        </p:txBody>
      </p:sp>
      <p:sp>
        <p:nvSpPr>
          <p:cNvPr id="43016" name="Rectangle 10"/>
          <p:cNvSpPr>
            <a:spLocks noChangeArrowheads="1"/>
          </p:cNvSpPr>
          <p:nvPr/>
        </p:nvSpPr>
        <p:spPr bwMode="auto">
          <a:xfrm>
            <a:off x="228600" y="580644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</a:rPr>
              <a:t>James Gee, </a:t>
            </a:r>
            <a:r>
              <a:rPr lang="en-US" sz="1600" dirty="0">
                <a:solidFill>
                  <a:schemeClr val="accent2"/>
                </a:solidFill>
              </a:rPr>
              <a:t>Department of Radiology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University of Pennsylvania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9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Affine Tensor Transformations</a:t>
            </a:r>
            <a:br>
              <a:rPr lang="en-US" sz="3400" smtClean="0"/>
            </a:br>
            <a:r>
              <a:rPr lang="en-US" sz="3400" b="0" smtClean="0"/>
              <a:t>(</a:t>
            </a:r>
            <a:r>
              <a:rPr lang="en-US" sz="3000" b="0" i="1" smtClean="0"/>
              <a:t>Alexander et al, MICCAI 1999)</a:t>
            </a:r>
            <a:r>
              <a:rPr lang="en-US" sz="3000" b="0" smtClean="0"/>
              <a:t/>
            </a:r>
            <a:br>
              <a:rPr lang="en-US" sz="3000" b="0" smtClean="0"/>
            </a:br>
            <a:endParaRPr lang="en-US" sz="3000" b="0" smtClean="0"/>
          </a:p>
        </p:txBody>
      </p:sp>
      <p:grpSp>
        <p:nvGrpSpPr>
          <p:cNvPr id="44035" name="Group 22"/>
          <p:cNvGrpSpPr>
            <a:grpSpLocks/>
          </p:cNvGrpSpPr>
          <p:nvPr/>
        </p:nvGrpSpPr>
        <p:grpSpPr bwMode="auto">
          <a:xfrm>
            <a:off x="1365250" y="1358900"/>
            <a:ext cx="7508875" cy="2679700"/>
            <a:chOff x="860" y="816"/>
            <a:chExt cx="4730" cy="1688"/>
          </a:xfrm>
        </p:grpSpPr>
        <p:sp>
          <p:nvSpPr>
            <p:cNvPr id="44043" name="Rectangle 2"/>
            <p:cNvSpPr>
              <a:spLocks noChangeArrowheads="1"/>
            </p:cNvSpPr>
            <p:nvPr/>
          </p:nvSpPr>
          <p:spPr bwMode="auto">
            <a:xfrm>
              <a:off x="3524" y="1063"/>
              <a:ext cx="2066" cy="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For an affine transformation,        ,  </a:t>
              </a:r>
              <a:r>
                <a:rPr lang="en-US" sz="2000" i="1">
                  <a:latin typeface="Times New Roman" pitchFamily="18" charset="0"/>
                </a:rPr>
                <a:t>D</a:t>
              </a:r>
              <a:r>
                <a:rPr lang="en-US" sz="2000">
                  <a:latin typeface="Times New Roman" pitchFamily="18" charset="0"/>
                  <a:sym typeface="Symbol" pitchFamily="18" charset="2"/>
                </a:rPr>
                <a:t>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F·D</a:t>
              </a:r>
              <a:r>
                <a:rPr lang="en-US" sz="2000">
                  <a:latin typeface="Times New Roman" pitchFamily="18" charset="0"/>
                  <a:sym typeface="Symbol" pitchFamily="18" charset="2"/>
                </a:rPr>
                <a:t>·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F</a:t>
              </a:r>
              <a:r>
                <a:rPr lang="en-US" sz="2000" baseline="30000">
                  <a:sym typeface="Symbol" pitchFamily="18" charset="2"/>
                </a:rPr>
                <a:t>T</a:t>
              </a:r>
              <a:r>
                <a:rPr lang="en-US" sz="2000">
                  <a:sym typeface="Symbol" pitchFamily="18" charset="2"/>
                </a:rPr>
                <a:t>?</a:t>
              </a:r>
              <a:endParaRPr lang="en-US" sz="2000"/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000">
                  <a:solidFill>
                    <a:schemeClr val="hlink"/>
                  </a:solidFill>
                </a:rPr>
                <a:t>No...</a:t>
              </a:r>
            </a:p>
          </p:txBody>
        </p:sp>
        <p:grpSp>
          <p:nvGrpSpPr>
            <p:cNvPr id="44044" name="Group 4"/>
            <p:cNvGrpSpPr>
              <a:grpSpLocks/>
            </p:cNvGrpSpPr>
            <p:nvPr/>
          </p:nvGrpSpPr>
          <p:grpSpPr bwMode="auto">
            <a:xfrm>
              <a:off x="2079" y="1200"/>
              <a:ext cx="1445" cy="1164"/>
              <a:chOff x="2079" y="1007"/>
              <a:chExt cx="1445" cy="1164"/>
            </a:xfrm>
          </p:grpSpPr>
          <p:pic>
            <p:nvPicPr>
              <p:cNvPr id="44053" name="Picture 5" descr="mat_e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9" y="1007"/>
                <a:ext cx="1445" cy="1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054" name="Text Box 6"/>
              <p:cNvSpPr txBox="1">
                <a:spLocks noChangeArrowheads="1"/>
              </p:cNvSpPr>
              <p:nvPr/>
            </p:nvSpPr>
            <p:spPr bwMode="auto">
              <a:xfrm>
                <a:off x="2441" y="1921"/>
                <a:ext cx="8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b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 i="1">
                    <a:latin typeface="Times New Roman" pitchFamily="18" charset="0"/>
                  </a:rPr>
                  <a:t>D</a:t>
                </a:r>
                <a:r>
                  <a:rPr lang="en-US" sz="2000">
                    <a:latin typeface="Times New Roman" pitchFamily="18" charset="0"/>
                    <a:sym typeface="Symbol" pitchFamily="18" charset="2"/>
                  </a:rPr>
                  <a:t></a:t>
                </a:r>
                <a:r>
                  <a:rPr lang="en-US" sz="2000" i="1">
                    <a:latin typeface="Times New Roman" pitchFamily="18" charset="0"/>
                    <a:sym typeface="Symbol" pitchFamily="18" charset="2"/>
                  </a:rPr>
                  <a:t>F·D·F</a:t>
                </a:r>
                <a:r>
                  <a:rPr lang="en-US" sz="2000" baseline="30000">
                    <a:latin typeface="Times New Roman" pitchFamily="18" charset="0"/>
                    <a:sym typeface="Symbol" pitchFamily="18" charset="2"/>
                  </a:rPr>
                  <a:t>T</a:t>
                </a:r>
              </a:p>
            </p:txBody>
          </p:sp>
        </p:grpSp>
        <p:sp>
          <p:nvSpPr>
            <p:cNvPr id="44045" name="Rectangle 9"/>
            <p:cNvSpPr>
              <a:spLocks noChangeArrowheads="1"/>
            </p:cNvSpPr>
            <p:nvPr/>
          </p:nvSpPr>
          <p:spPr bwMode="auto">
            <a:xfrm>
              <a:off x="2316" y="1063"/>
              <a:ext cx="1056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44046" name="Object 12"/>
            <p:cNvGraphicFramePr>
              <a:graphicFrameLocks noChangeAspect="1"/>
            </p:cNvGraphicFramePr>
            <p:nvPr/>
          </p:nvGraphicFramePr>
          <p:xfrm>
            <a:off x="4875" y="1265"/>
            <a:ext cx="374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6" name="Equation" r:id="rId5" imgW="368300" imgH="241300" progId="Equation.DSMT4">
                    <p:embed/>
                  </p:oleObj>
                </mc:Choice>
                <mc:Fallback>
                  <p:oleObj name="Equation" r:id="rId5" imgW="3683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5" y="1265"/>
                          <a:ext cx="374" cy="2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4047" name="Group 13"/>
            <p:cNvGrpSpPr>
              <a:grpSpLocks/>
            </p:cNvGrpSpPr>
            <p:nvPr/>
          </p:nvGrpSpPr>
          <p:grpSpPr bwMode="auto">
            <a:xfrm>
              <a:off x="860" y="816"/>
              <a:ext cx="1802" cy="1688"/>
              <a:chOff x="-74" y="1144"/>
              <a:chExt cx="1802" cy="1688"/>
            </a:xfrm>
          </p:grpSpPr>
          <p:pic>
            <p:nvPicPr>
              <p:cNvPr id="44049" name="Picture 14" descr="mat_e1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" y="1480"/>
                <a:ext cx="1802" cy="1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4050" name="Group 15"/>
              <p:cNvGrpSpPr>
                <a:grpSpLocks/>
              </p:cNvGrpSpPr>
              <p:nvPr/>
            </p:nvGrpSpPr>
            <p:grpSpPr bwMode="auto">
              <a:xfrm>
                <a:off x="569" y="1144"/>
                <a:ext cx="612" cy="1551"/>
                <a:chOff x="569" y="1144"/>
                <a:chExt cx="612" cy="1551"/>
              </a:xfrm>
            </p:grpSpPr>
            <p:sp>
              <p:nvSpPr>
                <p:cNvPr id="44051" name="Rectangle 16"/>
                <p:cNvSpPr>
                  <a:spLocks noChangeArrowheads="1"/>
                </p:cNvSpPr>
                <p:nvPr/>
              </p:nvSpPr>
              <p:spPr bwMode="auto">
                <a:xfrm>
                  <a:off x="605" y="1548"/>
                  <a:ext cx="500" cy="11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05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69" y="1144"/>
                  <a:ext cx="612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 type="none" w="sm" len="med"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/>
                    <a:t>Original</a:t>
                  </a:r>
                  <a:br>
                    <a:rPr lang="en-US"/>
                  </a:br>
                  <a:r>
                    <a:rPr lang="en-US"/>
                    <a:t>Tensor</a:t>
                  </a:r>
                </a:p>
              </p:txBody>
            </p:sp>
          </p:grpSp>
        </p:grpSp>
        <p:sp>
          <p:nvSpPr>
            <p:cNvPr id="44048" name="Text Box 18"/>
            <p:cNvSpPr txBox="1">
              <a:spLocks noChangeArrowheads="1"/>
            </p:cNvSpPr>
            <p:nvPr/>
          </p:nvSpPr>
          <p:spPr bwMode="auto">
            <a:xfrm>
              <a:off x="2433" y="821"/>
              <a:ext cx="93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med"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/>
                <a:t>Transformed</a:t>
              </a:r>
              <a:br>
                <a:rPr lang="en-US"/>
              </a:br>
              <a:r>
                <a:rPr lang="en-US"/>
                <a:t>Tensor</a:t>
              </a: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14350" y="3667125"/>
            <a:ext cx="8359775" cy="2819400"/>
            <a:chOff x="324" y="2310"/>
            <a:chExt cx="5266" cy="1776"/>
          </a:xfrm>
        </p:grpSpPr>
        <p:pic>
          <p:nvPicPr>
            <p:cNvPr id="44037" name="Picture 7" descr="mat_e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" y="2509"/>
              <a:ext cx="1440" cy="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8" name="Text Box 8"/>
            <p:cNvSpPr txBox="1">
              <a:spLocks noChangeArrowheads="1"/>
            </p:cNvSpPr>
            <p:nvPr/>
          </p:nvSpPr>
          <p:spPr bwMode="auto">
            <a:xfrm>
              <a:off x="2423" y="3414"/>
              <a:ext cx="8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i="1">
                  <a:latin typeface="Times New Roman" pitchFamily="18" charset="0"/>
                </a:rPr>
                <a:t>D</a:t>
              </a:r>
              <a:r>
                <a:rPr lang="en-US" sz="2000">
                  <a:latin typeface="Times New Roman" pitchFamily="18" charset="0"/>
                  <a:sym typeface="Symbol" pitchFamily="18" charset="2"/>
                </a:rPr>
                <a:t>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R·D·R</a:t>
              </a:r>
              <a:r>
                <a:rPr lang="en-US" sz="2000" baseline="30000">
                  <a:latin typeface="Times New Roman" pitchFamily="18" charset="0"/>
                  <a:sym typeface="Symbol" pitchFamily="18" charset="2"/>
                </a:rPr>
                <a:t>T</a:t>
              </a:r>
            </a:p>
          </p:txBody>
        </p:sp>
        <p:sp>
          <p:nvSpPr>
            <p:cNvPr id="44039" name="Rectangle 10"/>
            <p:cNvSpPr>
              <a:spLocks noChangeArrowheads="1"/>
            </p:cNvSpPr>
            <p:nvPr/>
          </p:nvSpPr>
          <p:spPr bwMode="auto">
            <a:xfrm>
              <a:off x="2316" y="2319"/>
              <a:ext cx="1056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040" name="Rectangle 11"/>
            <p:cNvSpPr>
              <a:spLocks noChangeArrowheads="1"/>
            </p:cNvSpPr>
            <p:nvPr/>
          </p:nvSpPr>
          <p:spPr bwMode="auto">
            <a:xfrm>
              <a:off x="324" y="2440"/>
              <a:ext cx="2112" cy="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We wish to </a:t>
              </a:r>
              <a:r>
                <a:rPr lang="en-US" sz="2000">
                  <a:solidFill>
                    <a:schemeClr val="hlink"/>
                  </a:solidFill>
                </a:rPr>
                <a:t>preserve</a:t>
              </a:r>
              <a:r>
                <a:rPr lang="en-US" sz="2000"/>
                <a:t> </a:t>
              </a:r>
              <a:r>
                <a:rPr lang="en-US" sz="2000">
                  <a:solidFill>
                    <a:schemeClr val="hlink"/>
                  </a:solidFill>
                </a:rPr>
                <a:t>the</a:t>
              </a:r>
              <a:r>
                <a:rPr lang="en-US" sz="2000"/>
                <a:t> </a:t>
              </a:r>
              <a:r>
                <a:rPr lang="en-US" sz="2000">
                  <a:solidFill>
                    <a:schemeClr val="hlink"/>
                  </a:solidFill>
                </a:rPr>
                <a:t>shape</a:t>
              </a:r>
              <a:r>
                <a:rPr lang="en-US" sz="2000"/>
                <a:t> of the DTs.</a:t>
              </a:r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But we must reorient them appropriately.</a:t>
              </a:r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Require </a:t>
              </a:r>
              <a:r>
                <a:rPr lang="en-US" sz="2000" i="1">
                  <a:solidFill>
                    <a:schemeClr val="hlink"/>
                  </a:solidFill>
                  <a:latin typeface="Times New Roman" pitchFamily="18" charset="0"/>
                </a:rPr>
                <a:t>R</a:t>
              </a:r>
              <a:r>
                <a:rPr lang="en-US" sz="2000"/>
                <a:t> that reflects reorientation due to </a:t>
              </a:r>
              <a:r>
                <a:rPr lang="en-US" sz="2000" i="1">
                  <a:latin typeface="Times New Roman" pitchFamily="18" charset="0"/>
                </a:rPr>
                <a:t>F</a:t>
              </a:r>
              <a:r>
                <a:rPr lang="en-US" sz="2000"/>
                <a:t>.</a:t>
              </a:r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endParaRPr lang="en-US" sz="2000"/>
            </a:p>
          </p:txBody>
        </p:sp>
        <p:sp>
          <p:nvSpPr>
            <p:cNvPr id="44041" name="Text Box 19"/>
            <p:cNvSpPr txBox="1">
              <a:spLocks noChangeArrowheads="1"/>
            </p:cNvSpPr>
            <p:nvPr/>
          </p:nvSpPr>
          <p:spPr bwMode="auto">
            <a:xfrm>
              <a:off x="3551" y="2453"/>
              <a:ext cx="2039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med"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buFontTx/>
                <a:buChar char="•"/>
              </a:pP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/>
                <a:t>Decompose</a:t>
              </a:r>
              <a:r>
                <a:rPr lang="en-US" sz="2000">
                  <a:latin typeface="Times New Roman" pitchFamily="18" charset="0"/>
                </a:rPr>
                <a:t> </a:t>
              </a:r>
              <a:r>
                <a:rPr lang="en-US" sz="2000" i="1">
                  <a:latin typeface="Times New Roman" pitchFamily="18" charset="0"/>
                </a:rPr>
                <a:t>F</a:t>
              </a:r>
              <a:r>
                <a:rPr lang="en-US" sz="2000">
                  <a:latin typeface="Times New Roman" pitchFamily="18" charset="0"/>
                </a:rPr>
                <a:t>  </a:t>
              </a:r>
              <a:r>
                <a:rPr lang="en-US" sz="2000"/>
                <a:t>into:</a:t>
              </a:r>
            </a:p>
            <a:p>
              <a:pPr lvl="1">
                <a:buFontTx/>
                <a:buChar char="•"/>
              </a:pP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/>
                <a:t>Rigid rotation,</a:t>
              </a: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 i="1">
                  <a:latin typeface="Times New Roman" pitchFamily="18" charset="0"/>
                </a:rPr>
                <a:t>R</a:t>
              </a:r>
              <a:r>
                <a:rPr lang="en-US" sz="2000">
                  <a:latin typeface="Tahoma" pitchFamily="34" charset="0"/>
                </a:rPr>
                <a:t>, </a:t>
              </a:r>
              <a:r>
                <a:rPr lang="en-US" sz="2000"/>
                <a:t>and</a:t>
              </a:r>
            </a:p>
            <a:p>
              <a:pPr lvl="1">
                <a:buFontTx/>
                <a:buChar char="•"/>
              </a:pP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/>
                <a:t>Deformation,</a:t>
              </a: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 i="1">
                  <a:latin typeface="Times New Roman" pitchFamily="18" charset="0"/>
                </a:rPr>
                <a:t>U</a:t>
              </a:r>
              <a:r>
                <a:rPr lang="en-US" sz="2000">
                  <a:latin typeface="Tahoma" pitchFamily="34" charset="0"/>
                </a:rPr>
                <a:t>:</a:t>
              </a:r>
              <a:br>
                <a:rPr lang="en-US" sz="2000">
                  <a:latin typeface="Tahoma" pitchFamily="34" charset="0"/>
                </a:rPr>
              </a:br>
              <a:r>
                <a:rPr lang="en-US" sz="2000">
                  <a:latin typeface="Times New Roman" pitchFamily="18" charset="0"/>
                </a:rPr>
                <a:t>   </a:t>
              </a:r>
              <a:r>
                <a:rPr lang="en-US" sz="2000" i="1">
                  <a:latin typeface="Times New Roman" pitchFamily="18" charset="0"/>
                </a:rPr>
                <a:t>F</a:t>
              </a:r>
              <a:r>
                <a:rPr lang="en-US" sz="2000">
                  <a:latin typeface="Times New Roman" pitchFamily="18" charset="0"/>
                </a:rPr>
                <a:t> = </a:t>
              </a:r>
              <a:r>
                <a:rPr lang="en-US" sz="2000" i="1">
                  <a:latin typeface="Times New Roman" pitchFamily="18" charset="0"/>
                </a:rPr>
                <a:t>R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·</a:t>
              </a:r>
              <a:r>
                <a:rPr lang="en-US" sz="2000" i="1">
                  <a:latin typeface="Times New Roman" pitchFamily="18" charset="0"/>
                </a:rPr>
                <a:t>U</a:t>
              </a:r>
              <a:r>
                <a:rPr lang="en-US" sz="2000">
                  <a:latin typeface="Times New Roman" pitchFamily="18" charset="0"/>
                </a:rPr>
                <a:t/>
              </a:r>
              <a:br>
                <a:rPr lang="en-US" sz="2000">
                  <a:latin typeface="Times New Roman" pitchFamily="18" charset="0"/>
                </a:rPr>
              </a:br>
              <a:r>
                <a:rPr lang="en-US" sz="2000">
                  <a:latin typeface="Times New Roman" pitchFamily="18" charset="0"/>
                </a:rPr>
                <a:t>   </a:t>
              </a:r>
              <a:r>
                <a:rPr lang="en-US" sz="2000" i="1">
                  <a:latin typeface="Times New Roman" pitchFamily="18" charset="0"/>
                </a:rPr>
                <a:t>R</a:t>
              </a:r>
              <a:r>
                <a:rPr lang="en-US" sz="2000">
                  <a:latin typeface="Times New Roman" pitchFamily="18" charset="0"/>
                </a:rPr>
                <a:t> = </a:t>
              </a:r>
              <a:r>
                <a:rPr lang="en-US" sz="2000" i="1">
                  <a:latin typeface="Times New Roman" pitchFamily="18" charset="0"/>
                </a:rPr>
                <a:t>F 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·(F</a:t>
              </a:r>
              <a:r>
                <a:rPr lang="en-US" sz="2000" i="1" baseline="30000">
                  <a:latin typeface="Times New Roman" pitchFamily="18" charset="0"/>
                  <a:sym typeface="Symbol" pitchFamily="18" charset="2"/>
                </a:rPr>
                <a:t>T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 ·F)</a:t>
              </a:r>
              <a:r>
                <a:rPr lang="en-US" sz="2000" i="1" baseline="30000">
                  <a:latin typeface="Times New Roman" pitchFamily="18" charset="0"/>
                  <a:sym typeface="Symbol" pitchFamily="18" charset="2"/>
                </a:rPr>
                <a:t>-1/2</a:t>
              </a:r>
              <a:endParaRPr lang="en-US" sz="2000">
                <a:latin typeface="Times New Roman" pitchFamily="18" charset="0"/>
              </a:endParaRPr>
            </a:p>
            <a:p>
              <a:pPr>
                <a:buFontTx/>
                <a:buChar char="•"/>
              </a:pP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/>
                <a:t>Then reorient</a:t>
              </a: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 i="1">
                  <a:latin typeface="Times New Roman" pitchFamily="18" charset="0"/>
                </a:rPr>
                <a:t>D</a:t>
              </a: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/>
                <a:t>using</a:t>
              </a: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 i="1">
                  <a:latin typeface="Times New Roman" pitchFamily="18" charset="0"/>
                </a:rPr>
                <a:t>R</a:t>
              </a:r>
              <a:r>
                <a:rPr lang="en-US" sz="2000">
                  <a:latin typeface="Tahoma" pitchFamily="34" charset="0"/>
                </a:rPr>
                <a:t>:</a:t>
              </a:r>
              <a:r>
                <a:rPr lang="en-US" sz="2000" b="1">
                  <a:latin typeface="Times New Roman" pitchFamily="18" charset="0"/>
                </a:rPr>
                <a:t/>
              </a:r>
              <a:br>
                <a:rPr lang="en-US" sz="2000" b="1">
                  <a:latin typeface="Times New Roman" pitchFamily="18" charset="0"/>
                </a:rPr>
              </a:br>
              <a:r>
                <a:rPr lang="en-US" sz="2000" b="1">
                  <a:latin typeface="Times New Roman" pitchFamily="18" charset="0"/>
                </a:rPr>
                <a:t>          </a:t>
              </a:r>
              <a:r>
                <a:rPr lang="en-US" i="1">
                  <a:latin typeface="Times New Roman" pitchFamily="18" charset="0"/>
                </a:rPr>
                <a:t>D</a:t>
              </a:r>
              <a:r>
                <a:rPr lang="en-US">
                  <a:latin typeface="Times New Roman" pitchFamily="18" charset="0"/>
                </a:rPr>
                <a:t>’ = </a:t>
              </a:r>
              <a:r>
                <a:rPr lang="en-US" i="1">
                  <a:latin typeface="Times New Roman" pitchFamily="18" charset="0"/>
                  <a:sym typeface="Symbol" pitchFamily="18" charset="2"/>
                </a:rPr>
                <a:t>R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·</a:t>
              </a:r>
              <a:r>
                <a:rPr lang="en-US" i="1">
                  <a:latin typeface="Times New Roman" pitchFamily="18" charset="0"/>
                  <a:sym typeface="Symbol" pitchFamily="18" charset="2"/>
                </a:rPr>
                <a:t>D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·</a:t>
              </a:r>
              <a:r>
                <a:rPr lang="en-US" i="1">
                  <a:latin typeface="Times New Roman" pitchFamily="18" charset="0"/>
                  <a:sym typeface="Symbol" pitchFamily="18" charset="2"/>
                </a:rPr>
                <a:t>R</a:t>
              </a:r>
              <a:r>
                <a:rPr lang="en-US" i="1" baseline="30000">
                  <a:latin typeface="Times New Roman" pitchFamily="18" charset="0"/>
                  <a:sym typeface="Symbol" pitchFamily="18" charset="2"/>
                </a:rPr>
                <a:t>T</a:t>
              </a:r>
              <a:endParaRPr lang="en-US"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  <a:buFontTx/>
                <a:buChar char="•"/>
              </a:pPr>
              <a:endParaRPr lang="en-US" sz="1600">
                <a:latin typeface="Tahoma" pitchFamily="34" charset="0"/>
              </a:endParaRPr>
            </a:p>
          </p:txBody>
        </p:sp>
        <p:sp>
          <p:nvSpPr>
            <p:cNvPr id="44042" name="Text Box 20"/>
            <p:cNvSpPr txBox="1">
              <a:spLocks noChangeArrowheads="1"/>
            </p:cNvSpPr>
            <p:nvPr/>
          </p:nvSpPr>
          <p:spPr bwMode="auto">
            <a:xfrm>
              <a:off x="3545" y="2310"/>
              <a:ext cx="17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med"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hlink"/>
                  </a:solidFill>
                </a:rPr>
                <a:t>Finite Strain Estimation</a:t>
              </a:r>
              <a:endParaRPr lang="en-US">
                <a:solidFill>
                  <a:schemeClr val="hlin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8400"/>
            <a:ext cx="82296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this tutorial you will need DTI data files that can be found following this link :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http://hdl.handle.net/1926/1759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25226"/>
            <a:ext cx="762000" cy="8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9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Slicer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63504"/>
            <a:ext cx="5448300" cy="4378545"/>
          </a:xfrm>
          <a:noFill/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u="sng" dirty="0" smtClean="0"/>
              <a:t>Linux/Mac users :</a:t>
            </a:r>
          </a:p>
          <a:p>
            <a:pPr marL="0" indent="0">
              <a:buNone/>
            </a:pPr>
            <a:r>
              <a:rPr lang="en-US" dirty="0" smtClean="0"/>
              <a:t>Launch the Slicer</a:t>
            </a:r>
          </a:p>
          <a:p>
            <a:pPr marL="0" indent="0">
              <a:buNone/>
            </a:pPr>
            <a:r>
              <a:rPr lang="en-US" dirty="0" smtClean="0"/>
              <a:t>executable located in</a:t>
            </a:r>
          </a:p>
          <a:p>
            <a:pPr marL="0" indent="0">
              <a:buNone/>
            </a:pPr>
            <a:r>
              <a:rPr lang="en-US" dirty="0" smtClean="0"/>
              <a:t>the Slicer4 directory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Windows users :</a:t>
            </a:r>
          </a:p>
          <a:p>
            <a:pPr marL="0" indent="0">
              <a:buNone/>
            </a:pPr>
            <a:r>
              <a:rPr lang="en-US" dirty="0" smtClean="0"/>
              <a:t>Select  </a:t>
            </a:r>
            <a:r>
              <a:rPr lang="en-US" dirty="0" err="1" smtClean="0"/>
              <a:t>Start</a:t>
            </a:r>
            <a:r>
              <a:rPr lang="en-US" dirty="0" err="1" smtClean="0">
                <a:sym typeface="Wingdings" pitchFamily="2" charset="2"/>
              </a:rPr>
              <a:t></a:t>
            </a:r>
            <a:r>
              <a:rPr lang="en-US" dirty="0" err="1" smtClean="0"/>
              <a:t>All</a:t>
            </a:r>
            <a:r>
              <a:rPr lang="en-US" dirty="0" smtClean="0"/>
              <a:t> Programs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Slicer4.0.1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Slicer</a:t>
            </a:r>
          </a:p>
          <a:p>
            <a:pPr marL="0" indent="0">
              <a:buNone/>
            </a:pPr>
            <a:r>
              <a:rPr lang="en-US" dirty="0" smtClean="0"/>
              <a:t>Or </a:t>
            </a:r>
            <a:r>
              <a:rPr lang="en-US" dirty="0"/>
              <a:t>l</a:t>
            </a:r>
            <a:r>
              <a:rPr lang="en-US" dirty="0" smtClean="0"/>
              <a:t>aunch the Slicer executable from Slicer4 directory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10" y="1447800"/>
            <a:ext cx="5252743" cy="342604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18402"/>
            <a:ext cx="762000" cy="8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85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DTI Atlas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8095853" cy="45516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026" y="2438400"/>
            <a:ext cx="4343400" cy="1676400"/>
          </a:xfrm>
          <a:solidFill>
            <a:srgbClr val="FFC000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Left click on file menu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Left click on Add Volume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25226"/>
            <a:ext cx="762000" cy="8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4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DTI Atlas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94C92D-0306-4E69-9CD3-20855E849650}" type="slidenum">
              <a:rPr kumimoji="0" lang="en-US" smtClean="0"/>
              <a:t>17</a:t>
            </a:fld>
            <a:endParaRPr kumimoji="0"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25226"/>
            <a:ext cx="762000" cy="8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38" y="1349934"/>
            <a:ext cx="6365031" cy="53830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659563"/>
            <a:ext cx="8229600" cy="609600"/>
          </a:xfrm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Select the </a:t>
            </a:r>
            <a:r>
              <a:rPr lang="en-US" dirty="0" err="1" smtClean="0"/>
              <a:t>AdultAtlas.nrrd</a:t>
            </a:r>
            <a:r>
              <a:rPr lang="en-US" dirty="0" smtClean="0"/>
              <a:t> volume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DTI </a:t>
            </a:r>
            <a:r>
              <a:rPr lang="en-US" dirty="0" smtClean="0"/>
              <a:t>Atlas </a:t>
            </a:r>
            <a:r>
              <a:rPr lang="en-US" dirty="0" smtClean="0">
                <a:solidFill>
                  <a:srgbClr val="FF0000"/>
                </a:solidFill>
              </a:rPr>
              <a:t>Mask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25226"/>
            <a:ext cx="762000" cy="8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98" y="1381422"/>
            <a:ext cx="5665853" cy="48050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659563"/>
            <a:ext cx="8432698" cy="609600"/>
          </a:xfrm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Load </a:t>
            </a:r>
            <a:r>
              <a:rPr lang="en-US" dirty="0" err="1" smtClean="0"/>
              <a:t>AdultAtlas_BrainMask.nrrd</a:t>
            </a:r>
            <a:r>
              <a:rPr lang="en-US" dirty="0" smtClean="0"/>
              <a:t> label map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Donut 7"/>
          <p:cNvSpPr/>
          <p:nvPr/>
        </p:nvSpPr>
        <p:spPr bwMode="auto">
          <a:xfrm>
            <a:off x="5506777" y="4160529"/>
            <a:ext cx="767727" cy="34118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056509" y="2189253"/>
            <a:ext cx="1924054" cy="1885980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7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 View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19200" y="1676400"/>
            <a:ext cx="7585958" cy="3810948"/>
          </a:xfrm>
        </p:spPr>
        <p:txBody>
          <a:bodyPr/>
          <a:lstStyle/>
          <a:p>
            <a:r>
              <a:rPr lang="en-US" dirty="0" smtClean="0"/>
              <a:t>Adjust view to see both mask and atlas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Link all 3 viewers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Opacity change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/>
          <a:srcRect l="45481" t="60276" b="352"/>
          <a:stretch/>
        </p:blipFill>
        <p:spPr bwMode="auto">
          <a:xfrm>
            <a:off x="4966526" y="3601369"/>
            <a:ext cx="3946623" cy="235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Donut 11"/>
          <p:cNvSpPr/>
          <p:nvPr/>
        </p:nvSpPr>
        <p:spPr bwMode="auto">
          <a:xfrm>
            <a:off x="4966526" y="3743529"/>
            <a:ext cx="388603" cy="34118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Donut 12"/>
          <p:cNvSpPr/>
          <p:nvPr/>
        </p:nvSpPr>
        <p:spPr bwMode="auto">
          <a:xfrm>
            <a:off x="5402519" y="3942551"/>
            <a:ext cx="388603" cy="34118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5746" y="3435752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60261" y="4129844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>
            <a:endCxn id="14" idx="0"/>
          </p:cNvCxnSpPr>
          <p:nvPr/>
        </p:nvCxnSpPr>
        <p:spPr bwMode="auto">
          <a:xfrm>
            <a:off x="4975746" y="2653640"/>
            <a:ext cx="142258" cy="782112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 bwMode="auto">
          <a:xfrm rot="16200000" flipH="1">
            <a:off x="4412063" y="3463969"/>
            <a:ext cx="1146752" cy="492775"/>
          </a:xfrm>
          <a:prstGeom prst="bentConnector3">
            <a:avLst>
              <a:gd name="adj1" fmla="val 97108"/>
            </a:avLst>
          </a:prstGeom>
          <a:ln>
            <a:solidFill>
              <a:srgbClr val="3366FF"/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3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DTI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tutorial teaches you how</a:t>
            </a:r>
          </a:p>
          <a:p>
            <a:pPr lvl="1"/>
            <a:r>
              <a:rPr lang="en-US" dirty="0" smtClean="0"/>
              <a:t>Load DTI datasets &amp; masks</a:t>
            </a:r>
          </a:p>
          <a:p>
            <a:pPr lvl="1"/>
            <a:r>
              <a:rPr lang="en-US" dirty="0" smtClean="0"/>
              <a:t>Perform a pair-wise registration to a prior atlas via DTI-</a:t>
            </a:r>
            <a:r>
              <a:rPr lang="en-US" dirty="0" err="1" smtClean="0"/>
              <a:t>Reg</a:t>
            </a:r>
            <a:endParaRPr lang="en-US" dirty="0" smtClean="0"/>
          </a:p>
          <a:p>
            <a:pPr lvl="2"/>
            <a:r>
              <a:rPr lang="en-US" dirty="0" smtClean="0"/>
              <a:t>Affine transform and deformable transform</a:t>
            </a:r>
          </a:p>
          <a:p>
            <a:pPr lvl="1"/>
            <a:r>
              <a:rPr lang="en-US" dirty="0" smtClean="0"/>
              <a:t>Save the transformed images and the deformable transform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3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2</a:t>
            </a:r>
            <a:r>
              <a:rPr lang="en-US" baseline="30000" dirty="0" smtClean="0"/>
              <a:t>nd</a:t>
            </a:r>
            <a:r>
              <a:rPr lang="en-US" dirty="0" smtClean="0"/>
              <a:t> DTI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" y="1432560"/>
            <a:ext cx="7239000" cy="4267200"/>
          </a:xfrm>
        </p:spPr>
        <p:txBody>
          <a:bodyPr/>
          <a:lstStyle/>
          <a:p>
            <a:r>
              <a:rPr lang="en-US" dirty="0" smtClean="0"/>
              <a:t>File Menu =&gt;Add Volume (or see previous tutorial)</a:t>
            </a:r>
          </a:p>
          <a:p>
            <a:r>
              <a:rPr lang="en-US" dirty="0" smtClean="0"/>
              <a:t>Directory: DiffusionDataset_Step2</a:t>
            </a:r>
          </a:p>
          <a:p>
            <a:r>
              <a:rPr lang="en-US" dirty="0" smtClean="0"/>
              <a:t>Load </a:t>
            </a:r>
            <a:r>
              <a:rPr lang="en-US" b="1" dirty="0" err="1"/>
              <a:t>dwiDataset_DTI.nrrd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43" t="33759" r="25862" b="9289"/>
          <a:stretch/>
        </p:blipFill>
        <p:spPr>
          <a:xfrm>
            <a:off x="5114880" y="3637993"/>
            <a:ext cx="3858563" cy="29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9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DTI dataset mask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402080"/>
            <a:ext cx="7239000" cy="4267200"/>
          </a:xfrm>
        </p:spPr>
        <p:txBody>
          <a:bodyPr/>
          <a:lstStyle/>
          <a:p>
            <a:r>
              <a:rPr lang="en-US" dirty="0" smtClean="0"/>
              <a:t>File Menu =&gt;Add Volume (or use from previous tutorial)</a:t>
            </a:r>
          </a:p>
          <a:p>
            <a:r>
              <a:rPr lang="en-US" dirty="0" smtClean="0"/>
              <a:t>DiffusionDataset_Step2</a:t>
            </a:r>
          </a:p>
          <a:p>
            <a:r>
              <a:rPr lang="en-US" dirty="0" smtClean="0"/>
              <a:t>Load </a:t>
            </a:r>
            <a:r>
              <a:rPr lang="en-US" dirty="0" err="1" smtClean="0"/>
              <a:t>BrainMask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LabelMap</a:t>
            </a:r>
            <a:r>
              <a:rPr lang="en-US" dirty="0" smtClean="0"/>
              <a:t>” checkbox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51" y="3601370"/>
            <a:ext cx="3407671" cy="2621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64" y="4495820"/>
            <a:ext cx="3355248" cy="1914864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 bwMode="auto">
          <a:xfrm>
            <a:off x="7620394" y="5662868"/>
            <a:ext cx="767727" cy="34118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Overlay DTI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7360116" cy="1678070"/>
          </a:xfrm>
        </p:spPr>
        <p:txBody>
          <a:bodyPr/>
          <a:lstStyle/>
          <a:p>
            <a:r>
              <a:rPr lang="en-US" dirty="0" smtClean="0"/>
              <a:t>How can we check alignment?</a:t>
            </a:r>
          </a:p>
          <a:p>
            <a:r>
              <a:rPr lang="en-US" dirty="0" smtClean="0"/>
              <a:t>Overlay the DTI images!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3" y="4144751"/>
            <a:ext cx="3597950" cy="1913839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 bwMode="auto">
          <a:xfrm>
            <a:off x="2577933" y="5024994"/>
            <a:ext cx="602701" cy="49871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Donut 5"/>
          <p:cNvSpPr/>
          <p:nvPr/>
        </p:nvSpPr>
        <p:spPr bwMode="auto">
          <a:xfrm>
            <a:off x="3555482" y="5066552"/>
            <a:ext cx="1814121" cy="49871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0629" y="4616669"/>
            <a:ext cx="441266" cy="449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7060" y="4616669"/>
            <a:ext cx="441266" cy="449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>
            <a:endCxn id="7" idx="2"/>
          </p:cNvCxnSpPr>
          <p:nvPr/>
        </p:nvCxnSpPr>
        <p:spPr bwMode="auto">
          <a:xfrm flipH="1">
            <a:off x="4451262" y="3308641"/>
            <a:ext cx="684618" cy="1757911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8" idx="2"/>
          </p:cNvCxnSpPr>
          <p:nvPr/>
        </p:nvCxnSpPr>
        <p:spPr bwMode="auto">
          <a:xfrm>
            <a:off x="2407920" y="3589321"/>
            <a:ext cx="459773" cy="1477231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50872" y="2942990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Select </a:t>
            </a:r>
            <a:r>
              <a:rPr lang="en-US" dirty="0" err="1" smtClean="0"/>
              <a:t>AdultAtlas</a:t>
            </a:r>
            <a:r>
              <a:rPr lang="en-US" dirty="0" smtClean="0"/>
              <a:t> for Foreground</a:t>
            </a:r>
          </a:p>
          <a:p>
            <a:pPr marL="342900" indent="-342900">
              <a:buAutoNum type="arabicPeriod"/>
            </a:pPr>
            <a:r>
              <a:rPr lang="en-US" dirty="0" smtClean="0"/>
              <a:t>Set Opacity to 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7154" r="7154"/>
          <a:stretch>
            <a:fillRect/>
          </a:stretch>
        </p:blipFill>
        <p:spPr>
          <a:xfrm>
            <a:off x="1296752" y="1666705"/>
            <a:ext cx="6904491" cy="40700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Overlay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926128" y="4052511"/>
            <a:ext cx="727060" cy="1900218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3741939" y="3872561"/>
            <a:ext cx="454276" cy="2080168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49560" y="5981814"/>
            <a:ext cx="461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alignment: 2 separate corpus callosum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6715335" y="4052511"/>
            <a:ext cx="727060" cy="1900218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V="1">
            <a:off x="6427217" y="3675941"/>
            <a:ext cx="951183" cy="2305873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DTI-</a:t>
            </a:r>
            <a:r>
              <a:rPr lang="en-US" dirty="0" err="1" smtClean="0"/>
              <a:t>Reg</a:t>
            </a:r>
            <a:r>
              <a:rPr lang="en-US" dirty="0" smtClean="0"/>
              <a:t>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3556088" cy="4267200"/>
          </a:xfrm>
        </p:spPr>
        <p:txBody>
          <a:bodyPr/>
          <a:lstStyle/>
          <a:p>
            <a:pPr marL="339725" indent="-339725"/>
            <a:r>
              <a:rPr lang="en-US" dirty="0" smtClean="0"/>
              <a:t>Slicer modules</a:t>
            </a:r>
          </a:p>
          <a:p>
            <a:pPr marL="457200" lvl="1" indent="0">
              <a:buNone/>
            </a:pPr>
            <a:r>
              <a:rPr lang="en-US" dirty="0" smtClean="0"/>
              <a:t>Diffusion</a:t>
            </a:r>
          </a:p>
          <a:p>
            <a:pPr marL="457200" lvl="1" indent="0">
              <a:buNone/>
            </a:pPr>
            <a:r>
              <a:rPr lang="en-US" dirty="0" smtClean="0"/>
              <a:t>→ Utilities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   → DTI-</a:t>
            </a:r>
            <a:r>
              <a:rPr lang="en-US" dirty="0" err="1" smtClean="0"/>
              <a:t>Reg</a:t>
            </a:r>
            <a:endParaRPr lang="en-US" dirty="0"/>
          </a:p>
          <a:p>
            <a:pPr marL="339725" indent="-339725"/>
            <a:r>
              <a:rPr lang="en-US" dirty="0" smtClean="0"/>
              <a:t>DTI-</a:t>
            </a:r>
            <a:r>
              <a:rPr lang="en-US" dirty="0" err="1" smtClean="0"/>
              <a:t>Reg</a:t>
            </a:r>
            <a:r>
              <a:rPr lang="en-US" dirty="0" smtClean="0"/>
              <a:t>: Pairwise DTI registration module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88" y="1676400"/>
            <a:ext cx="4238099" cy="405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Volumes for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676400"/>
            <a:ext cx="4038600" cy="4267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Fixed Volume: Target of registration =</a:t>
            </a:r>
            <a:r>
              <a:rPr lang="en-US" dirty="0"/>
              <a:t> </a:t>
            </a:r>
            <a:r>
              <a:rPr lang="en-US" b="1" dirty="0" err="1" smtClean="0"/>
              <a:t>AdultAtlas.nrrd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Moving Volume: Image to be transformed: </a:t>
            </a:r>
            <a:r>
              <a:rPr lang="en-US" b="1" dirty="0" err="1" smtClean="0"/>
              <a:t>dwiDataset_DTI</a:t>
            </a:r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783" y="1341155"/>
            <a:ext cx="3791475" cy="502239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4246034" y="2995755"/>
            <a:ext cx="844749" cy="342605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4246034" y="3148155"/>
            <a:ext cx="844749" cy="2079165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29739" y="2820988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1231" y="3030583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9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Masks for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644" y="2148647"/>
            <a:ext cx="4310354" cy="326804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Set Fixed Mask to Atlas </a:t>
            </a:r>
            <a:r>
              <a:rPr lang="en-US" dirty="0"/>
              <a:t>Mask</a:t>
            </a:r>
            <a:r>
              <a:rPr lang="en-US" dirty="0" smtClean="0"/>
              <a:t>: </a:t>
            </a:r>
            <a:r>
              <a:rPr lang="en-US" sz="2000" b="1" dirty="0" err="1" smtClean="0"/>
              <a:t>AdultAtlas_BrainMask.nrrd</a:t>
            </a:r>
            <a:endParaRPr lang="en-US" sz="2000" b="1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Set Moving Mask to </a:t>
            </a:r>
            <a:r>
              <a:rPr lang="en-US" dirty="0" err="1" smtClean="0"/>
              <a:t>dwiDataset</a:t>
            </a:r>
            <a:r>
              <a:rPr lang="en-US" dirty="0" smtClean="0"/>
              <a:t> Mask: </a:t>
            </a:r>
            <a:r>
              <a:rPr lang="en-US" sz="2000" b="1" dirty="0" err="1" smtClean="0"/>
              <a:t>dwiDataset_BrainMask.nrrd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749" y="1447800"/>
            <a:ext cx="4145422" cy="466974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4152248" y="3205350"/>
            <a:ext cx="757501" cy="133010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 bwMode="auto">
          <a:xfrm flipV="1">
            <a:off x="4257985" y="3357750"/>
            <a:ext cx="651764" cy="1808610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89037" y="3030583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0529" y="3240178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28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Transform to Affine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872" y="1615440"/>
            <a:ext cx="4184904" cy="4267200"/>
          </a:xfrm>
        </p:spPr>
        <p:txBody>
          <a:bodyPr/>
          <a:lstStyle/>
          <a:p>
            <a:r>
              <a:rPr lang="en-US" sz="2800" dirty="0" smtClean="0"/>
              <a:t>Set registration transform to </a:t>
            </a:r>
            <a:r>
              <a:rPr lang="en-US" sz="2800" b="1" dirty="0" smtClean="0"/>
              <a:t>Affine</a:t>
            </a:r>
          </a:p>
          <a:p>
            <a:endParaRPr lang="en-US" sz="2800" dirty="0" smtClean="0"/>
          </a:p>
          <a:p>
            <a:r>
              <a:rPr lang="en-US" sz="2800" dirty="0" smtClean="0"/>
              <a:t>Deformable Registration is performed in 2 steps: Affine followed by nonlinear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ANTS generally better but much slower</a:t>
            </a: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895" y="1676400"/>
            <a:ext cx="4011979" cy="464754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6" name="Donut 5"/>
          <p:cNvSpPr/>
          <p:nvPr/>
        </p:nvSpPr>
        <p:spPr bwMode="auto">
          <a:xfrm>
            <a:off x="5700954" y="4247399"/>
            <a:ext cx="767727" cy="34118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398520" y="2545080"/>
            <a:ext cx="2302434" cy="17023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4154285" y="4000171"/>
            <a:ext cx="2734195" cy="12946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453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676400"/>
            <a:ext cx="4141661" cy="4267200"/>
          </a:xfrm>
        </p:spPr>
        <p:txBody>
          <a:bodyPr/>
          <a:lstStyle/>
          <a:p>
            <a:r>
              <a:rPr lang="en-US" dirty="0" smtClean="0"/>
              <a:t>Create &amp; rename volumes for output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Affinely</a:t>
            </a:r>
            <a:r>
              <a:rPr lang="en-US" dirty="0" smtClean="0"/>
              <a:t> registered DTI dataset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Affine transform</a:t>
            </a:r>
          </a:p>
          <a:p>
            <a:r>
              <a:rPr lang="en-US" dirty="0" smtClean="0"/>
              <a:t>Apply to run &amp; wait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861" y="1676400"/>
            <a:ext cx="3491930" cy="379438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4052152" y="3431773"/>
            <a:ext cx="1289321" cy="155377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 bwMode="auto">
          <a:xfrm flipV="1">
            <a:off x="4769518" y="3916781"/>
            <a:ext cx="571955" cy="242374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02730" y="3431773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7094" y="3739550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76" y="5137717"/>
            <a:ext cx="2531312" cy="11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Several pairwise registration methods available.</a:t>
            </a:r>
          </a:p>
          <a:p>
            <a:r>
              <a:rPr lang="en-US" sz="2800" b="1" dirty="0" smtClean="0"/>
              <a:t>DTI-</a:t>
            </a:r>
            <a:r>
              <a:rPr lang="en-US" sz="2800" b="1" dirty="0" err="1" smtClean="0"/>
              <a:t>Reg</a:t>
            </a:r>
            <a:r>
              <a:rPr lang="en-US" sz="2800" dirty="0" smtClean="0"/>
              <a:t> supports several registration methods based on normalized FA images:</a:t>
            </a:r>
          </a:p>
          <a:p>
            <a:pPr marL="1371600" lvl="2" indent="-514350"/>
            <a:r>
              <a:rPr lang="en-US" sz="2000" dirty="0" smtClean="0"/>
              <a:t>Affine, B-spline, Demons-variants from within Slicer</a:t>
            </a:r>
          </a:p>
          <a:p>
            <a:pPr marL="1371600" lvl="2" indent="-514350"/>
            <a:r>
              <a:rPr lang="en-US" sz="2000" dirty="0" smtClean="0"/>
              <a:t>ANTS  as external </a:t>
            </a:r>
            <a:r>
              <a:rPr lang="en-US" sz="2000" dirty="0" smtClean="0"/>
              <a:t>call</a:t>
            </a:r>
            <a:endParaRPr lang="en-US" sz="2000" dirty="0" smtClean="0"/>
          </a:p>
          <a:p>
            <a:pPr marL="514350" indent="-457200"/>
            <a:r>
              <a:rPr lang="en-US" sz="2800" dirty="0" smtClean="0"/>
              <a:t>Plan: DTI</a:t>
            </a:r>
            <a:r>
              <a:rPr lang="en-US" sz="2800" dirty="0" smtClean="0"/>
              <a:t>-</a:t>
            </a:r>
            <a:r>
              <a:rPr lang="en-US" sz="2800" dirty="0" smtClean="0"/>
              <a:t>TK support</a:t>
            </a:r>
            <a:endParaRPr lang="en-US" sz="2800" dirty="0" smtClean="0"/>
          </a:p>
          <a:p>
            <a:pPr marL="971550" lvl="1" indent="-514350"/>
            <a:r>
              <a:rPr lang="en-US" sz="2400" dirty="0" smtClean="0"/>
              <a:t>Registration based on full tensor.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94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335280" y="5303520"/>
            <a:ext cx="8707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 dirty="0">
                <a:latin typeface="Arial" pitchFamily="34" charset="0"/>
                <a:sym typeface="Symbol" pitchFamily="18" charset="2"/>
              </a:rPr>
              <a:t>Combining information from multiple images requires the geometric relationship between them to be known...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219200" y="152400"/>
            <a:ext cx="7556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0" tIns="46025" rIns="92050" bIns="46025" anchor="ctr"/>
          <a:lstStyle/>
          <a:p>
            <a:r>
              <a:rPr lang="en-US" sz="3200" b="1" dirty="0">
                <a:solidFill>
                  <a:schemeClr val="tx2"/>
                </a:solidFill>
              </a:rPr>
              <a:t>Concept of Registration</a:t>
            </a:r>
          </a:p>
        </p:txBody>
      </p:sp>
      <p:pic>
        <p:nvPicPr>
          <p:cNvPr id="311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16946"/>
            <a:ext cx="3218498" cy="374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1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98" y="1516946"/>
            <a:ext cx="3237145" cy="374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rved Down Arrow 1"/>
          <p:cNvSpPr/>
          <p:nvPr/>
        </p:nvSpPr>
        <p:spPr bwMode="auto">
          <a:xfrm>
            <a:off x="2828449" y="1630680"/>
            <a:ext cx="3892391" cy="822960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Affine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4577897" cy="4267200"/>
          </a:xfrm>
        </p:spPr>
        <p:txBody>
          <a:bodyPr/>
          <a:lstStyle/>
          <a:p>
            <a:r>
              <a:rPr lang="en-US" sz="2800" dirty="0" smtClean="0"/>
              <a:t>Select DTI-</a:t>
            </a:r>
            <a:r>
              <a:rPr lang="en-US" sz="2800" dirty="0" err="1" smtClean="0"/>
              <a:t>Reg</a:t>
            </a:r>
            <a:r>
              <a:rPr lang="en-US" sz="2800" dirty="0" smtClean="0"/>
              <a:t> result as background</a:t>
            </a:r>
          </a:p>
          <a:p>
            <a:r>
              <a:rPr lang="en-US" sz="2800" dirty="0" smtClean="0"/>
              <a:t>Result: single corpus callosum, but fuzzy,</a:t>
            </a:r>
            <a:r>
              <a:rPr lang="en-US" sz="2800" dirty="0"/>
              <a:t> </a:t>
            </a:r>
            <a:r>
              <a:rPr lang="en-US" sz="2800" dirty="0" smtClean="0"/>
              <a:t>insufficient registration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291" y="1753960"/>
            <a:ext cx="2594967" cy="124758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 bwMode="auto">
          <a:xfrm>
            <a:off x="7368346" y="2608944"/>
            <a:ext cx="1307912" cy="470156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2233" b="14457"/>
          <a:stretch/>
        </p:blipFill>
        <p:spPr>
          <a:xfrm>
            <a:off x="1039194" y="3991700"/>
            <a:ext cx="7102497" cy="24408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3887351" y="4062205"/>
            <a:ext cx="159799" cy="1377756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>
            <a:off x="2331613" y="4062205"/>
            <a:ext cx="906231" cy="477414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0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356" y="1705095"/>
            <a:ext cx="3991008" cy="44958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76400"/>
            <a:ext cx="430525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Concept: Use affine registration as initialization for deformable registration: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Change moving volume to </a:t>
            </a:r>
            <a:r>
              <a:rPr lang="en-US" sz="2400" dirty="0" err="1" smtClean="0"/>
              <a:t>affinely</a:t>
            </a:r>
            <a:r>
              <a:rPr lang="en-US" sz="2400" dirty="0" smtClean="0"/>
              <a:t> registered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Change moving mask to atlas mask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Change registration to </a:t>
            </a:r>
            <a:r>
              <a:rPr lang="en-US" sz="2400" dirty="0" err="1" smtClean="0"/>
              <a:t>Diffeomorphic</a:t>
            </a:r>
            <a:r>
              <a:rPr lang="en-US" sz="2400" dirty="0" smtClean="0"/>
              <a:t> (Demons)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Create/rename output names for deformable transformation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436500" y="2113436"/>
            <a:ext cx="651900" cy="807819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V="1">
            <a:off x="4359927" y="2767367"/>
            <a:ext cx="728473" cy="1243776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31294" y="1961572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4436500" y="3885688"/>
            <a:ext cx="1847482" cy="1030771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4663227" y="5688622"/>
            <a:ext cx="425173" cy="130432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10670" y="3703366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37250" y="5534733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52928" y="2613478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4526465" y="5098779"/>
            <a:ext cx="561935" cy="513881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12445" y="4916459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8120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" y="1371600"/>
            <a:ext cx="8183880" cy="2787401"/>
          </a:xfrm>
        </p:spPr>
        <p:txBody>
          <a:bodyPr/>
          <a:lstStyle/>
          <a:p>
            <a:r>
              <a:rPr lang="en-US" sz="2800" dirty="0" smtClean="0"/>
              <a:t>Select DTI-</a:t>
            </a:r>
            <a:r>
              <a:rPr lang="en-US" sz="2800" dirty="0" err="1" smtClean="0"/>
              <a:t>Reg</a:t>
            </a:r>
            <a:r>
              <a:rPr lang="en-US" sz="2800" dirty="0" smtClean="0"/>
              <a:t> deformable result as background</a:t>
            </a:r>
          </a:p>
          <a:p>
            <a:r>
              <a:rPr lang="en-US" sz="2800" dirty="0" smtClean="0"/>
              <a:t>Result: No longer fuzzy,</a:t>
            </a:r>
            <a:r>
              <a:rPr lang="en-US" sz="2800" dirty="0"/>
              <a:t> </a:t>
            </a:r>
            <a:r>
              <a:rPr lang="en-US" sz="2800" dirty="0" smtClean="0"/>
              <a:t>significantly better registration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401" y="3354757"/>
            <a:ext cx="6922063" cy="30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Outputs and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386840"/>
            <a:ext cx="8156946" cy="2597855"/>
          </a:xfrm>
        </p:spPr>
        <p:txBody>
          <a:bodyPr/>
          <a:lstStyle/>
          <a:p>
            <a:r>
              <a:rPr lang="en-US" sz="2400" dirty="0" smtClean="0"/>
              <a:t>Save selected volumes and transforms</a:t>
            </a:r>
          </a:p>
          <a:p>
            <a:r>
              <a:rPr lang="en-US" sz="2400" dirty="0" smtClean="0"/>
              <a:t>File → Save → (deselect/select checkboxes)</a:t>
            </a:r>
          </a:p>
          <a:p>
            <a:r>
              <a:rPr lang="en-US" sz="2400" dirty="0" smtClean="0"/>
              <a:t>Choose common directory: “destination for all selected”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70" y="2724037"/>
            <a:ext cx="8063496" cy="3708922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 bwMode="auto">
          <a:xfrm>
            <a:off x="655320" y="4350455"/>
            <a:ext cx="1481047" cy="574855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Donut 5"/>
          <p:cNvSpPr/>
          <p:nvPr/>
        </p:nvSpPr>
        <p:spPr bwMode="auto">
          <a:xfrm>
            <a:off x="579120" y="4837651"/>
            <a:ext cx="1875333" cy="511589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1693650" y="5730241"/>
            <a:ext cx="2497350" cy="535954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90304"/>
            <a:ext cx="7239000" cy="4267200"/>
          </a:xfrm>
        </p:spPr>
        <p:txBody>
          <a:bodyPr/>
          <a:lstStyle/>
          <a:p>
            <a:r>
              <a:rPr lang="en-US" dirty="0" smtClean="0"/>
              <a:t>DTI registration is available in Slicer</a:t>
            </a:r>
          </a:p>
          <a:p>
            <a:r>
              <a:rPr lang="en-US" dirty="0" smtClean="0"/>
              <a:t>2-step process currently, to be improved soon</a:t>
            </a:r>
          </a:p>
          <a:p>
            <a:r>
              <a:rPr lang="en-US" dirty="0" err="1" smtClean="0"/>
              <a:t>Brainmasks</a:t>
            </a:r>
            <a:r>
              <a:rPr lang="en-US" dirty="0" smtClean="0"/>
              <a:t> are needed</a:t>
            </a:r>
            <a:r>
              <a:rPr lang="en-US" dirty="0"/>
              <a:t> </a:t>
            </a:r>
            <a:r>
              <a:rPr lang="en-US" dirty="0" smtClean="0"/>
              <a:t>(unless data is skull stripped already)</a:t>
            </a:r>
          </a:p>
          <a:p>
            <a:r>
              <a:rPr lang="en-US" dirty="0" smtClean="0"/>
              <a:t>This tutorial taught you how to register to an atlas </a:t>
            </a:r>
            <a:endParaRPr lang="en-US" dirty="0" smtClean="0"/>
          </a:p>
          <a:p>
            <a:pPr lvl="1"/>
            <a:r>
              <a:rPr lang="en-US" dirty="0" smtClean="0"/>
              <a:t>How to get atlas?</a:t>
            </a:r>
          </a:p>
          <a:p>
            <a:r>
              <a:rPr lang="en-US" dirty="0" smtClean="0"/>
              <a:t>Alternative: Build atlas from data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54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National Alliance for Medical Image Computing</a:t>
            </a:r>
            <a:br>
              <a:rPr lang="en-US" b="1" dirty="0"/>
            </a:br>
            <a:r>
              <a:rPr lang="en-US" dirty="0"/>
              <a:t>NIH U54EB005149 </a:t>
            </a:r>
            <a:endParaRPr lang="en-US" dirty="0" smtClean="0"/>
          </a:p>
          <a:p>
            <a:r>
              <a:rPr lang="en-US" dirty="0" smtClean="0"/>
              <a:t>UNC: Jean-Baptiste Berger, Clement </a:t>
            </a:r>
            <a:r>
              <a:rPr lang="en-US" dirty="0" err="1" smtClean="0"/>
              <a:t>Vachet</a:t>
            </a:r>
            <a:r>
              <a:rPr lang="en-US" dirty="0" smtClean="0"/>
              <a:t>, </a:t>
            </a:r>
            <a:r>
              <a:rPr lang="en-US" dirty="0" err="1" smtClean="0"/>
              <a:t>Aditya</a:t>
            </a:r>
            <a:r>
              <a:rPr lang="en-US" smtClean="0"/>
              <a:t> Gupta</a:t>
            </a:r>
            <a:endParaRPr lang="en-US" dirty="0" smtClean="0"/>
          </a:p>
          <a:p>
            <a:r>
              <a:rPr lang="en-US" dirty="0" smtClean="0"/>
              <a:t>Utah: Guido </a:t>
            </a:r>
            <a:r>
              <a:rPr lang="en-US" dirty="0" err="1" smtClean="0"/>
              <a:t>Gerig</a:t>
            </a:r>
            <a:r>
              <a:rPr lang="en-US" dirty="0" smtClean="0"/>
              <a:t>, Sylvain </a:t>
            </a:r>
            <a:r>
              <a:rPr lang="en-US" dirty="0" err="1" smtClean="0"/>
              <a:t>Gouttard</a:t>
            </a:r>
            <a:endParaRPr lang="en-US" dirty="0" smtClean="0"/>
          </a:p>
          <a:p>
            <a:r>
              <a:rPr lang="en-US" dirty="0" smtClean="0"/>
              <a:t>Iowa: Hans Johnson, Joy Matsui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88938" y="4038918"/>
            <a:ext cx="984250" cy="366712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800" b="1">
                <a:latin typeface="Arial" pitchFamily="34" charset="0"/>
              </a:rPr>
              <a:t>aligned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082040" y="152400"/>
            <a:ext cx="75285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0" tIns="46025" rIns="92050" bIns="46025" anchor="ctr"/>
          <a:lstStyle/>
          <a:p>
            <a:r>
              <a:rPr lang="en-US" sz="3200" b="1" dirty="0">
                <a:solidFill>
                  <a:schemeClr val="tx2"/>
                </a:solidFill>
              </a:rPr>
              <a:t>Concept of </a:t>
            </a:r>
            <a:r>
              <a:rPr lang="en-US" sz="3200" b="1" dirty="0" smtClean="0">
                <a:solidFill>
                  <a:schemeClr val="tx2"/>
                </a:solidFill>
              </a:rPr>
              <a:t>Registration: Overlay of pair of images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2203450" y="1706880"/>
            <a:ext cx="1377950" cy="366713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800" b="1">
                <a:latin typeface="Arial" pitchFamily="34" charset="0"/>
              </a:rPr>
              <a:t>misaligned</a:t>
            </a:r>
          </a:p>
        </p:txBody>
      </p:sp>
      <p:pic>
        <p:nvPicPr>
          <p:cNvPr id="4152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65" y="1524954"/>
            <a:ext cx="2251710" cy="198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4156" y="3731697"/>
            <a:ext cx="6145884" cy="26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7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73480" y="457200"/>
            <a:ext cx="682752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Transformation for Image Registration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60" y="1710005"/>
            <a:ext cx="4253213" cy="150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" y="1386840"/>
            <a:ext cx="8097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Choice of transformations (complexity of transformation, #degrees of freedom</a:t>
            </a:r>
          </a:p>
          <a:p>
            <a:r>
              <a:rPr lang="en-US" dirty="0"/>
              <a:t>d</a:t>
            </a:r>
            <a:r>
              <a:rPr lang="en-US" dirty="0" smtClean="0"/>
              <a:t>epends on application).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24" y="3423032"/>
            <a:ext cx="4907280" cy="284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8264" y="6147842"/>
            <a:ext cx="3426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credit: R. </a:t>
            </a:r>
            <a:r>
              <a:rPr lang="en-U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Szelisky</a:t>
            </a:r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Computer Vision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73480" y="457200"/>
            <a:ext cx="682752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3D Transformations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43" y="3154680"/>
            <a:ext cx="31908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23" y="2538412"/>
            <a:ext cx="1847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23" y="1794508"/>
            <a:ext cx="18288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" y="1920240"/>
            <a:ext cx="231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Translation</a:t>
            </a:r>
            <a:r>
              <a:rPr lang="en-US" dirty="0" smtClean="0"/>
              <a:t> (3 DOF)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" y="2590800"/>
            <a:ext cx="2420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Rigid: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Trans &amp; Rot (6 DOF):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353568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Affine</a:t>
            </a:r>
            <a:r>
              <a:rPr lang="en-US" dirty="0" smtClean="0"/>
              <a:t> (12 DOF)</a:t>
            </a:r>
            <a:endParaRPr lang="en-US" dirty="0"/>
          </a:p>
        </p:txBody>
      </p:sp>
      <p:pic>
        <p:nvPicPr>
          <p:cNvPr id="12" name="Picture 4" descr="D:\talks\Psychiatry-Course-1999\gif-images-5\WARPTYP.GIF"/>
          <p:cNvPicPr>
            <a:picLocks noChangeAspect="1" noChangeArrowheads="1"/>
          </p:cNvPicPr>
          <p:nvPr/>
        </p:nvPicPr>
        <p:blipFill>
          <a:blip r:embed="rId5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b="18823"/>
          <a:stretch>
            <a:fillRect/>
          </a:stretch>
        </p:blipFill>
        <p:spPr bwMode="auto">
          <a:xfrm>
            <a:off x="6008915" y="2169793"/>
            <a:ext cx="3045798" cy="31063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1960" y="4587240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B-spline</a:t>
            </a:r>
            <a:r>
              <a:rPr lang="en-US" dirty="0" smtClean="0"/>
              <a:t> (deformable,</a:t>
            </a:r>
          </a:p>
          <a:p>
            <a:r>
              <a:rPr lang="en-US" dirty="0"/>
              <a:t>g</a:t>
            </a:r>
            <a:r>
              <a:rPr lang="en-US" dirty="0" smtClean="0"/>
              <a:t>rid of control points)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1960" y="5349240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Diffeomorphic</a:t>
            </a:r>
            <a:r>
              <a:rPr lang="en-US" dirty="0" smtClean="0"/>
              <a:t> (highly deformable,</a:t>
            </a:r>
          </a:p>
          <a:p>
            <a:r>
              <a:rPr lang="en-US" dirty="0"/>
              <a:t>s</a:t>
            </a:r>
            <a:r>
              <a:rPr lang="en-US" dirty="0" smtClean="0"/>
              <a:t>mooth transformation, invertible)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1447800"/>
            <a:ext cx="513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Linear Transformations (invertible, low DOF):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4206240"/>
            <a:ext cx="576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Nonlinear, deformable transformations (high DOF):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59080"/>
            <a:ext cx="7239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Co-registration: From linear to nonlinear</a:t>
            </a:r>
          </a:p>
        </p:txBody>
      </p:sp>
      <p:grpSp>
        <p:nvGrpSpPr>
          <p:cNvPr id="45059" name="Group 3"/>
          <p:cNvGrpSpPr>
            <a:grpSpLocks/>
          </p:cNvGrpSpPr>
          <p:nvPr/>
        </p:nvGrpSpPr>
        <p:grpSpPr bwMode="auto">
          <a:xfrm>
            <a:off x="381000" y="1447800"/>
            <a:ext cx="3810000" cy="4419600"/>
            <a:chOff x="2832" y="912"/>
            <a:chExt cx="2400" cy="2784"/>
          </a:xfrm>
        </p:grpSpPr>
        <p:pic>
          <p:nvPicPr>
            <p:cNvPr id="45065" name="Picture 4" descr="affin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832" y="912"/>
              <a:ext cx="240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6" name="Text Box 5"/>
            <p:cNvSpPr txBox="1">
              <a:spLocks noChangeArrowheads="1"/>
            </p:cNvSpPr>
            <p:nvPr/>
          </p:nvSpPr>
          <p:spPr bwMode="auto">
            <a:xfrm>
              <a:off x="2880" y="3408"/>
              <a:ext cx="23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Linear registration (affine)</a:t>
              </a:r>
            </a:p>
          </p:txBody>
        </p:sp>
      </p:grpSp>
      <p:sp>
        <p:nvSpPr>
          <p:cNvPr id="45060" name="Oval 6"/>
          <p:cNvSpPr>
            <a:spLocks noChangeArrowheads="1"/>
          </p:cNvSpPr>
          <p:nvPr/>
        </p:nvSpPr>
        <p:spPr bwMode="auto">
          <a:xfrm>
            <a:off x="2438400" y="2667000"/>
            <a:ext cx="685800" cy="6858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419600" y="1447800"/>
            <a:ext cx="4545013" cy="4424363"/>
            <a:chOff x="2784" y="912"/>
            <a:chExt cx="2863" cy="2787"/>
          </a:xfrm>
        </p:grpSpPr>
        <p:pic>
          <p:nvPicPr>
            <p:cNvPr id="45062" name="Picture 8" descr="nonlin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784" y="912"/>
              <a:ext cx="240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Text Box 9"/>
            <p:cNvSpPr txBox="1">
              <a:spLocks noChangeArrowheads="1"/>
            </p:cNvSpPr>
            <p:nvPr/>
          </p:nvSpPr>
          <p:spPr bwMode="auto">
            <a:xfrm>
              <a:off x="2784" y="3408"/>
              <a:ext cx="286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Nonlinear </a:t>
              </a:r>
              <a:r>
                <a:rPr lang="en-US" dirty="0" smtClean="0"/>
                <a:t>registration (</a:t>
              </a:r>
              <a:r>
                <a:rPr lang="en-US" dirty="0" err="1" smtClean="0"/>
                <a:t>diffeom</a:t>
              </a:r>
              <a:r>
                <a:rPr lang="en-US" dirty="0" smtClean="0"/>
                <a:t>.)</a:t>
              </a:r>
              <a:endParaRPr lang="en-US" dirty="0"/>
            </a:p>
          </p:txBody>
        </p:sp>
        <p:sp>
          <p:nvSpPr>
            <p:cNvPr id="45064" name="Oval 10"/>
            <p:cNvSpPr>
              <a:spLocks noChangeArrowheads="1"/>
            </p:cNvSpPr>
            <p:nvPr/>
          </p:nvSpPr>
          <p:spPr bwMode="auto">
            <a:xfrm>
              <a:off x="4032" y="1680"/>
              <a:ext cx="432" cy="43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80060" y="6019800"/>
            <a:ext cx="7658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/>
              <a:t>Example: Registration of </a:t>
            </a:r>
            <a:r>
              <a:rPr lang="en-US" dirty="0" smtClean="0"/>
              <a:t>DTI </a:t>
            </a:r>
            <a:r>
              <a:rPr lang="en-US" dirty="0" smtClean="0"/>
              <a:t>to atlas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8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59080"/>
            <a:ext cx="7239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Atlas Building: </a:t>
            </a:r>
            <a:r>
              <a:rPr lang="en-US" sz="3600" dirty="0"/>
              <a:t>A</a:t>
            </a:r>
            <a:r>
              <a:rPr lang="en-US" sz="3600" dirty="0" smtClean="0"/>
              <a:t>veraging </a:t>
            </a:r>
            <a:r>
              <a:rPr lang="en-US" sz="3600" dirty="0" err="1" smtClean="0"/>
              <a:t>registred</a:t>
            </a:r>
            <a:r>
              <a:rPr lang="en-US" sz="3600" dirty="0" smtClean="0"/>
              <a:t> FA images</a:t>
            </a:r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12410720"/>
              </p:ext>
            </p:extLst>
          </p:nvPr>
        </p:nvGraphicFramePr>
        <p:xfrm>
          <a:off x="396240" y="1478280"/>
          <a:ext cx="6937375" cy="231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Photo Editor Photo" r:id="rId3" imgW="8019048" imgH="2676899" progId="">
                  <p:embed/>
                </p:oleObj>
              </mc:Choice>
              <mc:Fallback>
                <p:oleObj name="Photo Editor Photo" r:id="rId3" imgW="8019048" imgH="2676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" y="1478280"/>
                        <a:ext cx="6937375" cy="231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1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28360484"/>
              </p:ext>
            </p:extLst>
          </p:nvPr>
        </p:nvGraphicFramePr>
        <p:xfrm>
          <a:off x="396240" y="3916680"/>
          <a:ext cx="69342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Photo Editor Photo" r:id="rId5" imgW="8123810" imgH="2676899" progId="">
                  <p:embed/>
                </p:oleObj>
              </mc:Choice>
              <mc:Fallback>
                <p:oleObj name="Photo Editor Photo" r:id="rId5" imgW="8123810" imgH="2676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" y="3916680"/>
                        <a:ext cx="693420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11"/>
          <p:cNvSpPr txBox="1">
            <a:spLocks noChangeArrowheads="1"/>
          </p:cNvSpPr>
          <p:nvPr/>
        </p:nvSpPr>
        <p:spPr bwMode="auto">
          <a:xfrm>
            <a:off x="396240" y="612648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raw</a:t>
            </a:r>
          </a:p>
        </p:txBody>
      </p:sp>
      <p:sp>
        <p:nvSpPr>
          <p:cNvPr id="4102" name="Text Box 12"/>
          <p:cNvSpPr txBox="1">
            <a:spLocks noChangeArrowheads="1"/>
          </p:cNvSpPr>
          <p:nvPr/>
        </p:nvSpPr>
        <p:spPr bwMode="auto">
          <a:xfrm>
            <a:off x="2682240" y="612648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linear</a:t>
            </a:r>
          </a:p>
        </p:txBody>
      </p:sp>
      <p:sp>
        <p:nvSpPr>
          <p:cNvPr id="4103" name="Text Box 13"/>
          <p:cNvSpPr txBox="1">
            <a:spLocks noChangeArrowheads="1"/>
          </p:cNvSpPr>
          <p:nvPr/>
        </p:nvSpPr>
        <p:spPr bwMode="auto">
          <a:xfrm>
            <a:off x="5044440" y="6140768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nonlinear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48855" y="2819400"/>
            <a:ext cx="1886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Quality (sharpness) of atlas improves with deformable transformations.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DTI </a:t>
            </a:r>
            <a:r>
              <a:rPr lang="en-US" dirty="0"/>
              <a:t>Population Atlases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57200" y="1676400"/>
            <a:ext cx="3556000" cy="4267200"/>
          </a:xfrm>
        </p:spPr>
        <p:txBody>
          <a:bodyPr/>
          <a:lstStyle/>
          <a:p>
            <a:r>
              <a:rPr lang="en-US" sz="2400" dirty="0" smtClean="0"/>
              <a:t>Definition of standard, normative space</a:t>
            </a:r>
          </a:p>
          <a:p>
            <a:r>
              <a:rPr lang="en-US" sz="2400" dirty="0" smtClean="0"/>
              <a:t>Templates to become available to researchers</a:t>
            </a:r>
          </a:p>
          <a:p>
            <a:endParaRPr lang="en-US" sz="2400" dirty="0"/>
          </a:p>
        </p:txBody>
      </p:sp>
      <p:pic>
        <p:nvPicPr>
          <p:cNvPr id="9" name="Picture 8" descr="atlas_image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1159" y="2692401"/>
            <a:ext cx="1550441" cy="1673380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3" cstate="print">
            <a:lum bright="23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4" t="22504" r="22504" b="22504"/>
          <a:stretch>
            <a:fillRect/>
          </a:stretch>
        </p:blipFill>
        <p:spPr bwMode="auto">
          <a:xfrm>
            <a:off x="4042791" y="1600200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4" cstate="print">
            <a:lum bright="24000" contras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2" t="15002" r="15002" b="15002"/>
          <a:stretch>
            <a:fillRect/>
          </a:stretch>
        </p:blipFill>
        <p:spPr bwMode="auto">
          <a:xfrm>
            <a:off x="5746178" y="1595438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2" t="15002" r="15002" b="15002"/>
          <a:stretch>
            <a:fillRect/>
          </a:stretch>
        </p:blipFill>
        <p:spPr bwMode="auto">
          <a:xfrm>
            <a:off x="3979291" y="3813175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27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9" t="3749" r="3749" b="3749"/>
          <a:stretch>
            <a:fillRect/>
          </a:stretch>
        </p:blipFill>
        <p:spPr bwMode="auto">
          <a:xfrm>
            <a:off x="5731891" y="3813175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4319016" y="3414021"/>
            <a:ext cx="1173544" cy="29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6302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635000" algn="l"/>
              </a:tabLst>
            </a:pPr>
            <a:r>
              <a:rPr lang="en-GB" sz="2100" dirty="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Neonate</a:t>
            </a: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6208140" y="3438272"/>
            <a:ext cx="779701" cy="211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6302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635000" algn="l"/>
              </a:tabLst>
            </a:pPr>
            <a:r>
              <a:rPr lang="en-GB" sz="2100" dirty="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1 year</a:t>
            </a: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4463478" y="5657597"/>
            <a:ext cx="817342" cy="211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6302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635000" algn="l"/>
              </a:tabLst>
            </a:pPr>
            <a:r>
              <a:rPr lang="en-GB" sz="210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2 year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158927" y="5700453"/>
            <a:ext cx="690081" cy="2462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80168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GB" sz="2100" dirty="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Adult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55978" y="4425379"/>
            <a:ext cx="176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Rhesus (15mo)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53" y="3727461"/>
            <a:ext cx="3102047" cy="2400688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152400" y="6248400"/>
            <a:ext cx="838200" cy="457200"/>
          </a:xfrm>
          <a:prstGeom prst="rect">
            <a:avLst/>
          </a:prstGeom>
        </p:spPr>
        <p:txBody>
          <a:bodyPr/>
          <a:lstStyle/>
          <a:p>
            <a:fld id="{D6954402-6FF8-B646-BDAA-F5121C9C010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A-MIC-template-2004-08">
  <a:themeElements>
    <a:clrScheme name="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2010_NAMICAHM_StynerValidation.pptx</Template>
  <TotalTime>7884</TotalTime>
  <Words>912</Words>
  <Application>Microsoft Macintosh PowerPoint</Application>
  <PresentationFormat>On-screen Show (4:3)</PresentationFormat>
  <Paragraphs>198</Paragraphs>
  <Slides>35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NA-MIC-template-2004-08</vt:lpstr>
      <vt:lpstr>Photo Editor Photo</vt:lpstr>
      <vt:lpstr>Equation</vt:lpstr>
      <vt:lpstr>DTI Atlas Registration via 3D Slicer and DTI-Reg</vt:lpstr>
      <vt:lpstr>DTI Registration</vt:lpstr>
      <vt:lpstr>PowerPoint Presentation</vt:lpstr>
      <vt:lpstr>PowerPoint Presentation</vt:lpstr>
      <vt:lpstr>PowerPoint Presentation</vt:lpstr>
      <vt:lpstr>PowerPoint Presentation</vt:lpstr>
      <vt:lpstr>Co-registration: From linear to nonlinear</vt:lpstr>
      <vt:lpstr>Atlas Building: Averaging registred FA images</vt:lpstr>
      <vt:lpstr>DTI Population Atlases</vt:lpstr>
      <vt:lpstr>Spatial Transformations of Diffusion Tensors</vt:lpstr>
      <vt:lpstr>Rotation without DT Reorientation: Transform voxel grid, leave tensors </vt:lpstr>
      <vt:lpstr>Rotation with DT Reorientation</vt:lpstr>
      <vt:lpstr>Affine Tensor Transformations (Alexander et al, MICCAI 1999) </vt:lpstr>
      <vt:lpstr>Dataset</vt:lpstr>
      <vt:lpstr>Start Slicer 4</vt:lpstr>
      <vt:lpstr>Loading DTI Atlas</vt:lpstr>
      <vt:lpstr>Loading DTI Atlas</vt:lpstr>
      <vt:lpstr>Loading DTI Atlas Mask</vt:lpstr>
      <vt:lpstr>Adjust View</vt:lpstr>
      <vt:lpstr>Loading 2nd DTI dataset</vt:lpstr>
      <vt:lpstr>Loading DTI dataset mask</vt:lpstr>
      <vt:lpstr>Overlay DTI datasets</vt:lpstr>
      <vt:lpstr>Overlay</vt:lpstr>
      <vt:lpstr>Select DTI-Reg Module</vt:lpstr>
      <vt:lpstr>Volumes for Registration</vt:lpstr>
      <vt:lpstr>Set Masks for Registration</vt:lpstr>
      <vt:lpstr>Set Transform to Affine</vt:lpstr>
      <vt:lpstr>Select Outputs</vt:lpstr>
      <vt:lpstr>Registration</vt:lpstr>
      <vt:lpstr>Affine Results</vt:lpstr>
      <vt:lpstr>Deformable Registration</vt:lpstr>
      <vt:lpstr>Deformable Results</vt:lpstr>
      <vt:lpstr>Save Outputs and Done</vt:lpstr>
      <vt:lpstr>Conclusions</vt:lpstr>
      <vt:lpstr>Acknowledgment</vt:lpstr>
    </vt:vector>
  </TitlesOfParts>
  <Company>UNC-CH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Longitudinal and time-series analysis</dc:title>
  <dc:creator>Martin Styner</dc:creator>
  <cp:lastModifiedBy>Martin Styner</cp:lastModifiedBy>
  <cp:revision>130</cp:revision>
  <dcterms:created xsi:type="dcterms:W3CDTF">2011-01-10T21:31:01Z</dcterms:created>
  <dcterms:modified xsi:type="dcterms:W3CDTF">2013-02-08T19:29:55Z</dcterms:modified>
</cp:coreProperties>
</file>