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1" r:id="rId1"/>
  </p:sldMasterIdLst>
  <p:notesMasterIdLst>
    <p:notesMasterId r:id="rId16"/>
  </p:notesMasterIdLst>
  <p:sldIdLst>
    <p:sldId id="407" r:id="rId2"/>
    <p:sldId id="485" r:id="rId3"/>
    <p:sldId id="486" r:id="rId4"/>
    <p:sldId id="490" r:id="rId5"/>
    <p:sldId id="489" r:id="rId6"/>
    <p:sldId id="487" r:id="rId7"/>
    <p:sldId id="491" r:id="rId8"/>
    <p:sldId id="475" r:id="rId9"/>
    <p:sldId id="494" r:id="rId10"/>
    <p:sldId id="495" r:id="rId11"/>
    <p:sldId id="496" r:id="rId12"/>
    <p:sldId id="497" r:id="rId13"/>
    <p:sldId id="481" r:id="rId14"/>
    <p:sldId id="492" r:id="rId15"/>
  </p:sldIdLst>
  <p:sldSz cx="9144000" cy="6858000" type="screen4x3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Arial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Arial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Arial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Arial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092" y="-300"/>
      </p:cViewPr>
      <p:guideLst>
        <p:guide orient="horz" pos="942"/>
        <p:guide pos="67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6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Header Placeholder 1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Date Placeholder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4F2337D-33E3-48F9-AFE7-2EC4F938CE8E}" type="datetime1">
              <a:rPr lang="en-US"/>
              <a:pPr>
                <a:defRPr/>
              </a:pPr>
              <a:t>1/9/2014</a:t>
            </a:fld>
            <a:endParaRPr lang="en-US"/>
          </a:p>
        </p:txBody>
      </p:sp>
      <p:sp>
        <p:nvSpPr>
          <p:cNvPr id="15364" name="Slide Image Placeholder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5365" name="Notes Placeholder 4"/>
          <p:cNvSpPr>
            <a:spLocks noGrp="1" noRot="1" noChangeAspect="1"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defTabSz="0">
              <a:spcBef>
                <a:spcPct val="30000"/>
              </a:spcBef>
            </a:pPr>
            <a:r>
              <a:rPr lang="en-US" altLang="zh-CN" sz="1200">
                <a:latin typeface="Arial" pitchFamily="34" charset="0"/>
              </a:rPr>
              <a:t>Click to edit Master text styles</a:t>
            </a:r>
          </a:p>
          <a:p>
            <a:pPr defTabSz="0">
              <a:spcBef>
                <a:spcPct val="30000"/>
              </a:spcBef>
            </a:pPr>
            <a:r>
              <a:rPr lang="en-US" altLang="zh-CN" sz="1200">
                <a:latin typeface="Arial" pitchFamily="34" charset="0"/>
              </a:rPr>
              <a:t>Second level</a:t>
            </a:r>
          </a:p>
          <a:p>
            <a:pPr defTabSz="0">
              <a:spcBef>
                <a:spcPct val="30000"/>
              </a:spcBef>
            </a:pPr>
            <a:r>
              <a:rPr lang="en-US" altLang="zh-CN" sz="1200">
                <a:latin typeface="Arial" pitchFamily="34" charset="0"/>
              </a:rPr>
              <a:t>Third level</a:t>
            </a:r>
          </a:p>
          <a:p>
            <a:pPr defTabSz="0">
              <a:spcBef>
                <a:spcPct val="30000"/>
              </a:spcBef>
            </a:pPr>
            <a:r>
              <a:rPr lang="en-US" altLang="zh-CN" sz="1200">
                <a:latin typeface="Arial" pitchFamily="34" charset="0"/>
              </a:rPr>
              <a:t>Fourth level</a:t>
            </a:r>
          </a:p>
          <a:p>
            <a:pPr defTabSz="0">
              <a:spcBef>
                <a:spcPct val="30000"/>
              </a:spcBef>
            </a:pPr>
            <a:r>
              <a:rPr lang="en-US" altLang="zh-CN" sz="1200">
                <a:latin typeface="Arial" pitchFamily="34" charset="0"/>
              </a:rPr>
              <a:t>Fifth level</a:t>
            </a:r>
          </a:p>
        </p:txBody>
      </p:sp>
      <p:sp>
        <p:nvSpPr>
          <p:cNvPr id="2054" name="Footer Placeholder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Slide Number Placeholder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06561E2-B25A-407A-B3F2-9FEC7302C6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945287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1pPr>
    <a:lvl2pPr marL="4572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2pPr>
    <a:lvl3pPr marL="9144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3pPr>
    <a:lvl4pPr marL="13716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4pPr>
    <a:lvl5pPr marL="18288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marL="0" marR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estimate consistent shape trajectories by considering all shapes simultaneously which respects the  interplay between shape boundaries and locations.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4F2337D-33E3-48F9-AFE7-2EC4F938CE8E}" type="datetime1">
              <a:rPr lang="en-US" smtClean="0"/>
              <a:pPr>
                <a:defRPr/>
              </a:pPr>
              <a:t>1/9/2014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06561E2-B25A-407A-B3F2-9FEC7302C6A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851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DF9C24-A808-4D57-87CB-B864B8EBA074}" type="slidenum">
              <a:rPr lang="en-US" altLang="en-US"/>
              <a:pPr>
                <a:defRPr/>
              </a:pPr>
              <a:t>‹#›</a:t>
            </a:fld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09776019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F0CBD-A008-4391-9E42-A1BE89654619}" type="slidenum">
              <a:rPr lang="en-US" altLang="en-US"/>
              <a:pPr>
                <a:defRPr/>
              </a:pPr>
              <a:t>‹#›</a:t>
            </a:fld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52246944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304800"/>
            <a:ext cx="18097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304800"/>
            <a:ext cx="52768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06938-33D2-4F17-8D7E-45B004E58C84}" type="slidenum">
              <a:rPr lang="en-US" altLang="en-US"/>
              <a:pPr>
                <a:defRPr/>
              </a:pPr>
              <a:t>‹#›</a:t>
            </a:fld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10905103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F2EDB-8480-4CDA-8956-97A4D7D66E70}" type="slidenum">
              <a:rPr lang="en-US" altLang="en-US"/>
              <a:pPr>
                <a:defRPr/>
              </a:pPr>
              <a:t>‹#›</a:t>
            </a:fld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66618973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13278-ADE3-4B86-B7E1-00DAD422ED44}" type="slidenum">
              <a:rPr lang="en-US" altLang="en-US"/>
              <a:pPr>
                <a:defRPr/>
              </a:pPr>
              <a:t>‹#›</a:t>
            </a:fld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38893801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AB9A11-F692-4C8D-A20D-55E3F2EFE42A}" type="slidenum">
              <a:rPr lang="en-US" altLang="en-US"/>
              <a:pPr>
                <a:defRPr/>
              </a:pPr>
              <a:t>‹#›</a:t>
            </a:fld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96365214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676400"/>
            <a:ext cx="3543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676400"/>
            <a:ext cx="3543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33A73-B445-49F8-BA3C-A19BA1CC2581}" type="slidenum">
              <a:rPr lang="en-US" altLang="en-US"/>
              <a:pPr>
                <a:defRPr/>
              </a:pPr>
              <a:t>‹#›</a:t>
            </a:fld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53951497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4CD70A-92F4-4E16-803F-F22812A81981}" type="slidenum">
              <a:rPr lang="en-US" altLang="en-US"/>
              <a:pPr>
                <a:defRPr/>
              </a:pPr>
              <a:t>‹#›</a:t>
            </a:fld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05884181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F4534-D921-4E9A-B759-2DF46635FDFE}" type="slidenum">
              <a:rPr lang="en-US" altLang="en-US"/>
              <a:pPr>
                <a:defRPr/>
              </a:pPr>
              <a:t>‹#›</a:t>
            </a:fld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22835719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7F88AC-12FA-48AC-8DAD-626608CA4B7D}" type="slidenum">
              <a:rPr lang="en-US" altLang="en-US"/>
              <a:pPr>
                <a:defRPr/>
              </a:pPr>
              <a:t>‹#›</a:t>
            </a:fld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45689008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13353-94BA-4EF9-83B9-F6A7438744CC}" type="slidenum">
              <a:rPr lang="en-US" altLang="en-US"/>
              <a:pPr>
                <a:defRPr/>
              </a:pPr>
              <a:t>‹#›</a:t>
            </a:fld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36612555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6A3A55-CA99-4156-B957-9FFEA1B2F948}" type="slidenum">
              <a:rPr lang="en-US" altLang="en-US"/>
              <a:pPr>
                <a:defRPr/>
              </a:pPr>
              <a:t>‹#›</a:t>
            </a:fld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38229434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228600"/>
            <a:ext cx="838200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Line 6"/>
          <p:cNvSpPr>
            <a:spLocks noChangeShapeType="1"/>
          </p:cNvSpPr>
          <p:nvPr/>
        </p:nvSpPr>
        <p:spPr bwMode="auto">
          <a:xfrm>
            <a:off x="498475" y="6172200"/>
            <a:ext cx="8153400" cy="0"/>
          </a:xfrm>
          <a:prstGeom prst="line">
            <a:avLst/>
          </a:prstGeom>
          <a:noFill/>
          <a:ln w="25400">
            <a:solidFill>
              <a:srgbClr val="0050A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" name="Text Box 7"/>
          <p:cNvSpPr>
            <a:spLocks noChangeArrowheads="1"/>
          </p:cNvSpPr>
          <p:nvPr/>
        </p:nvSpPr>
        <p:spPr bwMode="auto">
          <a:xfrm>
            <a:off x="1203325" y="6251575"/>
            <a:ext cx="3381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i="1">
                <a:solidFill>
                  <a:schemeClr val="bg2"/>
                </a:solidFill>
                <a:latin typeface="Arial" pitchFamily="34" charset="0"/>
                <a:sym typeface="Arial" pitchFamily="34" charset="0"/>
              </a:rPr>
              <a:t>National Alliance for Medical Image Computing </a:t>
            </a:r>
            <a:r>
              <a:rPr lang="en-US" altLang="en-US" sz="1200" i="1">
                <a:solidFill>
                  <a:schemeClr val="bg2"/>
                </a:solidFill>
                <a:latin typeface="Arial" pitchFamily="34" charset="0"/>
                <a:sym typeface="Arial" pitchFamily="34" charset="0"/>
              </a:rPr>
              <a:t/>
            </a:r>
            <a:br>
              <a:rPr lang="en-US" altLang="en-US" sz="1200" i="1">
                <a:solidFill>
                  <a:schemeClr val="bg2"/>
                </a:solidFill>
                <a:latin typeface="Arial" pitchFamily="34" charset="0"/>
                <a:sym typeface="Arial" pitchFamily="34" charset="0"/>
              </a:rPr>
            </a:br>
            <a:r>
              <a:rPr lang="en-US" sz="1200" i="1">
                <a:solidFill>
                  <a:schemeClr val="bg2"/>
                </a:solidFill>
                <a:latin typeface="Arial" pitchFamily="34" charset="0"/>
                <a:sym typeface="Arial" pitchFamily="34" charset="0"/>
              </a:rPr>
              <a:t>http://na-mic.org</a:t>
            </a:r>
            <a:endParaRPr lang="en-US" altLang="en-US"/>
          </a:p>
        </p:txBody>
      </p:sp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210300"/>
            <a:ext cx="1447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210300"/>
            <a:ext cx="1447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219200" y="304800"/>
            <a:ext cx="7239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>
                <a:sym typeface="Arial" pitchFamily="34" charset="0"/>
              </a:rPr>
              <a:t>Click to edit Master title</a:t>
            </a:r>
          </a:p>
        </p:txBody>
      </p:sp>
      <p:sp>
        <p:nvSpPr>
          <p:cNvPr id="103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76400"/>
            <a:ext cx="7239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altLang="zh-CN" smtClean="0">
                <a:sym typeface="Arial" pitchFamily="34" charset="0"/>
              </a:rPr>
              <a:t>Second level</a:t>
            </a:r>
          </a:p>
          <a:p>
            <a:pPr lvl="2"/>
            <a:r>
              <a:rPr lang="en-US" altLang="zh-CN" smtClean="0">
                <a:sym typeface="Arial" pitchFamily="34" charset="0"/>
              </a:rPr>
              <a:t>Third level</a:t>
            </a:r>
          </a:p>
          <a:p>
            <a:pPr lvl="3"/>
            <a:r>
              <a:rPr lang="en-US" altLang="zh-CN" smtClean="0">
                <a:sym typeface="Arial" pitchFamily="34" charset="0"/>
              </a:rPr>
              <a:t>Fourth level</a:t>
            </a:r>
          </a:p>
          <a:p>
            <a:pPr lvl="4"/>
            <a:r>
              <a:rPr lang="en-US" altLang="zh-CN" smtClean="0">
                <a:sym typeface="Arial" pitchFamily="34" charset="0"/>
              </a:rPr>
              <a:t>Fifth level</a:t>
            </a:r>
          </a:p>
        </p:txBody>
      </p:sp>
      <p:sp>
        <p:nvSpPr>
          <p:cNvPr id="1033" name="Slide Number Placeholder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A02F258D-2213-4DA9-AFC0-578945F3BAF6}" type="slidenum">
              <a:rPr lang="en-US" altLang="en-US"/>
              <a:pPr>
                <a:defRPr/>
              </a:pPr>
              <a:t>‹#›</a:t>
            </a:fld>
            <a:endParaRPr 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+mj-lt"/>
          <a:ea typeface="+mj-ea"/>
          <a:cs typeface="+mj-cs"/>
          <a:sym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pitchFamily="34" charset="0"/>
          <a:cs typeface="Arial" pitchFamily="34" charset="0"/>
          <a:sym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pitchFamily="34" charset="0"/>
          <a:cs typeface="Arial" pitchFamily="34" charset="0"/>
          <a:sym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pitchFamily="34" charset="0"/>
          <a:cs typeface="Arial" pitchFamily="34" charset="0"/>
          <a:sym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pitchFamily="34" charset="0"/>
          <a:cs typeface="Arial" pitchFamily="34" charset="0"/>
          <a:sym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pitchFamily="34" charset="0"/>
          <a:cs typeface="Arial" pitchFamily="34" charset="0"/>
          <a:sym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pitchFamily="34" charset="0"/>
          <a:cs typeface="Arial" pitchFamily="34" charset="0"/>
          <a:sym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pitchFamily="34" charset="0"/>
          <a:cs typeface="Arial" pitchFamily="34" charset="0"/>
          <a:sym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pitchFamily="34" charset="0"/>
          <a:cs typeface="Arial" pitchFamily="34" charset="0"/>
          <a:sym typeface="Arial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cs typeface="+mn-cs"/>
          <a:sym typeface="Arial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cs typeface="+mn-cs"/>
          <a:sym typeface="Arial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cs typeface="+mn-cs"/>
          <a:sym typeface="Arial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  <a:sym typeface="Arial" pitchFamily="34" charset="0"/>
        </a:defRPr>
      </a:lvl5pPr>
      <a:lvl6pPr marL="25146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  <a:sym typeface="Arial" pitchFamily="34" charset="0"/>
        </a:defRPr>
      </a:lvl6pPr>
      <a:lvl7pPr marL="29718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  <a:sym typeface="Arial" pitchFamily="34" charset="0"/>
        </a:defRPr>
      </a:lvl7pPr>
      <a:lvl8pPr marL="34290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  <a:sym typeface="Arial" pitchFamily="34" charset="0"/>
        </a:defRPr>
      </a:lvl8pPr>
      <a:lvl9pPr marL="38862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  <a:sym typeface="Arial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hyperlink" Target="CBS-Piven.wmv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jpe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7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030983"/>
            <a:ext cx="7772400" cy="1470025"/>
          </a:xfrm>
        </p:spPr>
        <p:txBody>
          <a:bodyPr/>
          <a:lstStyle/>
          <a:p>
            <a:r>
              <a:rPr lang="en-US" altLang="zh-CN" sz="3600" dirty="0" smtClean="0">
                <a:ea typeface="SimSun" pitchFamily="2" charset="-122"/>
              </a:rPr>
              <a:t>Utah II: NA-MIC HIGHLIGHTS</a:t>
            </a:r>
            <a:endParaRPr lang="en-US" altLang="zh-CN" dirty="0" smtClean="0">
              <a:ea typeface="SimSun" pitchFamily="2" charset="-122"/>
            </a:endParaRPr>
          </a:p>
        </p:txBody>
      </p:sp>
      <p:sp>
        <p:nvSpPr>
          <p:cNvPr id="2051" name="Subtit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38200" y="3476724"/>
            <a:ext cx="7696200" cy="1968500"/>
          </a:xfrm>
        </p:spPr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r>
              <a:rPr lang="en-US" altLang="zh-CN" sz="2000" dirty="0" smtClean="0">
                <a:ea typeface="SimSun" pitchFamily="2" charset="-122"/>
              </a:rPr>
              <a:t>Guido </a:t>
            </a:r>
            <a:r>
              <a:rPr lang="en-US" altLang="zh-CN" sz="2000" dirty="0" err="1" smtClean="0">
                <a:ea typeface="SimSun" pitchFamily="2" charset="-122"/>
              </a:rPr>
              <a:t>Gerig</a:t>
            </a:r>
            <a:r>
              <a:rPr lang="en-US" altLang="zh-CN" sz="2000" dirty="0" smtClean="0">
                <a:ea typeface="SimSun" pitchFamily="2" charset="-122"/>
              </a:rPr>
              <a:t>, Marcel </a:t>
            </a:r>
            <a:r>
              <a:rPr lang="en-US" altLang="zh-CN" sz="2000" dirty="0" err="1" smtClean="0">
                <a:ea typeface="SimSun" pitchFamily="2" charset="-122"/>
              </a:rPr>
              <a:t>Prastawa</a:t>
            </a:r>
            <a:r>
              <a:rPr lang="en-US" altLang="zh-CN" sz="2000" dirty="0" smtClean="0">
                <a:ea typeface="SimSun" pitchFamily="2" charset="-122"/>
              </a:rPr>
              <a:t>, Sylvain </a:t>
            </a:r>
            <a:r>
              <a:rPr lang="en-US" altLang="zh-CN" sz="2000" dirty="0" err="1" smtClean="0">
                <a:ea typeface="SimSun" pitchFamily="2" charset="-122"/>
              </a:rPr>
              <a:t>Gouttard</a:t>
            </a:r>
            <a:r>
              <a:rPr lang="en-US" altLang="zh-CN" sz="2000" dirty="0" smtClean="0">
                <a:ea typeface="SimSun" pitchFamily="2" charset="-122"/>
              </a:rPr>
              <a:t>, Clement </a:t>
            </a:r>
            <a:r>
              <a:rPr lang="en-US" altLang="zh-CN" sz="2000" dirty="0" err="1" smtClean="0">
                <a:ea typeface="SimSun" pitchFamily="2" charset="-122"/>
              </a:rPr>
              <a:t>Vachet</a:t>
            </a:r>
            <a:r>
              <a:rPr lang="en-US" altLang="zh-CN" sz="2000" dirty="0" smtClean="0">
                <a:ea typeface="SimSun" pitchFamily="2" charset="-122"/>
              </a:rPr>
              <a:t>, Stanley </a:t>
            </a:r>
            <a:r>
              <a:rPr lang="en-US" altLang="zh-CN" sz="2000" dirty="0" err="1" smtClean="0">
                <a:ea typeface="SimSun" pitchFamily="2" charset="-122"/>
              </a:rPr>
              <a:t>Durrleman</a:t>
            </a:r>
            <a:r>
              <a:rPr lang="en-US" altLang="zh-CN" sz="2000" dirty="0" smtClean="0">
                <a:ea typeface="SimSun" pitchFamily="2" charset="-122"/>
              </a:rPr>
              <a:t>, Bo Wang, James </a:t>
            </a:r>
            <a:r>
              <a:rPr lang="en-US" altLang="zh-CN" sz="2000" dirty="0" err="1" smtClean="0">
                <a:ea typeface="SimSun" pitchFamily="2" charset="-122"/>
              </a:rPr>
              <a:t>Fishbaugh</a:t>
            </a:r>
            <a:r>
              <a:rPr lang="en-US" altLang="zh-CN" sz="2000" dirty="0" smtClean="0">
                <a:ea typeface="SimSun" pitchFamily="2" charset="-122"/>
              </a:rPr>
              <a:t>, </a:t>
            </a:r>
            <a:r>
              <a:rPr lang="en-US" altLang="zh-CN" sz="2000" dirty="0" err="1" smtClean="0">
                <a:ea typeface="SimSun" pitchFamily="2" charset="-122"/>
              </a:rPr>
              <a:t>Anuja</a:t>
            </a:r>
            <a:r>
              <a:rPr lang="en-US" altLang="zh-CN" sz="2000" dirty="0" smtClean="0">
                <a:ea typeface="SimSun" pitchFamily="2" charset="-122"/>
              </a:rPr>
              <a:t> Sharma </a:t>
            </a:r>
          </a:p>
          <a:p>
            <a:pPr marL="0" indent="0" eaLnBrk="1" hangingPunct="1">
              <a:buFont typeface="Arial" pitchFamily="34" charset="0"/>
              <a:buNone/>
            </a:pPr>
            <a:r>
              <a:rPr lang="en-US" altLang="zh-CN" sz="2000" dirty="0" smtClean="0">
                <a:ea typeface="SimSun" pitchFamily="2" charset="-122"/>
              </a:rPr>
              <a:t>           SCI Institute, University of Utah </a:t>
            </a:r>
          </a:p>
          <a:p>
            <a:pPr marL="0" indent="0" eaLnBrk="1" hangingPunct="1">
              <a:buFont typeface="Arial" pitchFamily="34" charset="0"/>
              <a:buNone/>
            </a:pPr>
            <a:r>
              <a:rPr lang="en-US" altLang="zh-CN" sz="2000" dirty="0" smtClean="0">
                <a:ea typeface="SimSun" pitchFamily="2" charset="-122"/>
              </a:rPr>
              <a:t>Jack van Horn, Paul M. Vespa, Andrei </a:t>
            </a:r>
            <a:r>
              <a:rPr lang="en-US" altLang="zh-CN" sz="2000" dirty="0" err="1" smtClean="0">
                <a:ea typeface="SimSun" pitchFamily="2" charset="-122"/>
              </a:rPr>
              <a:t>Irimia</a:t>
            </a:r>
            <a:r>
              <a:rPr lang="en-US" altLang="zh-CN" sz="2000" dirty="0" smtClean="0">
                <a:ea typeface="SimSun" pitchFamily="2" charset="-122"/>
              </a:rPr>
              <a:t>, Micah Chambers</a:t>
            </a:r>
          </a:p>
          <a:p>
            <a:pPr marL="0" indent="0" eaLnBrk="1" hangingPunct="1">
              <a:buFont typeface="Arial" pitchFamily="34" charset="0"/>
              <a:buNone/>
            </a:pPr>
            <a:r>
              <a:rPr lang="en-US" altLang="zh-CN" sz="2000" dirty="0" smtClean="0">
                <a:ea typeface="SimSun" pitchFamily="2" charset="-122"/>
              </a:rPr>
              <a:t>           UCLA LONI, Neurosurgery, Neurology</a:t>
            </a:r>
          </a:p>
          <a:p>
            <a:pPr marL="0" indent="0" eaLnBrk="1" hangingPunct="1">
              <a:buFont typeface="Arial" pitchFamily="34" charset="0"/>
              <a:buNone/>
            </a:pPr>
            <a:r>
              <a:rPr lang="en-US" altLang="zh-CN" sz="2000" dirty="0" smtClean="0">
                <a:ea typeface="SimSun" pitchFamily="2" charset="-122"/>
              </a:rPr>
              <a:t>Hans Johnson, University of Iowa</a:t>
            </a:r>
          </a:p>
          <a:p>
            <a:pPr marL="0" indent="0" eaLnBrk="1" hangingPunct="1">
              <a:buFont typeface="Arial" pitchFamily="34" charset="0"/>
              <a:buNone/>
            </a:pPr>
            <a:r>
              <a:rPr lang="en-US" altLang="zh-CN" sz="2000" dirty="0" smtClean="0">
                <a:ea typeface="SimSun" pitchFamily="2" charset="-122"/>
              </a:rPr>
              <a:t>Martin </a:t>
            </a:r>
            <a:r>
              <a:rPr lang="en-US" altLang="zh-CN" sz="2000" dirty="0" err="1" smtClean="0">
                <a:ea typeface="SimSun" pitchFamily="2" charset="-122"/>
              </a:rPr>
              <a:t>Styner</a:t>
            </a:r>
            <a:r>
              <a:rPr lang="en-US" altLang="zh-CN" sz="2000" dirty="0" smtClean="0">
                <a:ea typeface="SimSun" pitchFamily="2" charset="-122"/>
              </a:rPr>
              <a:t>, Joseph </a:t>
            </a:r>
            <a:r>
              <a:rPr lang="en-US" altLang="zh-CN" sz="2000" dirty="0" err="1" smtClean="0">
                <a:ea typeface="SimSun" pitchFamily="2" charset="-122"/>
              </a:rPr>
              <a:t>Piven</a:t>
            </a:r>
            <a:r>
              <a:rPr lang="en-US" altLang="zh-CN" sz="2000" dirty="0" smtClean="0">
                <a:ea typeface="SimSun" pitchFamily="2" charset="-122"/>
              </a:rPr>
              <a:t>, Heather </a:t>
            </a:r>
            <a:r>
              <a:rPr lang="en-US" altLang="zh-CN" sz="2000" dirty="0" err="1" smtClean="0">
                <a:ea typeface="SimSun" pitchFamily="2" charset="-122"/>
              </a:rPr>
              <a:t>Hazlett</a:t>
            </a:r>
            <a:r>
              <a:rPr lang="en-US" altLang="zh-CN" sz="2000" dirty="0" smtClean="0">
                <a:ea typeface="SimSun" pitchFamily="2" charset="-122"/>
              </a:rPr>
              <a:t>, UNC Chapel Hill</a:t>
            </a:r>
          </a:p>
          <a:p>
            <a:pPr marL="0" indent="0" algn="ctr">
              <a:buFont typeface="Arial" pitchFamily="34" charset="0"/>
              <a:buNone/>
            </a:pPr>
            <a:endParaRPr lang="en-US" altLang="zh-CN" dirty="0" smtClean="0">
              <a:ea typeface="SimSun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1219200" y="152400"/>
            <a:ext cx="7620000" cy="1143000"/>
          </a:xfrm>
        </p:spPr>
        <p:txBody>
          <a:bodyPr/>
          <a:lstStyle/>
          <a:p>
            <a:r>
              <a:rPr lang="en-US" altLang="zh-CN" smtClean="0">
                <a:ea typeface="SimSun" pitchFamily="2" charset="-122"/>
              </a:rPr>
              <a:t>Longitudinal Shape Modeling</a:t>
            </a:r>
          </a:p>
        </p:txBody>
      </p:sp>
      <p:pic>
        <p:nvPicPr>
          <p:cNvPr id="5122" name="Picture 2" descr="C:\Users\gerig\files-gerig-mac\talks-presentations\2014\01-NAMIC-Week\V-cas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34" t="19856" r="21977" b="19203"/>
          <a:stretch/>
        </p:blipFill>
        <p:spPr bwMode="auto">
          <a:xfrm>
            <a:off x="511221" y="2417410"/>
            <a:ext cx="3530061" cy="312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gerig\files-gerig-mac\talks-presentations\2014\01-NAMIC-Week\James\jaw_evolutio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4" y="2373233"/>
            <a:ext cx="4039038" cy="316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7564" y="1613991"/>
            <a:ext cx="8100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Example mandibular surgery case (L. </a:t>
            </a:r>
            <a:r>
              <a:rPr lang="en-US" sz="2000" dirty="0" err="1" smtClean="0">
                <a:latin typeface="+mn-lt"/>
              </a:rPr>
              <a:t>Cevidanes</a:t>
            </a:r>
            <a:r>
              <a:rPr lang="en-US" sz="2000" dirty="0" smtClean="0">
                <a:latin typeface="+mn-lt"/>
              </a:rPr>
              <a:t>, NA-MIC ancillary grant). Correspondence-free, controlled acceleration, 20’, no tuning.</a:t>
            </a:r>
            <a:endParaRPr lang="en-US" sz="2000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65965" y="5481228"/>
            <a:ext cx="2826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Color: </a:t>
            </a:r>
            <a:r>
              <a:rPr lang="en-US" sz="1800" dirty="0" smtClean="0">
                <a:latin typeface="+mn-lt"/>
              </a:rPr>
              <a:t>speed: </a:t>
            </a:r>
          </a:p>
          <a:p>
            <a:r>
              <a:rPr lang="en-US" sz="1800" dirty="0" smtClean="0">
                <a:latin typeface="+mn-lt"/>
              </a:rPr>
              <a:t>blue </a:t>
            </a:r>
            <a:r>
              <a:rPr lang="en-US" sz="1800" dirty="0">
                <a:latin typeface="+mn-lt"/>
              </a:rPr>
              <a:t>= slow and red = fast</a:t>
            </a:r>
          </a:p>
        </p:txBody>
      </p:sp>
    </p:spTree>
    <p:extLst>
      <p:ext uri="{BB962C8B-B14F-4D97-AF65-F5344CB8AC3E}">
        <p14:creationId xmlns:p14="http://schemas.microsoft.com/office/powerpoint/2010/main" val="17863080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NA-MIC </a:t>
            </a:r>
            <a:r>
              <a:rPr lang="en-US" dirty="0" smtClean="0">
                <a:latin typeface="Arial"/>
                <a:cs typeface="Arial"/>
              </a:rPr>
              <a:t>→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12812" y="4149080"/>
            <a:ext cx="8515672" cy="1650504"/>
          </a:xfrm>
        </p:spPr>
        <p:txBody>
          <a:bodyPr/>
          <a:lstStyle/>
          <a:p>
            <a:r>
              <a:rPr lang="en-US" sz="2400" dirty="0"/>
              <a:t>NAMIC-II: Personalized, </a:t>
            </a:r>
            <a:r>
              <a:rPr lang="en-US" sz="2400" dirty="0" smtClean="0"/>
              <a:t>subject-specific modeling of longitudinal imaging.</a:t>
            </a:r>
            <a:endParaRPr lang="en-US" sz="2400" dirty="0"/>
          </a:p>
          <a:p>
            <a:r>
              <a:rPr lang="en-US" sz="2400" dirty="0" smtClean="0"/>
              <a:t>Ancillary Predict HD grant: Utah &amp; Iowa</a:t>
            </a:r>
          </a:p>
          <a:p>
            <a:r>
              <a:rPr lang="en-US" sz="2400" dirty="0" smtClean="0"/>
              <a:t>Prodromal/</a:t>
            </a:r>
            <a:r>
              <a:rPr lang="en-US" sz="2400" dirty="0" err="1" smtClean="0"/>
              <a:t>prediagnostic</a:t>
            </a:r>
            <a:r>
              <a:rPr lang="en-US" sz="2400" dirty="0" smtClean="0"/>
              <a:t> biomarkers for disease progression and efficacy of therapeutic intervention.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6" b="9450"/>
          <a:stretch/>
        </p:blipFill>
        <p:spPr bwMode="auto">
          <a:xfrm>
            <a:off x="3960439" y="476672"/>
            <a:ext cx="4968045" cy="72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HD-measur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40016" y="1412776"/>
            <a:ext cx="2088468" cy="2671296"/>
          </a:xfrm>
          <a:prstGeom prst="rect">
            <a:avLst/>
          </a:prstGeom>
        </p:spPr>
      </p:pic>
      <p:pic>
        <p:nvPicPr>
          <p:cNvPr id="5" name="Picture 2" descr="C:\Users\gerig\files-gerig-mac\talks-presentations\2013\02-HD-NINDS-Mtg\sub_50073_genepos_3timepts_vents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12" y="1556792"/>
            <a:ext cx="6283424" cy="210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6319" y="3664682"/>
            <a:ext cx="54841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+mn-lt"/>
              </a:rPr>
              <a:t>Neurodegeneration</a:t>
            </a:r>
            <a:r>
              <a:rPr lang="en-US" sz="2000" dirty="0" smtClean="0">
                <a:latin typeface="+mn-lt"/>
              </a:rPr>
              <a:t>: Striatal atrophy &amp; </a:t>
            </a:r>
            <a:r>
              <a:rPr lang="en-US" sz="2000" dirty="0" err="1" smtClean="0">
                <a:latin typeface="+mn-lt"/>
              </a:rPr>
              <a:t>wm</a:t>
            </a:r>
            <a:r>
              <a:rPr lang="en-US" sz="2000" dirty="0" smtClean="0">
                <a:latin typeface="+mn-lt"/>
              </a:rPr>
              <a:t> loss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89767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4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NA-MIC </a:t>
            </a:r>
            <a:r>
              <a:rPr lang="en-US" dirty="0" smtClean="0"/>
              <a:t>→ 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6" b="9450"/>
          <a:stretch/>
        </p:blipFill>
        <p:spPr bwMode="auto">
          <a:xfrm>
            <a:off x="3960439" y="476672"/>
            <a:ext cx="4968045" cy="72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gerig\files-gerig-mac\talks-presentations\2011\12-UPenn\talk\images\Fishbaugh\Sub_cort_evo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43" y="2420888"/>
            <a:ext cx="1920240" cy="121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34146" y="1958854"/>
            <a:ext cx="8925875" cy="4170446"/>
            <a:chOff x="234146" y="1958854"/>
            <a:chExt cx="8925875" cy="4170446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3099" y="1958854"/>
              <a:ext cx="5846922" cy="33483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234146" y="5482969"/>
              <a:ext cx="870902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dirty="0">
                  <a:latin typeface="+mn-lt"/>
                </a:rPr>
                <a:t>Caudate volume for </a:t>
              </a:r>
              <a:r>
                <a:rPr lang="en-US" sz="1800" dirty="0" smtClean="0">
                  <a:latin typeface="+mn-lt"/>
                </a:rPr>
                <a:t>32 subjects (3 time </a:t>
              </a:r>
              <a:r>
                <a:rPr lang="en-US" sz="1800" dirty="0" err="1" smtClean="0">
                  <a:latin typeface="+mn-lt"/>
                </a:rPr>
                <a:t>pts</a:t>
              </a:r>
              <a:r>
                <a:rPr lang="en-US" sz="1800" dirty="0" smtClean="0">
                  <a:latin typeface="+mn-lt"/>
                </a:rPr>
                <a:t>) extracted </a:t>
              </a:r>
              <a:r>
                <a:rPr lang="en-US" sz="1800" dirty="0">
                  <a:latin typeface="+mn-lt"/>
                </a:rPr>
                <a:t>after shape regression.  Observed volumes are shown as circles, which highlight the noise in segmentation.  </a:t>
              </a:r>
              <a:endParaRPr lang="en-US" sz="1800" dirty="0" smtClean="0">
                <a:latin typeface="+mn-lt"/>
              </a:endParaRPr>
            </a:p>
          </p:txBody>
        </p:sp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264" y="3897052"/>
              <a:ext cx="2895600" cy="1319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2" descr="C:\gerig\files-Dell-laptop\talks-presentations\2011\09-07-ACE-IBIS-Chicago\Slides-Materials-Guido\Fishbaugh-materials\Huntington\Sub_cort_evo_snapshot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1540" y="1442688"/>
            <a:ext cx="3271404" cy="8779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47919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1220788" y="198438"/>
            <a:ext cx="7239000" cy="1143000"/>
          </a:xfrm>
        </p:spPr>
        <p:txBody>
          <a:bodyPr/>
          <a:lstStyle/>
          <a:p>
            <a:r>
              <a:rPr lang="en-US" smtClean="0"/>
              <a:t>Technical Contributions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63" y="1485900"/>
            <a:ext cx="434022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50013" y="2082800"/>
            <a:ext cx="2009775" cy="6461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latin typeface="+mn-lt"/>
                <a:cs typeface="+mn-cs"/>
              </a:rPr>
              <a:t>ABC Slicer 4 Extension Module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893763" y="3067050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lvl="1"/>
            <a:r>
              <a:rPr lang="en-US" sz="1800">
                <a:solidFill>
                  <a:srgbClr val="C00000"/>
                </a:solidFill>
                <a:latin typeface="Arial" pitchFamily="34" charset="0"/>
                <a:sym typeface="Arial" pitchFamily="34" charset="0"/>
              </a:rPr>
              <a:t>ExoshapeAccel:</a:t>
            </a:r>
            <a:r>
              <a:rPr lang="en-US" sz="1800">
                <a:latin typeface="Arial" pitchFamily="34" charset="0"/>
                <a:sym typeface="Arial" pitchFamily="34" charset="0"/>
              </a:rPr>
              <a:t> C/C++ NAMIC toolkit SW for estimating continuous evolution from a discrete collection of shapes.</a:t>
            </a:r>
          </a:p>
          <a:p>
            <a:pPr marL="0" lvl="1"/>
            <a:r>
              <a:rPr lang="en-US" altLang="en-US" sz="1800">
                <a:latin typeface="Arial" pitchFamily="34" charset="0"/>
                <a:sym typeface="Arial" pitchFamily="34" charset="0"/>
              </a:rPr>
              <a:t>Public download, tested by Iowa DBP.</a:t>
            </a:r>
          </a:p>
        </p:txBody>
      </p:sp>
      <p:pic>
        <p:nvPicPr>
          <p:cNvPr id="143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13" y="3205163"/>
            <a:ext cx="1971675" cy="92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AutoShape 4" descr="imap://gerig@mail.sci.utah.edu:143/fetch%3EUID%3E/INBOX%3E182658?part=1.2.2&amp;filename=watcher_icon3.png"/>
          <p:cNvSpPr>
            <a:spLocks noChangeAspect="1" noChangeArrowheads="1"/>
          </p:cNvSpPr>
          <p:nvPr/>
        </p:nvSpPr>
        <p:spPr bwMode="auto">
          <a:xfrm>
            <a:off x="176213" y="-1165225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4" name="AutoShape 6" descr="imap://gerig@mail.sci.utah.edu:143/fetch%3EUID%3E/INBOX%3E182658?part=1.2.2&amp;filename=watcher_icon3.png"/>
          <p:cNvSpPr>
            <a:spLocks noChangeAspect="1" noChangeArrowheads="1"/>
          </p:cNvSpPr>
          <p:nvPr/>
        </p:nvSpPr>
        <p:spPr bwMode="auto">
          <a:xfrm>
            <a:off x="328613" y="-1012825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34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4525963"/>
            <a:ext cx="1931988" cy="126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6" name="Rectangle 11"/>
          <p:cNvSpPr>
            <a:spLocks noChangeArrowheads="1"/>
          </p:cNvSpPr>
          <p:nvPr/>
        </p:nvSpPr>
        <p:spPr bwMode="auto">
          <a:xfrm>
            <a:off x="893763" y="4279900"/>
            <a:ext cx="51212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lvl="1"/>
            <a:r>
              <a:rPr lang="en-US" sz="1800">
                <a:solidFill>
                  <a:srgbClr val="C00000"/>
                </a:solidFill>
                <a:latin typeface="Arial" pitchFamily="34" charset="0"/>
                <a:sym typeface="Arial" pitchFamily="34" charset="0"/>
              </a:rPr>
              <a:t>MRIWatcher:</a:t>
            </a:r>
            <a:r>
              <a:rPr lang="en-US" sz="1800">
                <a:latin typeface="Arial" pitchFamily="34" charset="0"/>
                <a:sym typeface="Arial" pitchFamily="34" charset="0"/>
              </a:rPr>
              <a:t> ITK SW for quick viewing of large #3D datasets, with coupled zoom/scroll, overlays, info: Quick QC, reviewing, comparison.</a:t>
            </a:r>
            <a:endParaRPr lang="en-US" altLang="en-US" sz="1800">
              <a:latin typeface="Arial" pitchFamily="34" charset="0"/>
              <a:sym typeface="Arial" pitchFamily="34" charset="0"/>
            </a:endParaRPr>
          </a:p>
        </p:txBody>
      </p:sp>
      <p:sp>
        <p:nvSpPr>
          <p:cNvPr id="14347" name="AutoShape 9" descr="imap://gerig@mail.sci.utah.edu:143/fetch%3EUID%3E/INBOX%3E182658?part=1.2.3&amp;filename=Screen%20Shot%202013-01-09%20at%204.54.47%20PM.png"/>
          <p:cNvSpPr>
            <a:spLocks noChangeAspect="1" noChangeArrowheads="1"/>
          </p:cNvSpPr>
          <p:nvPr/>
        </p:nvSpPr>
        <p:spPr bwMode="auto">
          <a:xfrm>
            <a:off x="176213" y="-2452688"/>
            <a:ext cx="8058150" cy="512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34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8" y="5192713"/>
            <a:ext cx="40989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488113" y="5603875"/>
            <a:ext cx="1573212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 err="1">
                <a:latin typeface="+mn-lt"/>
                <a:cs typeface="+mn-cs"/>
              </a:rPr>
              <a:t>MRIWatcher</a:t>
            </a:r>
            <a:endParaRPr lang="en-US" sz="1800" dirty="0"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U54 gone, long live NAMIC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3568" y="1664804"/>
            <a:ext cx="7776864" cy="4267200"/>
          </a:xfrm>
        </p:spPr>
        <p:txBody>
          <a:bodyPr/>
          <a:lstStyle/>
          <a:p>
            <a:r>
              <a:rPr lang="en-US" dirty="0" smtClean="0"/>
              <a:t>NA-MIC funding was excellent opportunity to use research as a vehicle to make new technology available to the community.</a:t>
            </a:r>
          </a:p>
        </p:txBody>
      </p:sp>
      <p:pic>
        <p:nvPicPr>
          <p:cNvPr id="3074" name="Picture 2" descr="http://www.startupbusinesshub.com/wp-content/uploads/2012/06/firework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416683"/>
            <a:ext cx="3708070" cy="246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683568" y="3068960"/>
            <a:ext cx="4536504" cy="2829970"/>
          </a:xfrm>
        </p:spPr>
        <p:txBody>
          <a:bodyPr/>
          <a:lstStyle/>
          <a:p>
            <a:r>
              <a:rPr lang="en-US" dirty="0" smtClean="0"/>
              <a:t>NA-MIC </a:t>
            </a:r>
            <a:r>
              <a:rPr lang="en-US" dirty="0" smtClean="0"/>
              <a:t>became a </a:t>
            </a:r>
            <a:r>
              <a:rPr lang="en-US" dirty="0" err="1" smtClean="0"/>
              <a:t>brandname</a:t>
            </a:r>
            <a:r>
              <a:rPr lang="en-US" dirty="0" smtClean="0"/>
              <a:t> (e.g. CARS TBI session M. </a:t>
            </a:r>
            <a:r>
              <a:rPr lang="en-US" dirty="0" err="1" smtClean="0"/>
              <a:t>Vannier</a:t>
            </a:r>
            <a:r>
              <a:rPr lang="en-US" dirty="0" smtClean="0"/>
              <a:t>).</a:t>
            </a:r>
            <a:endParaRPr lang="en-US" dirty="0"/>
          </a:p>
          <a:p>
            <a:r>
              <a:rPr lang="en-US" dirty="0" smtClean="0"/>
              <a:t>Collaborative spirit </a:t>
            </a:r>
            <a:r>
              <a:rPr lang="en-US" smtClean="0"/>
              <a:t>and activities will </a:t>
            </a:r>
            <a:r>
              <a:rPr lang="en-US" dirty="0" smtClean="0"/>
              <a:t>continue.</a:t>
            </a:r>
          </a:p>
          <a:p>
            <a:r>
              <a:rPr lang="en-US" dirty="0" smtClean="0"/>
              <a:t>Ron, a thousand thanks!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1507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7613694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Highlights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547664" y="2438929"/>
            <a:ext cx="2412851" cy="1880615"/>
            <a:chOff x="1547664" y="2438929"/>
            <a:chExt cx="2412851" cy="1880615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1840" y="2438929"/>
              <a:ext cx="828675" cy="933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" name="Picture 4" descr="http://scholar.google.com/citations?view_op=view_photo&amp;user=_FF4PIYAAAAJ&amp;citpid=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664" y="3233880"/>
              <a:ext cx="1100335" cy="1085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961787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88640"/>
            <a:ext cx="7239000" cy="1143000"/>
          </a:xfrm>
        </p:spPr>
        <p:txBody>
          <a:bodyPr/>
          <a:lstStyle/>
          <a:p>
            <a:r>
              <a:rPr lang="en-US" dirty="0" smtClean="0"/>
              <a:t>UNC-Utah DTI Processing Methods and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584" y="1412776"/>
            <a:ext cx="6120680" cy="4267200"/>
          </a:xfrm>
        </p:spPr>
        <p:txBody>
          <a:bodyPr/>
          <a:lstStyle/>
          <a:p>
            <a:r>
              <a:rPr lang="en-US" sz="2400" dirty="0" smtClean="0"/>
              <a:t>2006-2009: Casey </a:t>
            </a:r>
            <a:r>
              <a:rPr lang="en-US" sz="2400" dirty="0" err="1" smtClean="0"/>
              <a:t>Goodlett</a:t>
            </a:r>
            <a:r>
              <a:rPr lang="en-US" sz="2400" dirty="0"/>
              <a:t> </a:t>
            </a:r>
            <a:r>
              <a:rPr lang="en-US" sz="2400" dirty="0" smtClean="0"/>
              <a:t>“Tract-based analysis via atlas mapping and fiber </a:t>
            </a:r>
            <a:r>
              <a:rPr lang="en-US" sz="2400" dirty="0" err="1" smtClean="0"/>
              <a:t>parametrization</a:t>
            </a:r>
            <a:r>
              <a:rPr lang="en-US" sz="2400" dirty="0" smtClean="0"/>
              <a:t>”.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2009: </a:t>
            </a:r>
            <a:endParaRPr lang="en-US" sz="2400" dirty="0"/>
          </a:p>
        </p:txBody>
      </p:sp>
      <p:pic>
        <p:nvPicPr>
          <p:cNvPr id="1026" name="Picture 2" descr="http://scholar.google.com/citations?view_op=view_photo&amp;user=oQTroWIAAAAJ&amp;citpid=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0" b="14667"/>
          <a:stretch/>
        </p:blipFill>
        <p:spPr bwMode="auto">
          <a:xfrm>
            <a:off x="7344308" y="1448780"/>
            <a:ext cx="952500" cy="105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877" y="5601625"/>
            <a:ext cx="53054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35093"/>
            <a:ext cx="4824536" cy="278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21838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88640"/>
            <a:ext cx="7239000" cy="1143000"/>
          </a:xfrm>
        </p:spPr>
        <p:txBody>
          <a:bodyPr/>
          <a:lstStyle/>
          <a:p>
            <a:r>
              <a:rPr lang="en-US" dirty="0"/>
              <a:t>UNC-Utah DTI Processing Methods and </a:t>
            </a:r>
            <a:r>
              <a:rPr lang="en-US" dirty="0" smtClean="0"/>
              <a:t>Tools: </a:t>
            </a:r>
            <a:r>
              <a:rPr lang="en-US" dirty="0" err="1" smtClean="0"/>
              <a:t>ctd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1580" y="1520788"/>
            <a:ext cx="6732748" cy="4267200"/>
          </a:xfrm>
        </p:spPr>
        <p:txBody>
          <a:bodyPr/>
          <a:lstStyle/>
          <a:p>
            <a:r>
              <a:rPr lang="en-US" sz="2400" dirty="0" smtClean="0"/>
              <a:t>2008-2014: Applications to large clinical studies and animal imaging studies.</a:t>
            </a:r>
          </a:p>
          <a:p>
            <a:r>
              <a:rPr lang="en-US" sz="2400" dirty="0" smtClean="0"/>
              <a:t>2010-2014: Extension to longitudinal diffusivity modeling (N. </a:t>
            </a:r>
            <a:r>
              <a:rPr lang="en-US" sz="2400" dirty="0" err="1" smtClean="0"/>
              <a:t>Sadeghi</a:t>
            </a:r>
            <a:r>
              <a:rPr lang="en-US" sz="2400" dirty="0" smtClean="0"/>
              <a:t>, A. Sharma)</a:t>
            </a:r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2013-2014: M. </a:t>
            </a:r>
            <a:r>
              <a:rPr lang="en-US" sz="2400" dirty="0" err="1" smtClean="0"/>
              <a:t>Styner</a:t>
            </a:r>
            <a:r>
              <a:rPr lang="en-US" sz="2400" dirty="0" smtClean="0"/>
              <a:t> and group:  3D Slicer plug-ins: Integrated platform from raw data to full statistical analysis.</a:t>
            </a:r>
          </a:p>
          <a:p>
            <a:pPr lvl="1"/>
            <a:r>
              <a:rPr lang="en-US" sz="2000" dirty="0"/>
              <a:t>"</a:t>
            </a:r>
            <a:r>
              <a:rPr lang="en-US" sz="2000" dirty="0" err="1" smtClean="0"/>
              <a:t>DTIAtlasBuilder</a:t>
            </a:r>
            <a:r>
              <a:rPr lang="en-US" sz="2000" dirty="0" smtClean="0"/>
              <a:t>“, "</a:t>
            </a:r>
            <a:r>
              <a:rPr lang="en-US" sz="2000" dirty="0" err="1" smtClean="0"/>
              <a:t>DTIAtlasFiberAnalyzer</a:t>
            </a:r>
            <a:r>
              <a:rPr lang="en-US" sz="2000" dirty="0" smtClean="0"/>
              <a:t>“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658" y="3147401"/>
            <a:ext cx="1560511" cy="135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:\Users\gerig\files-gerig-mac\talks-presentations\2013\10-ACE-Chicago\DTIprog\DTIAtlas_v06v12v24_axial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104965"/>
            <a:ext cx="1188132" cy="140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:\Users\gerig\files-gerig-mac\talks-presentations\2013\10-ACE-Chicago\DTIprog\DTIAtlas_v06v12v24_coronal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955" y="3160811"/>
            <a:ext cx="1586037" cy="12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221" y="3147402"/>
            <a:ext cx="1440160" cy="1332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24557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279" y="411173"/>
            <a:ext cx="3944786" cy="32929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580" name="Group 3"/>
          <p:cNvGrpSpPr>
            <a:grpSpLocks/>
          </p:cNvGrpSpPr>
          <p:nvPr/>
        </p:nvGrpSpPr>
        <p:grpSpPr bwMode="auto">
          <a:xfrm>
            <a:off x="287524" y="3800761"/>
            <a:ext cx="3119520" cy="2333683"/>
            <a:chOff x="178786" y="838200"/>
            <a:chExt cx="4088414" cy="3447896"/>
          </a:xfrm>
        </p:grpSpPr>
        <p:pic>
          <p:nvPicPr>
            <p:cNvPr id="24582" name="Picture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786" y="838200"/>
              <a:ext cx="4088414" cy="34478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583" name="Picture 6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7017" y="2438400"/>
              <a:ext cx="1437635" cy="54530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692696"/>
            <a:ext cx="3281216" cy="167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2"/>
          <p:cNvGrpSpPr>
            <a:grpSpLocks/>
          </p:cNvGrpSpPr>
          <p:nvPr/>
        </p:nvGrpSpPr>
        <p:grpSpPr bwMode="auto">
          <a:xfrm>
            <a:off x="3417098" y="4136632"/>
            <a:ext cx="2973736" cy="1997812"/>
            <a:chOff x="1104567" y="2984889"/>
            <a:chExt cx="4462463" cy="3652448"/>
          </a:xfrm>
        </p:grpSpPr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567" y="2984889"/>
              <a:ext cx="4462463" cy="355305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6493" y="5980112"/>
              <a:ext cx="1638300" cy="6572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989" y="2383027"/>
            <a:ext cx="2805011" cy="2805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494" y="3059588"/>
            <a:ext cx="108012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 r:embed="rId11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65923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24644"/>
            <a:ext cx="7709284" cy="1143000"/>
          </a:xfrm>
        </p:spPr>
        <p:txBody>
          <a:bodyPr/>
          <a:lstStyle/>
          <a:p>
            <a:r>
              <a:rPr lang="en-US" sz="3600" dirty="0" smtClean="0"/>
              <a:t>Modeling Brain Changes in longitudinal TBI (UCLA/USC/Utah)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7544" y="1676400"/>
            <a:ext cx="7990656" cy="4267200"/>
          </a:xfrm>
        </p:spPr>
        <p:txBody>
          <a:bodyPr/>
          <a:lstStyle/>
          <a:p>
            <a:r>
              <a:rPr lang="en-US" dirty="0" smtClean="0"/>
              <a:t>Challenge: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sz="2800" dirty="0" smtClean="0"/>
              <a:t>4D-PARSeR </a:t>
            </a:r>
            <a:r>
              <a:rPr lang="en-US" sz="2800" dirty="0"/>
              <a:t>(Pathological Anatomy Regression via Segmentation and Registration</a:t>
            </a:r>
            <a:r>
              <a:rPr lang="en-US" sz="2800" dirty="0" smtClean="0"/>
              <a:t>), M. </a:t>
            </a:r>
            <a:r>
              <a:rPr lang="en-US" sz="2800" dirty="0" err="1" smtClean="0"/>
              <a:t>Prastawa</a:t>
            </a:r>
            <a:r>
              <a:rPr lang="en-US" sz="2800" dirty="0" smtClean="0"/>
              <a:t> &amp; B. Wang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644" y="4653136"/>
            <a:ext cx="1080120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Users\gerig\files-gerig-mac\talks-presentations\2013\03-RankPrizeFunds-UK\talk\TBI\Blending_img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393" y="2399116"/>
            <a:ext cx="2050743" cy="205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408775" y="2399116"/>
            <a:ext cx="2155113" cy="2072514"/>
            <a:chOff x="609601" y="1295400"/>
            <a:chExt cx="2590800" cy="2590800"/>
          </a:xfrm>
        </p:grpSpPr>
        <p:pic>
          <p:nvPicPr>
            <p:cNvPr id="8" name="Picture 2" descr="C:\Users\gerig\files-gerig-mac\talks-presentations\2013\03-RankPrizeFunds-UK\talk\TBI\Acute_img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1" y="1295400"/>
              <a:ext cx="2590800" cy="259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685800" y="1295400"/>
              <a:ext cx="838199" cy="384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FF00"/>
                  </a:solidFill>
                </a:rPr>
                <a:t>Time 1</a:t>
              </a:r>
              <a:endParaRPr lang="en-US" sz="14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976156" y="2399116"/>
            <a:ext cx="2155113" cy="2050743"/>
            <a:chOff x="6019800" y="1273628"/>
            <a:chExt cx="2590800" cy="2590801"/>
          </a:xfrm>
        </p:grpSpPr>
        <p:pic>
          <p:nvPicPr>
            <p:cNvPr id="11" name="Picture 3" descr="C:\Users\gerig\files-gerig-mac\talks-presentations\2013\03-RankPrizeFunds-UK\talk\TBI\Chronic_im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1273628"/>
              <a:ext cx="2590800" cy="2590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096000" y="1295401"/>
              <a:ext cx="838199" cy="384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FF00"/>
                  </a:solidFill>
                </a:rPr>
                <a:t>Time 2</a:t>
              </a:r>
              <a:endParaRPr lang="en-US" sz="1400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73434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24644"/>
            <a:ext cx="7709284" cy="1143000"/>
          </a:xfrm>
        </p:spPr>
        <p:txBody>
          <a:bodyPr/>
          <a:lstStyle/>
          <a:p>
            <a:r>
              <a:rPr lang="en-US" sz="3600" dirty="0" smtClean="0"/>
              <a:t>Modeling Brain Changes in longitudinal TBI (UCLA/USC/Utah)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7544" y="1676400"/>
            <a:ext cx="7990656" cy="4267200"/>
          </a:xfrm>
        </p:spPr>
        <p:txBody>
          <a:bodyPr/>
          <a:lstStyle/>
          <a:p>
            <a:r>
              <a:rPr lang="en-US" sz="2800" dirty="0" smtClean="0"/>
              <a:t>Recipe for success (8 co-authored articles):</a:t>
            </a:r>
          </a:p>
          <a:p>
            <a:pPr lvl="1"/>
            <a:r>
              <a:rPr lang="en-US" sz="2000" dirty="0" smtClean="0"/>
              <a:t>NA-MIC support (Core 1 &amp; DBP)</a:t>
            </a:r>
          </a:p>
          <a:p>
            <a:pPr lvl="1"/>
            <a:r>
              <a:rPr lang="en-US" sz="2000" dirty="0" smtClean="0"/>
              <a:t>Strong clinical/neuroscience/CS collaboration</a:t>
            </a:r>
          </a:p>
          <a:p>
            <a:pPr lvl="1"/>
            <a:r>
              <a:rPr lang="en-US" sz="2000" dirty="0" smtClean="0"/>
              <a:t>Major math and numerical implementation</a:t>
            </a:r>
          </a:p>
          <a:p>
            <a:endParaRPr lang="en-US" sz="2400" dirty="0" smtClean="0"/>
          </a:p>
          <a:p>
            <a:endParaRPr lang="en-US" sz="2800" dirty="0"/>
          </a:p>
        </p:txBody>
      </p:sp>
      <p:pic>
        <p:nvPicPr>
          <p:cNvPr id="13" name="Picture 4" descr="Parcellation_P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2" y="3336032"/>
            <a:ext cx="5811259" cy="2952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C:\Users\gerig\files-gerig-mac\talks-presentations\2013\01-NAMIC-AHM\Algo-Slides\TBI_movie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236" y="3825044"/>
            <a:ext cx="2302022" cy="16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49305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 noChangeArrowheads="1"/>
          </p:cNvSpPr>
          <p:nvPr>
            <p:ph type="title"/>
          </p:nvPr>
        </p:nvSpPr>
        <p:spPr>
          <a:xfrm>
            <a:off x="1219200" y="304800"/>
            <a:ext cx="7709284" cy="1143000"/>
          </a:xfrm>
        </p:spPr>
        <p:txBody>
          <a:bodyPr/>
          <a:lstStyle/>
          <a:p>
            <a:r>
              <a:rPr lang="en-US" altLang="zh-CN" dirty="0" smtClean="0">
                <a:ea typeface="SimSun" pitchFamily="2" charset="-122"/>
              </a:rPr>
              <a:t>Longitudinal Shape Modeling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1540" y="3254660"/>
            <a:ext cx="8208912" cy="2478596"/>
          </a:xfrm>
        </p:spPr>
        <p:txBody>
          <a:bodyPr/>
          <a:lstStyle/>
          <a:p>
            <a:r>
              <a:rPr lang="en-US" sz="2400" dirty="0" smtClean="0"/>
              <a:t>Correspondence-free shape statistics </a:t>
            </a:r>
            <a:r>
              <a:rPr lang="en-US" sz="2400" i="1" dirty="0" smtClean="0"/>
              <a:t>(“currents”</a:t>
            </a:r>
            <a:r>
              <a:rPr lang="en-US" sz="2400" dirty="0" smtClean="0"/>
              <a:t>): </a:t>
            </a:r>
            <a:r>
              <a:rPr lang="en-US" sz="2400" dirty="0" err="1" smtClean="0"/>
              <a:t>Fishbaugh</a:t>
            </a:r>
            <a:r>
              <a:rPr lang="en-US" sz="2400" dirty="0" smtClean="0"/>
              <a:t>, </a:t>
            </a:r>
            <a:r>
              <a:rPr lang="en-US" sz="2400" dirty="0" err="1" smtClean="0"/>
              <a:t>Durrleman</a:t>
            </a:r>
            <a:r>
              <a:rPr lang="en-US" sz="2400" dirty="0" smtClean="0"/>
              <a:t>, </a:t>
            </a:r>
            <a:r>
              <a:rPr lang="en-US" sz="2400" dirty="0" err="1" smtClean="0"/>
              <a:t>Prastawa</a:t>
            </a:r>
            <a:endParaRPr lang="en-US" sz="2400" dirty="0" smtClean="0"/>
          </a:p>
          <a:p>
            <a:r>
              <a:rPr lang="en-US" sz="2400" dirty="0" smtClean="0"/>
              <a:t>Complementary to particles (Whitaker/Cates/</a:t>
            </a:r>
            <a:r>
              <a:rPr lang="en-US" sz="2400" dirty="0" err="1" smtClean="0"/>
              <a:t>Styner</a:t>
            </a:r>
            <a:r>
              <a:rPr lang="en-US" sz="2400" dirty="0" smtClean="0"/>
              <a:t> et al.) – relaxing topology constraints</a:t>
            </a:r>
          </a:p>
          <a:p>
            <a:r>
              <a:rPr lang="en-US" sz="2400" dirty="0" err="1">
                <a:solidFill>
                  <a:srgbClr val="C00000"/>
                </a:solidFill>
                <a:latin typeface="Arial" pitchFamily="34" charset="0"/>
              </a:rPr>
              <a:t>ExoshapeAccel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</a:rPr>
              <a:t>:</a:t>
            </a:r>
            <a:r>
              <a:rPr lang="en-US" sz="2400" dirty="0">
                <a:latin typeface="Arial" pitchFamily="34" charset="0"/>
              </a:rPr>
              <a:t> C/C++ NAMIC toolkit </a:t>
            </a:r>
            <a:r>
              <a:rPr lang="en-US" sz="2400" dirty="0" smtClean="0">
                <a:latin typeface="Arial" pitchFamily="34" charset="0"/>
              </a:rPr>
              <a:t>SW</a:t>
            </a:r>
          </a:p>
          <a:p>
            <a:r>
              <a:rPr lang="en-US" sz="2400" dirty="0" smtClean="0">
                <a:latin typeface="Arial" pitchFamily="34" charset="0"/>
              </a:rPr>
              <a:t>Plug-in in progress this AHM’14</a:t>
            </a:r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dirty="0"/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19"/>
          <a:stretch>
            <a:fillRect/>
          </a:stretch>
        </p:blipFill>
        <p:spPr bwMode="auto">
          <a:xfrm>
            <a:off x="304800" y="1524000"/>
            <a:ext cx="5086350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573597"/>
            <a:ext cx="1416050" cy="16033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248" name="Straight Arrow Connector 3"/>
          <p:cNvCxnSpPr>
            <a:cxnSpLocks noChangeShapeType="1"/>
          </p:cNvCxnSpPr>
          <p:nvPr/>
        </p:nvCxnSpPr>
        <p:spPr bwMode="auto">
          <a:xfrm>
            <a:off x="5638800" y="2456892"/>
            <a:ext cx="7620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688" y="5240740"/>
            <a:ext cx="1382712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1219200" y="152400"/>
            <a:ext cx="7620000" cy="1143000"/>
          </a:xfrm>
        </p:spPr>
        <p:txBody>
          <a:bodyPr/>
          <a:lstStyle/>
          <a:p>
            <a:r>
              <a:rPr lang="en-US" altLang="zh-CN" smtClean="0">
                <a:ea typeface="SimSun" pitchFamily="2" charset="-122"/>
              </a:rPr>
              <a:t>Longitudinal Shape Modeling</a:t>
            </a:r>
          </a:p>
        </p:txBody>
      </p:sp>
      <p:pic>
        <p:nvPicPr>
          <p:cNvPr id="5122" name="Picture 2" descr="C:\Users\gerig\files-gerig-mac\talks-presentations\2014\01-NAMIC-Week\V-cas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34" t="19856" r="21977" b="19203"/>
          <a:stretch/>
        </p:blipFill>
        <p:spPr bwMode="auto">
          <a:xfrm>
            <a:off x="511221" y="2417410"/>
            <a:ext cx="3530061" cy="312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7564" y="1613991"/>
            <a:ext cx="8100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Example mandibular surgery case (L. </a:t>
            </a:r>
            <a:r>
              <a:rPr lang="en-US" sz="2000" dirty="0" err="1" smtClean="0">
                <a:latin typeface="+mn-lt"/>
              </a:rPr>
              <a:t>Cevidanes</a:t>
            </a:r>
            <a:r>
              <a:rPr lang="en-US" sz="2000" dirty="0" smtClean="0">
                <a:latin typeface="+mn-lt"/>
              </a:rPr>
              <a:t>, NA-MIC ancillary grant). </a:t>
            </a:r>
            <a:endParaRPr lang="en-US" sz="2000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31662" y="267291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V2- 16 years of age before jaw surgery in the upper  jaw maxilla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V6- 16 years of age 2 months  post surgery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V10- 18 years of  age, 2 years post-surgery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V12- 22 years of age, 6 years post- surgery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29482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NA-MIC-template-2004-08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NA-MIC-template-2004-08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157255875</TotalTime>
  <Pages>0</Pages>
  <Words>535</Words>
  <Characters>0</Characters>
  <Application>Microsoft Office PowerPoint</Application>
  <DocSecurity>0</DocSecurity>
  <PresentationFormat>On-screen Show (4:3)</PresentationFormat>
  <Lines>0</Lines>
  <Paragraphs>77</Paragraphs>
  <Slides>14</Slides>
  <Notes>1</Notes>
  <HiddenSlides>1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2_NA-MIC-template-2004-08</vt:lpstr>
      <vt:lpstr>Utah II: NA-MIC HIGHLIGHTS</vt:lpstr>
      <vt:lpstr>Highlights</vt:lpstr>
      <vt:lpstr>UNC-Utah DTI Processing Methods and Tools</vt:lpstr>
      <vt:lpstr>UNC-Utah DTI Processing Methods and Tools: ctd.</vt:lpstr>
      <vt:lpstr>PowerPoint Presentation</vt:lpstr>
      <vt:lpstr>Modeling Brain Changes in longitudinal TBI (UCLA/USC/Utah)</vt:lpstr>
      <vt:lpstr>Modeling Brain Changes in longitudinal TBI (UCLA/USC/Utah)</vt:lpstr>
      <vt:lpstr>Longitudinal Shape Modeling</vt:lpstr>
      <vt:lpstr>Longitudinal Shape Modeling</vt:lpstr>
      <vt:lpstr>Longitudinal Shape Modeling</vt:lpstr>
      <vt:lpstr>NA-MIC → </vt:lpstr>
      <vt:lpstr>NA-MIC → </vt:lpstr>
      <vt:lpstr>Technical Contributions</vt:lpstr>
      <vt:lpstr>U54 gone, long live NAMIC</vt:lpstr>
    </vt:vector>
  </TitlesOfParts>
  <Company>U</Company>
  <LinksUpToDate>false</LinksUpToDate>
  <CharactersWithSpaces>0</CharactersWithSpaces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Alliance for Medical Image Computing: Namic</dc:title>
  <dc:creator>NAMIC</dc:creator>
  <cp:lastModifiedBy>gerig</cp:lastModifiedBy>
  <cp:revision>208</cp:revision>
  <cp:lastPrinted>1899-12-30T00:00:00Z</cp:lastPrinted>
  <dcterms:created xsi:type="dcterms:W3CDTF">2004-06-12T12:24:00Z</dcterms:created>
  <dcterms:modified xsi:type="dcterms:W3CDTF">2014-01-09T13:39:57Z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2052-6.6.0.2877</vt:lpwstr>
  </property>
</Properties>
</file>