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9613" autoAdjust="0"/>
  </p:normalViewPr>
  <p:slideViewPr>
    <p:cSldViewPr>
      <p:cViewPr varScale="1">
        <p:scale>
          <a:sx n="66" d="100"/>
          <a:sy n="66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82954-A516-4EEB-BF56-978028A9D45F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B8F8E-CD1F-47A7-8750-C00F17CE6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6FD4605-3F85-4158-838D-0E6DBE8A4333}" type="slidenum">
              <a:rPr lang="en-US"/>
              <a:pPr/>
              <a:t>1</a:t>
            </a:fld>
            <a:endParaRPr lang="en-US"/>
          </a:p>
        </p:txBody>
      </p:sp>
      <p:sp>
        <p:nvSpPr>
          <p:cNvPr id="92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822153-944F-40B1-A9A6-27EEF9DD3D92}" type="slidenum">
              <a:rPr lang="en-US"/>
              <a:pPr/>
              <a:t>2</a:t>
            </a:fld>
            <a:endParaRPr lang="en-US"/>
          </a:p>
        </p:txBody>
      </p:sp>
      <p:sp>
        <p:nvSpPr>
          <p:cNvPr id="112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7772761-729C-4868-951E-C5CABDBD0089}" type="slidenum">
              <a:rPr lang="en-US"/>
              <a:pPr/>
              <a:t>4</a:t>
            </a:fld>
            <a:endParaRPr lang="en-US"/>
          </a:p>
        </p:txBody>
      </p:sp>
      <p:sp>
        <p:nvSpPr>
          <p:cNvPr id="81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6360" y="4342535"/>
            <a:ext cx="5486681" cy="411451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79CBBD-E80B-4716-9F05-968359000D70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F665AA8-F1A9-41A4-BC68-7CDF8FDF26E0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latin typeface="Calibri" pitchFamily="32" charset="0"/>
              </a:rPr>
              <a:t> </a:t>
            </a:r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3A1460A-2176-4B35-997D-F6DC53A167D4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5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Purpose: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The segmentation of the LA is the first step in detecting scar tissue for atrial fibrillation treatment.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sz="1200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Method: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In segmentation, a shape prior represented by Zernike moments is integrated with RSSegmenter so that the algorithm is specialized for the LA segmentation. The overall process is automatic and robust.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The first row shows how to detect a seed region for the LA. From left to right are: segmented heart region, edge map, distance map, and detected seed region.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The second row is a growing process starting from a seed region.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sz="1200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Slicer: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The RSSegmenter is available as a module in Slicer. The implementation of the shape prior is C++, which is easy to be integrated into Slicer.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A638475-663A-4C79-ABF7-2509258B1C78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EEE8A14-9DBF-4D2B-AE0F-C9FB3B516D19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024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24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latin typeface="Calibri" pitchFamily="32" charset="0"/>
              </a:rPr>
              <a:t>Slicer: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latin typeface="Calibri" pitchFamily="32" charset="0"/>
              </a:rPr>
              <a:t>		The LA wall segmentation has been integrated into Slicer as an extended module. The second step is implemented in C++ and is easy to be integrated into Slicer.</a:t>
            </a: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D49D1B3-FA40-4A45-9923-2D6743EADA5D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 anchorCtr="1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Method: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The scar segmentation is based on the LA segmentation. It consists of two steps: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Left atrial wall segmentation: It expands the LA chamber to a given distance (3mm), which is refined by utilizing the local-global active contour model. </a:t>
            </a:r>
          </a:p>
          <a:p>
            <a:pPr marL="741363" lvl="1" indent="-284163">
              <a:buFont typeface="Times New Roman" pitchFamily="16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Scar intensity modeling: the intensity inside the wall is represented by a Mixture of Gaussian, and the component with a higher  value is classified as the scar intensity.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sz="1200">
              <a:solidFill>
                <a:srgbClr val="000000"/>
              </a:solidFill>
              <a:latin typeface="Calibri" pitchFamily="32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Slicer: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>
                <a:solidFill>
                  <a:srgbClr val="000000"/>
                </a:solidFill>
                <a:latin typeface="Calibri" pitchFamily="32" charset="0"/>
              </a:rPr>
              <a:t>		The LA wall segmentation has been integrated into Slicer as an extended module. The second step is implemented in C++ and is easy to be integrated into Slicer.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03F481E-8A53-48E7-8F2C-F2391108CD3B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7457BDD-5946-4840-8C37-7F75F6D2E997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anchor="ctr" anchorCtr="1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618FA9F-0AF6-473D-A815-D4433D93A69F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87F17B-8667-4639-B493-167D12CD44A2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33C30D8E-BB9D-4043-9F13-D339AE76EE9E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BC6F9B9-D74E-451B-8D8A-94CBFE0C02C2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122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294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575151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zh-CN" dirty="0" smtClean="0">
              <a:latin typeface="Calibri" pitchFamily="3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dirty="0" smtClean="0">
                <a:latin typeface="Calibri" pitchFamily="32" charset="0"/>
              </a:rPr>
              <a:t>		</a:t>
            </a:r>
          </a:p>
        </p:txBody>
      </p:sp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F594706-5303-4F7C-869B-71097D3D6363}" type="slidenum">
              <a:rPr lang="en-US" altLang="zh-CN" sz="1200">
                <a:solidFill>
                  <a:srgbClr val="000000"/>
                </a:solidFill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altLang="zh-C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mi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1" y="76200"/>
            <a:ext cx="1905000" cy="819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namic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1" y="76200"/>
            <a:ext cx="1905000" cy="8191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7086600" cy="1143000"/>
          </a:xfrm>
        </p:spPr>
        <p:txBody>
          <a:bodyPr tIns="22401">
            <a:normAutofit/>
          </a:bodyPr>
          <a:lstStyle/>
          <a:p>
            <a:pPr algn="l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altLang="zh-CN" sz="3200" dirty="0" smtClean="0">
                <a:latin typeface="Arial" pitchFamily="34" charset="0"/>
                <a:ea typeface="宋体" charset="-122"/>
                <a:cs typeface="Arial" pitchFamily="34" charset="0"/>
              </a:rPr>
              <a:t>Algorithms (UAB/BU):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Interactive segmentation feedback model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991" y="1679260"/>
            <a:ext cx="8365009" cy="474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010400" cy="990600"/>
          </a:xfrm>
        </p:spPr>
        <p:txBody>
          <a:bodyPr tIns="35203">
            <a:normAutofit fontScale="90000"/>
          </a:bodyPr>
          <a:lstStyle/>
          <a:p>
            <a:pPr algn="l"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Slicer visualization and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fiducials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enable effective expert input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768" y="1657724"/>
            <a:ext cx="5748119" cy="2685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95800"/>
            <a:ext cx="3266256" cy="20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724128" y="2204865"/>
            <a:ext cx="341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Figure: Progressive interactive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segmentation of bone fracture.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4800600"/>
            <a:ext cx="4346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Figure: Percentage of </a:t>
            </a:r>
            <a:r>
              <a:rPr lang="en-US" sz="1800" b="1" dirty="0" err="1" smtClean="0">
                <a:solidFill>
                  <a:schemeClr val="tx1"/>
                </a:solidFill>
              </a:rPr>
              <a:t>voxels</a:t>
            </a:r>
            <a:r>
              <a:rPr lang="en-US" sz="1800" b="1" dirty="0" smtClean="0">
                <a:solidFill>
                  <a:schemeClr val="tx1"/>
                </a:solidFill>
              </a:rPr>
              <a:t> in which 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there was user input compared to the total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number of </a:t>
            </a:r>
            <a:r>
              <a:rPr lang="en-US" sz="1800" b="1" dirty="0" err="1" smtClean="0">
                <a:solidFill>
                  <a:schemeClr val="tx1"/>
                </a:solidFill>
              </a:rPr>
              <a:t>voxels</a:t>
            </a:r>
            <a:r>
              <a:rPr lang="en-US" sz="1800" b="1" dirty="0" smtClean="0">
                <a:solidFill>
                  <a:schemeClr val="tx1"/>
                </a:solidFill>
              </a:rPr>
              <a:t> making up boundary of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 ground-truth segmentation.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1" y="0"/>
            <a:ext cx="7010400" cy="13716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Bhattacharyya Distance (BD) vs.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Mutual Information (MI) for TBI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95400" y="1752600"/>
            <a:ext cx="6579870" cy="1264920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2209800" y="3124200"/>
          <a:ext cx="5456077" cy="3581400"/>
        </p:xfrm>
        <a:graphic>
          <a:graphicData uri="http://schemas.openxmlformats.org/presentationml/2006/ole">
            <p:oleObj spid="_x0000_s24578" name="Acrobat Document" r:id="rId5" imgW="8612280" imgH="565272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133600" y="152400"/>
            <a:ext cx="7010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35203" rIns="0" bIns="0" anchor="ctr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Stochastic point set registration for Adaptive Radiotherapy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38651"/>
            <a:ext cx="8352928" cy="54468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524000" y="0"/>
            <a:ext cx="7239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200" b="1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   </a:t>
            </a:r>
            <a:r>
              <a:rPr lang="en-US" altLang="zh-CN" sz="4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Left atrium segmentation</a:t>
            </a:r>
            <a:endParaRPr lang="en-US" altLang="zh-CN" sz="4200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57250" y="1527175"/>
            <a:ext cx="7786688" cy="426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spcBef>
                <a:spcPts val="800"/>
              </a:spcBef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Arial" charset="0"/>
                <a:ea typeface="宋体" charset="-122"/>
              </a:rPr>
              <a:t>Salient </a:t>
            </a:r>
            <a:r>
              <a:rPr lang="en-US" altLang="zh-CN" sz="28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features </a:t>
            </a:r>
            <a:r>
              <a:rPr lang="en-US" altLang="zh-CN" sz="2800" dirty="0">
                <a:solidFill>
                  <a:srgbClr val="000000"/>
                </a:solidFill>
                <a:latin typeface="Arial" charset="0"/>
                <a:ea typeface="宋体" charset="-122"/>
              </a:rPr>
              <a:t>+ shape based evolution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Combine shape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priors (Zernike moments) with </a:t>
            </a:r>
            <a:r>
              <a:rPr lang="en-US" altLang="zh-CN" dirty="0" err="1">
                <a:solidFill>
                  <a:srgbClr val="000000"/>
                </a:solidFill>
                <a:latin typeface="Arial" charset="0"/>
                <a:ea typeface="宋体" charset="-122"/>
              </a:rPr>
              <a:t>RSSegmenter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 in Slicer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Working on Slicer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module: Seed region and shape priors</a:t>
            </a:r>
          </a:p>
          <a:p>
            <a:pPr marL="739775" lvl="1" indent="-282575">
              <a:spcBef>
                <a:spcPts val="700"/>
              </a:spcBef>
              <a:buFont typeface="Arial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altLang="zh-CN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Mult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-atlas </a:t>
            </a:r>
            <a:r>
              <a:rPr lang="en-US" altLang="zh-CN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Kalman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filter based approach</a:t>
            </a:r>
            <a:endParaRPr lang="en-US" altLang="zh-CN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800" y="3581400"/>
            <a:ext cx="7920880" cy="1656184"/>
            <a:chOff x="438" y="2629"/>
            <a:chExt cx="4897" cy="719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34081"/>
            <a:stretch>
              <a:fillRect/>
            </a:stretch>
          </p:blipFill>
          <p:spPr bwMode="auto">
            <a:xfrm>
              <a:off x="2911" y="2629"/>
              <a:ext cx="2424" cy="7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 r="32770"/>
            <a:stretch>
              <a:fillRect/>
            </a:stretch>
          </p:blipFill>
          <p:spPr bwMode="auto">
            <a:xfrm>
              <a:off x="438" y="2632"/>
              <a:ext cx="2472" cy="7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838200" y="5562600"/>
            <a:ext cx="7696200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L. Zhu Y.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Gao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A.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Yezzi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R. MacLeod, J. Cates, A.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Tannenbaum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. Automatic Segmentation of the Left Atrium from MRI Images Using Salient Feature and Contour Evolution. EMBC, 2012.</a:t>
            </a:r>
          </a:p>
          <a:p>
            <a:pPr algn="just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L. Zhu, Y.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Gao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A.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Yezzi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A.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Tannenbaum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, Automatic Segmentation of the Left Atrium from MR Images Via </a:t>
            </a:r>
            <a:r>
              <a:rPr lang="en-US" altLang="zh-CN" sz="1000" dirty="0" err="1">
                <a:solidFill>
                  <a:srgbClr val="000000"/>
                </a:solidFill>
                <a:ea typeface="宋体" charset="-122"/>
              </a:rPr>
              <a:t>Variational</a:t>
            </a:r>
            <a:r>
              <a:rPr lang="en-US" altLang="zh-CN" sz="1000" dirty="0">
                <a:solidFill>
                  <a:srgbClr val="000000"/>
                </a:solidFill>
                <a:ea typeface="宋体" charset="-122"/>
              </a:rPr>
              <a:t> Region Growing with a Moments-based Shape Prior. TMI (submitted).</a:t>
            </a:r>
          </a:p>
        </p:txBody>
      </p:sp>
      <p:pic>
        <p:nvPicPr>
          <p:cNvPr id="8" name="Picture 7" descr="nami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28600"/>
            <a:ext cx="1905000" cy="819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2133600" y="0"/>
            <a:ext cx="7010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  Scar </a:t>
            </a:r>
            <a:r>
              <a:rPr lang="en-US" altLang="zh-CN" sz="4200" dirty="0">
                <a:solidFill>
                  <a:srgbClr val="000000"/>
                </a:solidFill>
                <a:latin typeface="Arial" charset="0"/>
                <a:ea typeface="宋体" charset="-122"/>
              </a:rPr>
              <a:t>segmentation</a:t>
            </a: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500063" y="1671638"/>
            <a:ext cx="72390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>
              <a:spcBef>
                <a:spcPts val="6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charset="-122"/>
              </a:rPr>
              <a:t>Segment myocardium wall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Arial" charset="0"/>
                <a:ea typeface="宋体" charset="-122"/>
              </a:rPr>
              <a:t>start from </a:t>
            </a:r>
            <a:r>
              <a:rPr lang="en-US" altLang="zh-CN" sz="2000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endo-cardium</a:t>
            </a:r>
            <a:endParaRPr lang="en-US" altLang="zh-CN" sz="2000" dirty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distance modulated contour evolution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local/global evolution method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Sobolev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active contours</a:t>
            </a:r>
            <a:endParaRPr lang="en-US" altLang="zh-CN" sz="2000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338138" indent="-338138">
              <a:spcBef>
                <a:spcPts val="6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Scar </a:t>
            </a: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charset="-122"/>
              </a:rPr>
              <a:t>segmentation in wall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Mixture of Gaussians models intensity</a:t>
            </a:r>
          </a:p>
          <a:p>
            <a:pPr marL="738188" lvl="1" indent="-280988">
              <a:spcBef>
                <a:spcPts val="500"/>
              </a:spcBef>
              <a:buFont typeface="Arial" charset="0"/>
              <a:buChar char="–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Parameters estimated via EM</a:t>
            </a:r>
            <a:endParaRPr lang="en-US" altLang="zh-CN" sz="2000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338138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Slicer module</a:t>
            </a:r>
          </a:p>
          <a:p>
            <a:pPr marL="1081088" lvl="1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LA wall </a:t>
            </a:r>
            <a:r>
              <a:rPr lang="en-US" altLang="zh-CN" sz="2000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seg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</a:t>
            </a:r>
          </a:p>
          <a:p>
            <a:pPr marL="1081088" lvl="1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Scar </a:t>
            </a:r>
            <a:r>
              <a:rPr lang="en-US" altLang="zh-CN" sz="2000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seg</a:t>
            </a:r>
            <a:r>
              <a:rPr lang="en-US" altLang="zh-CN" sz="20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in C++</a:t>
            </a:r>
          </a:p>
          <a:p>
            <a:pPr marL="1081088" lvl="1" indent="-338138">
              <a:spcBef>
                <a:spcPts val="5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altLang="zh-CN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338138" indent="-338138">
              <a:spcBef>
                <a:spcPts val="500"/>
              </a:spcBef>
              <a:buClr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altLang="zh-CN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876800"/>
            <a:ext cx="5580112" cy="1538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066800" y="6581775"/>
            <a:ext cx="7500938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Y.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Gao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, L. Zhu, A.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Yezzi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, S.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Bouix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 , A.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Tannenbaum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. Scar Segmentation in DE-MRI, </a:t>
            </a:r>
            <a:r>
              <a:rPr lang="en-US" altLang="zh-CN" sz="1200" dirty="0" err="1">
                <a:solidFill>
                  <a:srgbClr val="000000"/>
                </a:solidFill>
                <a:ea typeface="宋体" charset="-122"/>
              </a:rPr>
              <a:t>cDEMRs</a:t>
            </a:r>
            <a:r>
              <a:rPr lang="en-US" altLang="zh-CN" sz="1200" dirty="0">
                <a:solidFill>
                  <a:srgbClr val="000000"/>
                </a:solidFill>
                <a:ea typeface="宋体" charset="-122"/>
              </a:rPr>
              <a:t> challenge. ISBI 2012. </a:t>
            </a:r>
          </a:p>
        </p:txBody>
      </p:sp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 t="14067"/>
          <a:stretch>
            <a:fillRect/>
          </a:stretch>
        </p:blipFill>
        <p:spPr bwMode="auto">
          <a:xfrm>
            <a:off x="5643562" y="1905000"/>
            <a:ext cx="3500438" cy="207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6019800" y="3962400"/>
            <a:ext cx="27432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1600" dirty="0">
                <a:solidFill>
                  <a:srgbClr val="000000"/>
                </a:solidFill>
                <a:ea typeface="宋体" charset="-122"/>
              </a:rPr>
              <a:t>Wall </a:t>
            </a:r>
            <a:r>
              <a:rPr lang="en-US" altLang="zh-CN" sz="1600" dirty="0" err="1">
                <a:solidFill>
                  <a:srgbClr val="000000"/>
                </a:solidFill>
                <a:ea typeface="宋体" charset="-122"/>
              </a:rPr>
              <a:t>segmenter</a:t>
            </a:r>
            <a:r>
              <a:rPr lang="en-US" altLang="zh-CN" sz="1600" dirty="0">
                <a:solidFill>
                  <a:srgbClr val="000000"/>
                </a:solidFill>
                <a:ea typeface="宋体" charset="-122"/>
              </a:rPr>
              <a:t> Slicer3 module</a:t>
            </a:r>
          </a:p>
        </p:txBody>
      </p:sp>
      <p:pic>
        <p:nvPicPr>
          <p:cNvPr id="8" name="Picture 7" descr="nami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1" y="76200"/>
            <a:ext cx="1905000" cy="819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905000" y="228600"/>
            <a:ext cx="7239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 Longitudinal </a:t>
            </a:r>
            <a:r>
              <a:rPr lang="en-US" altLang="zh-CN" sz="4200" dirty="0">
                <a:solidFill>
                  <a:srgbClr val="000000"/>
                </a:solidFill>
                <a:latin typeface="Arial" charset="0"/>
                <a:ea typeface="宋体" charset="-122"/>
              </a:rPr>
              <a:t>registration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42938" y="1671638"/>
            <a:ext cx="80010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3200" dirty="0">
                <a:solidFill>
                  <a:srgbClr val="000000"/>
                </a:solidFill>
                <a:latin typeface="Arial" charset="0"/>
                <a:ea typeface="宋体" charset="-122"/>
              </a:rPr>
              <a:t>Post-to-pre </a:t>
            </a:r>
            <a:r>
              <a:rPr lang="en-US" altLang="zh-CN" sz="3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ablation MR registration</a:t>
            </a:r>
          </a:p>
          <a:p>
            <a:pPr marL="795338" lvl="1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Accurate around left atrium</a:t>
            </a:r>
            <a:endParaRPr lang="en-US" altLang="zh-CN" dirty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338138" indent="-33813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Arial" charset="0"/>
                <a:ea typeface="宋体" charset="-122"/>
              </a:rPr>
              <a:t>Registration couples MR images and LA masks</a:t>
            </a:r>
          </a:p>
          <a:p>
            <a:pPr marL="738188" lvl="1" indent="-280988">
              <a:spcBef>
                <a:spcPts val="800"/>
              </a:spcBef>
              <a:buFont typeface="Arial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altLang="zh-CN" sz="2800" dirty="0">
                <a:solidFill>
                  <a:srgbClr val="000000"/>
                </a:solidFill>
                <a:latin typeface="Arial" charset="0"/>
                <a:ea typeface="宋体" charset="-122"/>
              </a:rPr>
              <a:t>Delivered as Slicer module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886200"/>
            <a:ext cx="2133600" cy="2667000"/>
            <a:chOff x="1025" y="2371"/>
            <a:chExt cx="1222" cy="1544"/>
          </a:xfrm>
        </p:grpSpPr>
        <p:pic>
          <p:nvPicPr>
            <p:cNvPr id="51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5" y="2371"/>
              <a:ext cx="1222" cy="13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9" name="Rectangle 5"/>
            <p:cNvSpPr>
              <a:spLocks noChangeArrowheads="1"/>
            </p:cNvSpPr>
            <p:nvPr/>
          </p:nvSpPr>
          <p:spPr bwMode="auto">
            <a:xfrm>
              <a:off x="1212" y="3723"/>
              <a:ext cx="890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400">
                  <a:solidFill>
                    <a:srgbClr val="000000"/>
                  </a:solidFill>
                  <a:ea typeface="宋体" charset="-122"/>
                </a:rPr>
                <a:t>Slicer module UI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886200" y="3962400"/>
            <a:ext cx="4800600" cy="2667000"/>
            <a:chOff x="2475" y="2399"/>
            <a:chExt cx="2877" cy="1502"/>
          </a:xfrm>
        </p:grpSpPr>
        <p:pic>
          <p:nvPicPr>
            <p:cNvPr id="512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0" y="2399"/>
              <a:ext cx="2247" cy="13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5127" name="Rectangle 8"/>
            <p:cNvSpPr>
              <a:spLocks noChangeArrowheads="1"/>
            </p:cNvSpPr>
            <p:nvPr/>
          </p:nvSpPr>
          <p:spPr bwMode="auto">
            <a:xfrm>
              <a:off x="2475" y="3690"/>
              <a:ext cx="2877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zh-CN" sz="1600">
                  <a:solidFill>
                    <a:srgbClr val="000000"/>
                  </a:solidFill>
                  <a:ea typeface="宋体" charset="-122"/>
                </a:rPr>
                <a:t>Pre-endocardium overlay on registered post-MRI</a:t>
              </a:r>
            </a:p>
          </p:txBody>
        </p:sp>
      </p:grpSp>
      <p:pic>
        <p:nvPicPr>
          <p:cNvPr id="10" name="Picture 9" descr="nami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04800"/>
            <a:ext cx="1905000" cy="819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905000" y="0"/>
            <a:ext cx="72390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zh-CN" sz="42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 Longitudinal </a:t>
            </a:r>
            <a:r>
              <a:rPr lang="en-US" altLang="zh-CN" sz="4200" dirty="0">
                <a:solidFill>
                  <a:srgbClr val="000000"/>
                </a:solidFill>
                <a:latin typeface="Arial" charset="0"/>
                <a:ea typeface="宋体" charset="-122"/>
              </a:rPr>
              <a:t>shape analysis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219200" y="1219200"/>
            <a:ext cx="7239000" cy="4268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6550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Two </a:t>
            </a:r>
            <a:r>
              <a:rPr lang="en-US" altLang="zh-CN" sz="2400" dirty="0">
                <a:solidFill>
                  <a:srgbClr val="000000"/>
                </a:solidFill>
                <a:latin typeface="Arial" charset="0"/>
                <a:ea typeface="宋体" charset="-122"/>
              </a:rPr>
              <a:t>groups of LA </a:t>
            </a: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shapes</a:t>
            </a: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dirty="0" err="1" smtClean="0">
                <a:solidFill>
                  <a:srgbClr val="000000"/>
                </a:solidFill>
                <a:latin typeface="Arial" charset="0"/>
                <a:ea typeface="宋体" charset="-122"/>
              </a:rPr>
              <a:t>AFib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cured/recurred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after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ablation</a:t>
            </a: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Each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subject has two time points</a:t>
            </a:r>
          </a:p>
          <a:p>
            <a:pPr marL="336550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sz="24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Shape differences along time?</a:t>
            </a:r>
            <a:endParaRPr lang="en-US" altLang="zh-CN" sz="2400" dirty="0">
              <a:solidFill>
                <a:srgbClr val="000000"/>
              </a:solidFill>
              <a:latin typeface="Arial" charset="0"/>
              <a:ea typeface="宋体" charset="-122"/>
            </a:endParaRP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Shape interpolation using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optimal mass 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transport</a:t>
            </a: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Shape analysis at continuous time </a:t>
            </a:r>
            <a:r>
              <a:rPr lang="en-US" altLang="zh-CN" sz="1800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points</a:t>
            </a: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 </a:t>
            </a:r>
          </a:p>
          <a:p>
            <a:pPr marL="793750" lvl="1" indent="-336550">
              <a:spcBef>
                <a:spcPts val="800"/>
              </a:spcBef>
              <a:buFont typeface="Arial" charset="0"/>
              <a:buChar char="•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r>
              <a:rPr lang="en-US" altLang="zh-CN" dirty="0" smtClean="0">
                <a:solidFill>
                  <a:srgbClr val="000000"/>
                </a:solidFill>
                <a:latin typeface="Arial" charset="0"/>
                <a:ea typeface="宋体" charset="-122"/>
              </a:rPr>
              <a:t>Statistical differences in the distribution of the contrast agent (related with fibrosis) between cured/recurred groups?</a:t>
            </a:r>
          </a:p>
          <a:p>
            <a:pPr marL="793750" lvl="1" indent="-336550">
              <a:spcBef>
                <a:spcPts val="800"/>
              </a:spcBef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/>
            </a:pPr>
            <a:endParaRPr lang="en-US" altLang="zh-CN" dirty="0" smtClean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pic>
        <p:nvPicPr>
          <p:cNvPr id="5" name="Picture 4" descr="namic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905000" cy="819150"/>
          </a:xfrm>
          <a:prstGeom prst="rect">
            <a:avLst/>
          </a:prstGeo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85640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\label{eq:BD4image}&#10;\mbox{BD:} &amp;&amp;\mathcal{B} (I_1, I_2; \vec u)  = \iint \sqrt{p(i_1,&#10;i_2; \vec u)&#10;p(i_1; \vec u)p(i_2)} d i_1 d i_2\\&#10;\mbox{MI:}&amp;&amp; \mathcal{M}(I_1, I_2; \vec u)  = \iint p(i_1, i_2;&#10;\vec u)&#10; \log \frac{p(i_1, i_2; \vec u)}{p(i_1; \vec u)p(i_2)}d i_1 d i_2\&#10; \notag\\&#10;\label{eq:MI4image}&#10;\end{eqnarray*}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367</Words>
  <Application>Microsoft Office PowerPoint</Application>
  <PresentationFormat>On-screen Show (4:3)</PresentationFormat>
  <Paragraphs>88</Paragraphs>
  <Slides>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Acrobat Document</vt:lpstr>
      <vt:lpstr>Algorithms (UAB/BU): Interactive segmentation feedback model</vt:lpstr>
      <vt:lpstr>Slicer visualization and fiducials enable effective expert input</vt:lpstr>
      <vt:lpstr>Bhattacharyya Distance (BD) vs. Mutual Information (MI) for TBI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 Deformable Registration of Traumatic Brain Injury MR Volumes via the Bhattacharyya Distance</dc:title>
  <dc:creator>Yifei Lou</dc:creator>
  <cp:lastModifiedBy>Tannenbaum</cp:lastModifiedBy>
  <cp:revision>49</cp:revision>
  <dcterms:created xsi:type="dcterms:W3CDTF">2006-08-16T00:00:00Z</dcterms:created>
  <dcterms:modified xsi:type="dcterms:W3CDTF">2013-01-05T21:11:07Z</dcterms:modified>
</cp:coreProperties>
</file>