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305" r:id="rId2"/>
    <p:sldId id="307" r:id="rId3"/>
    <p:sldId id="306" r:id="rId4"/>
    <p:sldId id="310" r:id="rId5"/>
    <p:sldId id="313" r:id="rId6"/>
    <p:sldId id="311" r:id="rId7"/>
    <p:sldId id="309" r:id="rId8"/>
    <p:sldId id="31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atriz Paniagu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90" autoAdjust="0"/>
  </p:normalViewPr>
  <p:slideViewPr>
    <p:cSldViewPr snapToGrid="0" snapToObjects="1">
      <p:cViewPr varScale="1">
        <p:scale>
          <a:sx n="110" d="100"/>
          <a:sy n="110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37E5F-138E-7147-9DD6-E7BE5D1F5E94}" type="datetimeFigureOut">
              <a:rPr lang="en-US" smtClean="0"/>
              <a:t>1/8/13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77C98-8A34-3245-8788-DBF53FA8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354138" y="381000"/>
            <a:ext cx="60706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i="1">
                <a:solidFill>
                  <a:schemeClr val="bg2"/>
                </a:solidFill>
                <a:latin typeface="Arial" charset="0"/>
              </a:rPr>
              <a:t>NA-MIC</a:t>
            </a:r>
          </a:p>
          <a:p>
            <a:r>
              <a:rPr lang="en-US" sz="2200" i="1">
                <a:solidFill>
                  <a:schemeClr val="bg2"/>
                </a:solidFill>
                <a:latin typeface="Arial" charset="0"/>
              </a:rPr>
              <a:t>National Alliance for Medical Image Computing </a:t>
            </a:r>
            <a:br>
              <a:rPr lang="en-US" sz="2200" i="1">
                <a:solidFill>
                  <a:schemeClr val="bg2"/>
                </a:solidFill>
                <a:latin typeface="Arial" charset="0"/>
              </a:rPr>
            </a:br>
            <a:r>
              <a:rPr lang="en-US" sz="2200" i="1">
                <a:solidFill>
                  <a:schemeClr val="bg2"/>
                </a:solidFill>
                <a:latin typeface="Arial" charset="0"/>
              </a:rPr>
              <a:t>http://na-mic.org</a:t>
            </a:r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6764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38862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98475" y="648972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03325" y="6512395"/>
            <a:ext cx="51468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2"/>
                </a:solidFill>
                <a:latin typeface="Arial" charset="0"/>
              </a:rPr>
              <a:t>National Alliance for Medical Image </a:t>
            </a:r>
            <a:r>
              <a:rPr lang="en-US" sz="1200" i="1" dirty="0" smtClean="0">
                <a:solidFill>
                  <a:schemeClr val="bg2"/>
                </a:solidFill>
                <a:latin typeface="Arial" charset="0"/>
              </a:rPr>
              <a:t>Computing		 http://</a:t>
            </a:r>
            <a:r>
              <a:rPr lang="en-US" sz="1200" i="1" dirty="0" err="1" smtClean="0">
                <a:solidFill>
                  <a:schemeClr val="bg2"/>
                </a:solidFill>
                <a:latin typeface="Arial" charset="0"/>
              </a:rPr>
              <a:t>na-mic.org</a:t>
            </a:r>
            <a:endParaRPr lang="en-US" sz="1200" i="1" dirty="0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157" y="6498803"/>
            <a:ext cx="948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Slide </a:t>
            </a:r>
            <a:fld id="{77A81EBB-0AB4-164D-909D-335F00021CE9}" type="slidenum">
              <a:rPr lang="en-US" sz="1600" smtClean="0">
                <a:latin typeface="+mn-lt"/>
              </a:rPr>
              <a:pPr/>
              <a:t>‹#›</a:t>
            </a:fld>
            <a:endParaRPr lang="en-US" sz="1600" dirty="0">
              <a:latin typeface="+mn-lt"/>
            </a:endParaRPr>
          </a:p>
        </p:txBody>
      </p:sp>
      <p:pic>
        <p:nvPicPr>
          <p:cNvPr id="8" name="Picture 6" descr="UNC_logo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57"/>
          <a:stretch>
            <a:fillRect/>
          </a:stretch>
        </p:blipFill>
        <p:spPr bwMode="auto">
          <a:xfrm>
            <a:off x="8446860" y="384180"/>
            <a:ext cx="592138" cy="76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xmlns:p14="http://schemas.microsoft.com/office/powerpoint/2010/main">
    <p:cove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NAMIC Activities </a:t>
            </a:r>
            <a:r>
              <a:rPr lang="en-US" dirty="0"/>
              <a:t>at UNC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85269"/>
            <a:ext cx="7848600" cy="4213567"/>
          </a:xfrm>
        </p:spPr>
        <p:txBody>
          <a:bodyPr/>
          <a:lstStyle/>
          <a:p>
            <a:r>
              <a:rPr lang="en-US" sz="2800" dirty="0"/>
              <a:t>I</a:t>
            </a:r>
            <a:r>
              <a:rPr lang="en-US" sz="2800" dirty="0" smtClean="0"/>
              <a:t>mage Analysis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DTI QC via Monte Carlo Simulation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Longitudinal atlases with intensity changes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DTI Registration with pathology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Fiber tract analysis framework</a:t>
            </a:r>
          </a:p>
          <a:p>
            <a:r>
              <a:rPr lang="en-US" sz="2800" dirty="0" smtClean="0"/>
              <a:t>Shape Analysis</a:t>
            </a:r>
            <a:endParaRPr lang="en-US" sz="2400" dirty="0" smtClean="0"/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Longitudinal shape correspondence</a:t>
            </a:r>
          </a:p>
          <a:p>
            <a:pPr lvl="1"/>
            <a:r>
              <a:rPr lang="en-US" sz="2400" dirty="0" err="1" smtClean="0">
                <a:solidFill>
                  <a:srgbClr val="0000FF"/>
                </a:solidFill>
              </a:rPr>
              <a:t>Groupwise</a:t>
            </a:r>
            <a:r>
              <a:rPr lang="en-US" sz="2400" dirty="0" smtClean="0">
                <a:solidFill>
                  <a:srgbClr val="0000FF"/>
                </a:solidFill>
              </a:rPr>
              <a:t> cortical correspondence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SPHARM-Particle shape analysis framework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1278" y="2578321"/>
            <a:ext cx="76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TBI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513" y="3505845"/>
            <a:ext cx="70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HD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028267" y="2991233"/>
            <a:ext cx="1764523" cy="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>
            <a:off x="5753235" y="3103339"/>
            <a:ext cx="1746506" cy="57003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V="1">
            <a:off x="6437376" y="4072258"/>
            <a:ext cx="1128137" cy="709353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6369640" y="2085454"/>
            <a:ext cx="1837641" cy="556367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6910529" y="2851533"/>
            <a:ext cx="861094" cy="60058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6437376" y="3914396"/>
            <a:ext cx="908953" cy="41893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653676" y="5619715"/>
            <a:ext cx="1553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Methods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Engineering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44819"/>
      </p:ext>
    </p:extLst>
  </p:cSld>
  <p:clrMapOvr>
    <a:masterClrMapping/>
  </p:clrMapOvr>
  <p:transition xmlns:p14="http://schemas.microsoft.com/office/powerpoint/2010/main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DTI </a:t>
            </a:r>
            <a:r>
              <a:rPr lang="en-US" dirty="0"/>
              <a:t>QC – Error distribution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25648"/>
            <a:ext cx="8607431" cy="5271704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DTI/DWI noisy, artifact rich =&gt; QC needed</a:t>
            </a:r>
          </a:p>
          <a:p>
            <a:pPr lvl="1"/>
            <a:r>
              <a:rPr lang="en-US" dirty="0" smtClean="0"/>
              <a:t>Rejection of bad gradients </a:t>
            </a:r>
          </a:p>
          <a:p>
            <a:pPr lvl="2"/>
            <a:r>
              <a:rPr lang="en-US" dirty="0" smtClean="0"/>
              <a:t>How much rejection is still okay? </a:t>
            </a:r>
          </a:p>
          <a:p>
            <a:pPr lvl="2"/>
            <a:r>
              <a:rPr lang="en-US" dirty="0" smtClean="0"/>
              <a:t>Simple threshold on numbers of rejected DWI?</a:t>
            </a:r>
          </a:p>
          <a:p>
            <a:pPr lvl="1"/>
            <a:r>
              <a:rPr lang="en-US" dirty="0"/>
              <a:t>Goal: Estimate </a:t>
            </a:r>
            <a:r>
              <a:rPr lang="en-US" dirty="0" smtClean="0"/>
              <a:t>error distribution via Monte Carlo</a:t>
            </a:r>
          </a:p>
          <a:p>
            <a:pPr lvl="1"/>
            <a:r>
              <a:rPr lang="en-US" dirty="0" smtClean="0"/>
              <a:t>Reject dataset based on error requirements</a:t>
            </a:r>
          </a:p>
          <a:p>
            <a:pPr lvl="2"/>
            <a:r>
              <a:rPr lang="en-US" dirty="0" smtClean="0"/>
              <a:t>Error in FA or </a:t>
            </a:r>
            <a:r>
              <a:rPr lang="en-US" dirty="0"/>
              <a:t>p</a:t>
            </a:r>
            <a:r>
              <a:rPr lang="en-US" dirty="0" smtClean="0"/>
              <a:t>rincipal direction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172" y="4840816"/>
            <a:ext cx="1382528" cy="1586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8"/>
          <a:stretch/>
        </p:blipFill>
        <p:spPr>
          <a:xfrm>
            <a:off x="1960197" y="4836998"/>
            <a:ext cx="2423771" cy="159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522" y="4840816"/>
            <a:ext cx="2406462" cy="1586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52616"/>
          <a:stretch/>
        </p:blipFill>
        <p:spPr>
          <a:xfrm>
            <a:off x="7029799" y="4850040"/>
            <a:ext cx="1691153" cy="159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01262"/>
      </p:ext>
    </p:extLst>
  </p:cSld>
  <p:clrMapOvr>
    <a:masterClrMapping/>
  </p:clrMapOvr>
  <p:transition xmlns:p14="http://schemas.microsoft.com/office/powerpoint/2010/main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63" y="304800"/>
            <a:ext cx="7396577" cy="1143000"/>
          </a:xfrm>
        </p:spPr>
        <p:txBody>
          <a:bodyPr/>
          <a:lstStyle/>
          <a:p>
            <a:r>
              <a:rPr lang="en-US" dirty="0" smtClean="0"/>
              <a:t>DTI Error Distribution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219200" y="5025458"/>
            <a:ext cx="7721600" cy="1270052"/>
          </a:xfrm>
        </p:spPr>
        <p:txBody>
          <a:bodyPr/>
          <a:lstStyle/>
          <a:p>
            <a:r>
              <a:rPr lang="en-US" sz="2800" dirty="0" smtClean="0"/>
              <a:t>1% FA error for HD</a:t>
            </a:r>
          </a:p>
          <a:p>
            <a:r>
              <a:rPr lang="en-US" sz="2800" dirty="0" smtClean="0"/>
              <a:t>10° error for tractography/tumor</a:t>
            </a:r>
          </a:p>
          <a:p>
            <a:endParaRPr lang="en-US" sz="2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23" y="1447800"/>
            <a:ext cx="7126901" cy="35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86100"/>
      </p:ext>
    </p:extLst>
  </p:cSld>
  <p:clrMapOvr>
    <a:masterClrMapping/>
  </p:clrMapOvr>
  <p:transition xmlns:p14="http://schemas.microsoft.com/office/powerpoint/2010/main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Cortical Correspondence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Goal: Flexible, group-wise correspondence on human cortex</a:t>
            </a:r>
          </a:p>
          <a:p>
            <a:pPr lvl="1"/>
            <a:r>
              <a:rPr lang="en-US" sz="2000" dirty="0" smtClean="0"/>
              <a:t>Allow for point and sulcal landmarks, longitudinal info</a:t>
            </a:r>
          </a:p>
          <a:p>
            <a:r>
              <a:rPr lang="en-US" sz="2400" dirty="0" smtClean="0"/>
              <a:t>Existing NA-MIC particle based correspondence</a:t>
            </a:r>
          </a:p>
          <a:p>
            <a:pPr lvl="2"/>
            <a:r>
              <a:rPr lang="en-US" sz="2400" dirty="0" smtClean="0"/>
              <a:t>No guarantee on surface mesh topology</a:t>
            </a:r>
          </a:p>
          <a:p>
            <a:pPr lvl="3"/>
            <a:r>
              <a:rPr lang="en-US" sz="2000" dirty="0" smtClean="0"/>
              <a:t>Spherical </a:t>
            </a:r>
            <a:r>
              <a:rPr lang="en-US" sz="2000" dirty="0" err="1" smtClean="0"/>
              <a:t>parametrization</a:t>
            </a:r>
            <a:endParaRPr lang="en-US" sz="2000" dirty="0" smtClean="0"/>
          </a:p>
          <a:p>
            <a:pPr lvl="2"/>
            <a:r>
              <a:rPr lang="en-US" sz="2400" dirty="0" smtClean="0"/>
              <a:t>No explicit registration/deformation </a:t>
            </a:r>
          </a:p>
          <a:p>
            <a:pPr lvl="3"/>
            <a:r>
              <a:rPr lang="en-US" dirty="0" smtClean="0"/>
              <a:t>Spherical harmonics encoding </a:t>
            </a:r>
          </a:p>
          <a:p>
            <a:pPr lvl="3"/>
            <a:r>
              <a:rPr lang="en-US" dirty="0" smtClean="0"/>
              <a:t>Local angular deformation</a:t>
            </a:r>
          </a:p>
          <a:p>
            <a:pPr lvl="3"/>
            <a:r>
              <a:rPr lang="en-US" dirty="0" smtClean="0"/>
              <a:t>Optimal pole choice</a:t>
            </a:r>
            <a:endParaRPr lang="en-US" dirty="0"/>
          </a:p>
          <a:p>
            <a:pPr lvl="2"/>
            <a:endParaRPr lang="en-US" sz="2400" dirty="0"/>
          </a:p>
        </p:txBody>
      </p:sp>
      <p:pic>
        <p:nvPicPr>
          <p:cNvPr id="10" name="그림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7000" y="5010726"/>
            <a:ext cx="2078182" cy="14062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4" y="4594834"/>
            <a:ext cx="1780306" cy="17425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671" y="5782918"/>
            <a:ext cx="3580897" cy="3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96185"/>
      </p:ext>
    </p:extLst>
  </p:cSld>
  <p:clrMapOvr>
    <a:masterClrMapping/>
  </p:clrMapOvr>
  <p:transition xmlns:p14="http://schemas.microsoft.com/office/powerpoint/2010/main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Group-wise Correspondence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7239000" cy="1660236"/>
          </a:xfrm>
        </p:spPr>
        <p:txBody>
          <a:bodyPr/>
          <a:lstStyle/>
          <a:p>
            <a:r>
              <a:rPr lang="en-US" dirty="0" smtClean="0"/>
              <a:t>Entropy on sulcal depth &amp; landmarks</a:t>
            </a:r>
          </a:p>
          <a:p>
            <a:pPr lvl="1"/>
            <a:r>
              <a:rPr lang="en-US" dirty="0" smtClean="0"/>
              <a:t>Exponential spherical mapping</a:t>
            </a:r>
          </a:p>
          <a:p>
            <a:r>
              <a:rPr lang="en-US" dirty="0" smtClean="0"/>
              <a:t>Color based correspondence QC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9" y="3630459"/>
            <a:ext cx="7979751" cy="28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24121"/>
      </p:ext>
    </p:extLst>
  </p:cSld>
  <p:clrMapOvr>
    <a:masterClrMapping/>
  </p:clrMapOvr>
  <p:transition xmlns:p14="http://schemas.microsoft.com/office/powerpoint/2010/main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Cortical Correspondence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6550"/>
          <a:stretch/>
        </p:blipFill>
        <p:spPr>
          <a:xfrm>
            <a:off x="448369" y="1408543"/>
            <a:ext cx="8415662" cy="45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7544"/>
      </p:ext>
    </p:extLst>
  </p:cSld>
  <p:clrMapOvr>
    <a:masterClrMapping/>
  </p:clrMapOvr>
  <p:transition xmlns:p14="http://schemas.microsoft.com/office/powerpoint/2010/main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Shape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3871885" cy="4267200"/>
          </a:xfrm>
        </p:spPr>
        <p:txBody>
          <a:bodyPr/>
          <a:lstStyle/>
          <a:p>
            <a:r>
              <a:rPr lang="en-US" sz="2800" dirty="0" smtClean="0"/>
              <a:t>Utah NA-MIC shape regression applied to pediatric brain shape</a:t>
            </a:r>
          </a:p>
          <a:p>
            <a:r>
              <a:rPr lang="en-US" sz="2800" dirty="0" err="1" smtClean="0"/>
              <a:t>Craniosynostosis</a:t>
            </a:r>
            <a:r>
              <a:rPr lang="en-US" sz="2800" dirty="0" smtClean="0"/>
              <a:t> pathologic brain development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536" y="4793620"/>
            <a:ext cx="5302827" cy="1629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495" y="1824182"/>
            <a:ext cx="3885505" cy="28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22489"/>
      </p:ext>
    </p:extLst>
  </p:cSld>
  <p:clrMapOvr>
    <a:masterClrMapping/>
  </p:clrMapOvr>
  <p:transition xmlns:p14="http://schemas.microsoft.com/office/powerpoint/2010/main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UNC-Utah DTI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95585"/>
            <a:ext cx="7239000" cy="1625600"/>
          </a:xfrm>
        </p:spPr>
        <p:txBody>
          <a:bodyPr/>
          <a:lstStyle/>
          <a:p>
            <a:r>
              <a:rPr lang="en-US" dirty="0" smtClean="0"/>
              <a:t>NA-MIC Algorithms from UNC, MIT, Utah, Iowa</a:t>
            </a:r>
          </a:p>
          <a:p>
            <a:r>
              <a:rPr lang="en-US" dirty="0" smtClean="0"/>
              <a:t>Comprehensive tools </a:t>
            </a:r>
          </a:p>
          <a:p>
            <a:pPr lvl="1"/>
            <a:r>
              <a:rPr lang="en-US" dirty="0" smtClean="0"/>
              <a:t>DWI/DTI QC</a:t>
            </a:r>
          </a:p>
          <a:p>
            <a:pPr lvl="1"/>
            <a:r>
              <a:rPr lang="en-US" dirty="0" smtClean="0"/>
              <a:t>DWI</a:t>
            </a:r>
            <a:r>
              <a:rPr lang="en-US" smtClean="0"/>
              <a:t>/</a:t>
            </a:r>
            <a:r>
              <a:rPr lang="en-US" smtClean="0"/>
              <a:t>DTI-Atlas </a:t>
            </a:r>
            <a:r>
              <a:rPr lang="en-US" dirty="0" smtClean="0"/>
              <a:t>building</a:t>
            </a:r>
          </a:p>
          <a:p>
            <a:pPr lvl="1"/>
            <a:r>
              <a:rPr lang="en-US" dirty="0" smtClean="0"/>
              <a:t>Tractography</a:t>
            </a:r>
          </a:p>
          <a:p>
            <a:pPr lvl="1"/>
            <a:r>
              <a:rPr lang="en-US" dirty="0" smtClean="0"/>
              <a:t>Fiber metrics</a:t>
            </a:r>
          </a:p>
          <a:p>
            <a:pPr lvl="1"/>
            <a:r>
              <a:rPr lang="en-US" dirty="0" smtClean="0"/>
              <a:t>Profile analysis</a:t>
            </a:r>
          </a:p>
          <a:p>
            <a:r>
              <a:rPr lang="en-US" dirty="0" smtClean="0"/>
              <a:t>Slicer compatible</a:t>
            </a:r>
          </a:p>
          <a:p>
            <a:pPr lvl="1"/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5406246" y="4221821"/>
            <a:ext cx="3538775" cy="2111093"/>
            <a:chOff x="4428333" y="4330408"/>
            <a:chExt cx="3538775" cy="21110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4268" y="4931318"/>
              <a:ext cx="741473" cy="1030297"/>
            </a:xfrm>
            <a:prstGeom prst="rect">
              <a:avLst/>
            </a:prstGeom>
          </p:spPr>
        </p:pic>
        <p:pic>
          <p:nvPicPr>
            <p:cNvPr id="14" name="Picture 13" descr="11dec12_spieColortracts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" t="5499" r="7715" b="10368"/>
            <a:stretch/>
          </p:blipFill>
          <p:spPr>
            <a:xfrm>
              <a:off x="6040468" y="4575615"/>
              <a:ext cx="1242518" cy="878118"/>
            </a:xfrm>
            <a:prstGeom prst="rect">
              <a:avLst/>
            </a:prstGeom>
          </p:spPr>
        </p:pic>
        <p:pic>
          <p:nvPicPr>
            <p:cNvPr id="20" name="Picture 19" descr="leftunc_0.3_Sex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" t="16922" r="3403" b="5426"/>
            <a:stretch/>
          </p:blipFill>
          <p:spPr>
            <a:xfrm>
              <a:off x="6598864" y="5666892"/>
              <a:ext cx="1368244" cy="66602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4659" y="4330408"/>
              <a:ext cx="306809" cy="42631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3388" y="5709140"/>
              <a:ext cx="306809" cy="42631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8333" y="5240573"/>
              <a:ext cx="306809" cy="42631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8737" y="4741248"/>
              <a:ext cx="306809" cy="42631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29" y="4375868"/>
              <a:ext cx="306809" cy="42631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7850" y="6015182"/>
              <a:ext cx="306809" cy="426319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 bwMode="auto">
            <a:xfrm>
              <a:off x="5414819" y="4734181"/>
              <a:ext cx="35551" cy="290908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5114268" y="4781772"/>
              <a:ext cx="138540" cy="243317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 bwMode="auto">
            <a:xfrm>
              <a:off x="4761198" y="4977498"/>
              <a:ext cx="422340" cy="190069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4668838" y="5446467"/>
              <a:ext cx="560880" cy="7266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 bwMode="auto">
            <a:xfrm flipV="1">
              <a:off x="4842094" y="5691227"/>
              <a:ext cx="413029" cy="196951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5232033" y="5878263"/>
              <a:ext cx="152400" cy="19695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 bwMode="auto">
            <a:xfrm flipV="1">
              <a:off x="5817753" y="5268345"/>
              <a:ext cx="422340" cy="127844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6965711" y="5225707"/>
              <a:ext cx="340365" cy="406550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4277097"/>
      </p:ext>
    </p:extLst>
  </p:cSld>
  <p:clrMapOvr>
    <a:masterClrMapping/>
  </p:clrMapOvr>
  <p:transition xmlns:p14="http://schemas.microsoft.com/office/powerpoint/2010/main">
    <p:cover/>
  </p:transition>
</p:sld>
</file>

<file path=ppt/theme/theme1.xml><?xml version="1.0" encoding="utf-8"?>
<a:theme xmlns:a="http://schemas.openxmlformats.org/drawingml/2006/main" name="NA-MIC-template-2004-08">
  <a:themeElements>
    <a:clrScheme name="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2010_NAMICAHM_StynerValidation.pptx</Template>
  <TotalTime>4980</TotalTime>
  <Words>238</Words>
  <Application>Microsoft Macintosh PowerPoint</Application>
  <PresentationFormat>On-screen Show (4:3)</PresentationFormat>
  <Paragraphs>52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NA-MIC-template-2004-08</vt:lpstr>
      <vt:lpstr>NAMIC Activities at UNC</vt:lpstr>
      <vt:lpstr>DTI QC – Error distribution</vt:lpstr>
      <vt:lpstr>DTI Error Distribution</vt:lpstr>
      <vt:lpstr>Cortical Correspondence</vt:lpstr>
      <vt:lpstr>Group-wise Correspondence</vt:lpstr>
      <vt:lpstr>Cortical Correspondence</vt:lpstr>
      <vt:lpstr>Brain Shape Regression</vt:lpstr>
      <vt:lpstr>UNC-Utah DTI Framework</vt:lpstr>
    </vt:vector>
  </TitlesOfParts>
  <Company>UNC-CH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Longitudinal and time-series analysis</dc:title>
  <dc:creator>Martin Styner</dc:creator>
  <cp:lastModifiedBy>Martin Styner</cp:lastModifiedBy>
  <cp:revision>76</cp:revision>
  <dcterms:created xsi:type="dcterms:W3CDTF">2011-01-10T21:31:01Z</dcterms:created>
  <dcterms:modified xsi:type="dcterms:W3CDTF">2013-01-08T14:45:20Z</dcterms:modified>
</cp:coreProperties>
</file>