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5" r:id="rId9"/>
    <p:sldId id="26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088C28-67D8-4CE9-909F-0A1674E81535}" type="datetimeFigureOut">
              <a:rPr lang="en-US"/>
              <a:pPr>
                <a:defRPr/>
              </a:pPr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7E2933-4AA8-4E6A-9425-796A6099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32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22275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54138" y="381000"/>
            <a:ext cx="60753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NA-MIC</a:t>
            </a:r>
          </a:p>
          <a:p>
            <a:pPr eaLnBrk="1" hangingPunct="1">
              <a:defRPr/>
            </a:pPr>
            <a:r>
              <a:rPr lang="en-US" sz="2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2200" i="1" smtClean="0">
                <a:solidFill>
                  <a:schemeClr val="bg2"/>
                </a:solidFill>
              </a:rPr>
            </a:br>
            <a:r>
              <a:rPr lang="en-US" sz="2200" i="1" smtClean="0">
                <a:solidFill>
                  <a:schemeClr val="bg2"/>
                </a:solidFill>
              </a:rPr>
              <a:t>http://na-mic.org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981200"/>
            <a:ext cx="70866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70866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279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8051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18097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2768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92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988"/>
            <a:ext cx="8459788" cy="998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1727200"/>
            <a:ext cx="4152900" cy="4237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27200"/>
            <a:ext cx="4154488" cy="423703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179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83912"/>
            <a:ext cx="7239000" cy="584775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239000" cy="1791260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884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30223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76400"/>
            <a:ext cx="3543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464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931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0021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397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83418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6078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28600"/>
            <a:ext cx="8382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239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498475" y="6172200"/>
            <a:ext cx="8153400" cy="0"/>
          </a:xfrm>
          <a:prstGeom prst="line">
            <a:avLst/>
          </a:prstGeom>
          <a:noFill/>
          <a:ln w="25400">
            <a:solidFill>
              <a:srgbClr val="0050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203325" y="6251575"/>
            <a:ext cx="338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eaLnBrk="1" hangingPunct="1">
              <a:defRPr/>
            </a:pPr>
            <a:r>
              <a:rPr lang="en-US" sz="1200" i="1" smtClean="0">
                <a:solidFill>
                  <a:schemeClr val="bg2"/>
                </a:solidFill>
              </a:rPr>
              <a:t>National Alliance for Medical Image Computing </a:t>
            </a:r>
            <a:br>
              <a:rPr lang="en-US" sz="1200" i="1" smtClean="0">
                <a:solidFill>
                  <a:schemeClr val="bg2"/>
                </a:solidFill>
              </a:rPr>
            </a:br>
            <a:r>
              <a:rPr lang="en-US" sz="1200" i="1" smtClean="0">
                <a:solidFill>
                  <a:schemeClr val="bg2"/>
                </a:solidFill>
              </a:rPr>
              <a:t>http://na-mic.org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69925" y="2472779"/>
            <a:ext cx="7804150" cy="769441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400" dirty="0" smtClean="0">
                <a:ea typeface="ＭＳ Ｐゴシック" pitchFamily="1" charset="-128"/>
              </a:rPr>
              <a:t>MIT Algorithms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028700" y="4114800"/>
            <a:ext cx="7086600" cy="708025"/>
          </a:xfrm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 smtClean="0">
                <a:ea typeface="ＭＳ Ｐゴシック" pitchFamily="1" charset="-128"/>
              </a:rPr>
              <a:t>Polina Golland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Project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381125" y="1520825"/>
            <a:ext cx="7258049" cy="3933384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</a:t>
            </a:r>
            <a:r>
              <a:rPr lang="en-US" dirty="0">
                <a:ea typeface="ＭＳ Ｐゴシック" pitchFamily="1" charset="-128"/>
              </a:rPr>
              <a:t>s</a:t>
            </a:r>
            <a:r>
              <a:rPr lang="en-US" dirty="0" smtClean="0">
                <a:ea typeface="ＭＳ Ｐゴシック" pitchFamily="1" charset="-128"/>
              </a:rPr>
              <a:t>egmentation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priors</a:t>
            </a:r>
          </a:p>
          <a:p>
            <a:pPr marL="457200" lvl="1" indent="0">
              <a:buNone/>
            </a:pPr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Brain connectivity modeling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models of anatomical and functional connectivity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Huntington’s disease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</a:rPr>
              <a:t>Models of pathology evolution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Segmentation and time series modeling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Traumatic brain </a:t>
            </a:r>
            <a:r>
              <a:rPr lang="en-US" dirty="0" smtClean="0">
                <a:ea typeface="ＭＳ Ｐゴシック" pitchFamily="1" charset="-128"/>
              </a:rPr>
              <a:t>injury</a:t>
            </a:r>
            <a:endParaRPr lang="en-US" dirty="0">
              <a:ea typeface="ＭＳ Ｐゴシック" pitchFamily="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Non-Parametric Segmentation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863740" y="2873607"/>
            <a:ext cx="6343282" cy="1643527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Generative model for label fusion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algorithms </a:t>
            </a:r>
          </a:p>
          <a:p>
            <a:r>
              <a:rPr lang="en-US" dirty="0" smtClean="0">
                <a:ea typeface="ＭＳ Ｐゴシック" pitchFamily="1" charset="-128"/>
              </a:rPr>
              <a:t>Applications: brain, left atrium of the heart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3375" y="1404928"/>
            <a:ext cx="4991100" cy="2809895"/>
            <a:chOff x="238125" y="1633528"/>
            <a:chExt cx="4991100" cy="2809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r="76471"/>
            <a:stretch/>
          </p:blipFill>
          <p:spPr>
            <a:xfrm>
              <a:off x="238125" y="1633528"/>
              <a:ext cx="1219200" cy="28098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25368" t="36441" b="17119"/>
            <a:stretch/>
          </p:blipFill>
          <p:spPr>
            <a:xfrm>
              <a:off x="1362075" y="1733550"/>
              <a:ext cx="3867150" cy="130492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19799" y="4276038"/>
            <a:ext cx="1851548" cy="1723830"/>
            <a:chOff x="5110673" y="4304515"/>
            <a:chExt cx="1851548" cy="1723830"/>
          </a:xfrm>
        </p:grpSpPr>
        <p:pic>
          <p:nvPicPr>
            <p:cNvPr id="8" name="Picture 7" descr="Dice_fullLA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673" y="4595041"/>
              <a:ext cx="1851548" cy="1433304"/>
            </a:xfrm>
            <a:prstGeom prst="rect">
              <a:avLst/>
            </a:prstGeom>
          </p:spPr>
        </p:pic>
        <p:sp>
          <p:nvSpPr>
            <p:cNvPr id="9" name="TextBox 7"/>
            <p:cNvSpPr txBox="1"/>
            <p:nvPr/>
          </p:nvSpPr>
          <p:spPr>
            <a:xfrm>
              <a:off x="5214812" y="4304515"/>
              <a:ext cx="16432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Volume Overlap</a:t>
              </a:r>
              <a:endParaRPr lang="en-US" sz="16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78655" y="4428341"/>
            <a:ext cx="4377635" cy="1419225"/>
            <a:chOff x="3952875" y="4476653"/>
            <a:chExt cx="4377635" cy="1419225"/>
          </a:xfrm>
        </p:grpSpPr>
        <p:pic>
          <p:nvPicPr>
            <p:cNvPr id="10" name="Picture 11" descr="s2p3_gt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75" y="4517134"/>
              <a:ext cx="1371600" cy="133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0" descr="s3p2_gt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892" y="4476653"/>
              <a:ext cx="137160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6" descr="s2p5_gt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8910" y="4722517"/>
              <a:ext cx="1371600" cy="927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5967455" y="6162727"/>
            <a:ext cx="264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Sabuncu</a:t>
            </a:r>
            <a:r>
              <a:rPr lang="en-US" sz="1600" i="1" dirty="0" smtClean="0">
                <a:latin typeface="+mn-lt"/>
              </a:rPr>
              <a:t> ‘09, ‘10; </a:t>
            </a:r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‘10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389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Efficient Label Fusion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766" y="2805143"/>
            <a:ext cx="6086475" cy="1348061"/>
          </a:xfrm>
        </p:spPr>
        <p:txBody>
          <a:bodyPr/>
          <a:lstStyle/>
          <a:p>
            <a:r>
              <a:rPr lang="en-US" dirty="0" smtClean="0"/>
              <a:t>Pre-align all training images </a:t>
            </a:r>
          </a:p>
          <a:p>
            <a:r>
              <a:rPr lang="en-US" dirty="0" smtClean="0"/>
              <a:t>Use one registration to align new image</a:t>
            </a:r>
          </a:p>
          <a:p>
            <a:r>
              <a:rPr lang="en-US" dirty="0" smtClean="0"/>
              <a:t>Perform label fusion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4241560"/>
            <a:ext cx="4584989" cy="187753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24191" y="6162727"/>
            <a:ext cx="988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Depa</a:t>
            </a:r>
            <a:r>
              <a:rPr lang="en-US" sz="1600" i="1" dirty="0" smtClean="0">
                <a:latin typeface="+mn-lt"/>
              </a:rPr>
              <a:t> ‘11</a:t>
            </a:r>
            <a:endParaRPr lang="en-US" sz="1600" i="1" dirty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3375" y="1404928"/>
            <a:ext cx="6674205" cy="2809895"/>
            <a:chOff x="333375" y="1404928"/>
            <a:chExt cx="6674205" cy="2809895"/>
          </a:xfrm>
        </p:grpSpPr>
        <p:grpSp>
          <p:nvGrpSpPr>
            <p:cNvPr id="5" name="Group 4"/>
            <p:cNvGrpSpPr/>
            <p:nvPr/>
          </p:nvGrpSpPr>
          <p:grpSpPr>
            <a:xfrm>
              <a:off x="1359203" y="1599349"/>
              <a:ext cx="5648377" cy="1045784"/>
              <a:chOff x="1099556" y="1644076"/>
              <a:chExt cx="5648377" cy="104578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556" y="1644076"/>
                <a:ext cx="2065935" cy="1045784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3077633" y="1644076"/>
                <a:ext cx="3670300" cy="1045784"/>
                <a:chOff x="3077633" y="1644076"/>
                <a:chExt cx="3670300" cy="1045784"/>
              </a:xfrm>
            </p:grpSpPr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77633" y="1644076"/>
                  <a:ext cx="3670300" cy="1045784"/>
                </a:xfrm>
                <a:prstGeom prst="rect">
                  <a:avLst/>
                </a:prstGeom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16300" y="2166968"/>
                  <a:ext cx="162560" cy="182880"/>
                </a:xfrm>
                <a:prstGeom prst="rect">
                  <a:avLst/>
                </a:prstGeom>
              </p:spPr>
            </p:pic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r="76471"/>
            <a:stretch/>
          </p:blipFill>
          <p:spPr>
            <a:xfrm>
              <a:off x="333375" y="1404928"/>
              <a:ext cx="1219200" cy="28098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658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225" y="1685925"/>
            <a:ext cx="7239000" cy="3120854"/>
          </a:xfrm>
        </p:spPr>
        <p:txBody>
          <a:bodyPr/>
          <a:lstStyle/>
          <a:p>
            <a:r>
              <a:rPr lang="en-US" dirty="0" smtClean="0"/>
              <a:t>Common coordinate frame</a:t>
            </a:r>
            <a:endParaRPr lang="en-US" dirty="0" smtClean="0"/>
          </a:p>
          <a:p>
            <a:pPr lvl="1"/>
            <a:r>
              <a:rPr lang="en-US" dirty="0" smtClean="0"/>
              <a:t>Understand reduction in accuracy</a:t>
            </a:r>
          </a:p>
          <a:p>
            <a:pPr lvl="1"/>
            <a:r>
              <a:rPr lang="en-US" dirty="0" smtClean="0"/>
              <a:t>Registration uncertainty</a:t>
            </a:r>
          </a:p>
          <a:p>
            <a:pPr lvl="1"/>
            <a:r>
              <a:rPr lang="en-US" dirty="0" smtClean="0"/>
              <a:t>Interesting </a:t>
            </a:r>
            <a:r>
              <a:rPr lang="en-US" smtClean="0"/>
              <a:t>theoretical </a:t>
            </a:r>
            <a:r>
              <a:rPr lang="en-US" smtClean="0"/>
              <a:t>connections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Application to radiotherapy planning</a:t>
            </a:r>
          </a:p>
          <a:p>
            <a:pPr lvl="1"/>
            <a:r>
              <a:rPr lang="en-US" dirty="0" smtClean="0"/>
              <a:t>Main challenge: accurate registration</a:t>
            </a:r>
          </a:p>
          <a:p>
            <a:pPr lvl="1"/>
            <a:r>
              <a:rPr lang="en-US" dirty="0" smtClean="0"/>
              <a:t>Registration in the presence of pathology and artifacts</a:t>
            </a:r>
          </a:p>
        </p:txBody>
      </p:sp>
    </p:spTree>
    <p:extLst>
      <p:ext uri="{BB962C8B-B14F-4D97-AF65-F5344CB8AC3E}">
        <p14:creationId xmlns:p14="http://schemas.microsoft.com/office/powerpoint/2010/main" val="361670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</a:t>
            </a:r>
            <a:r>
              <a:rPr lang="en-US" dirty="0"/>
              <a:t>C</a:t>
            </a:r>
            <a:r>
              <a:rPr lang="en-US" dirty="0" smtClean="0"/>
              <a:t>onnectivity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601" y="1549043"/>
            <a:ext cx="8235428" cy="2012859"/>
          </a:xfrm>
        </p:spPr>
        <p:txBody>
          <a:bodyPr>
            <a:spAutoFit/>
          </a:bodyPr>
          <a:lstStyle/>
          <a:p>
            <a:r>
              <a:rPr lang="en-US" dirty="0" smtClean="0"/>
              <a:t>Joint model for anatomical and functional connectivity</a:t>
            </a:r>
            <a:endParaRPr lang="en-US" dirty="0"/>
          </a:p>
          <a:p>
            <a:pPr lvl="1">
              <a:defRPr/>
            </a:pPr>
            <a:r>
              <a:rPr lang="en-US" dirty="0"/>
              <a:t>Latent group connectivity template</a:t>
            </a:r>
          </a:p>
          <a:p>
            <a:pPr lvl="1">
              <a:defRPr/>
            </a:pPr>
            <a:r>
              <a:rPr lang="en-US" dirty="0"/>
              <a:t>Signal likelihood shared across </a:t>
            </a:r>
            <a:r>
              <a:rPr lang="en-US" dirty="0" smtClean="0"/>
              <a:t>subjects</a:t>
            </a:r>
            <a:endParaRPr lang="en-US" dirty="0"/>
          </a:p>
          <a:p>
            <a:pPr>
              <a:defRPr/>
            </a:pPr>
            <a:r>
              <a:rPr lang="en-US" dirty="0"/>
              <a:t>Application to population studies</a:t>
            </a:r>
          </a:p>
          <a:p>
            <a:pPr lvl="1">
              <a:defRPr/>
            </a:pPr>
            <a:r>
              <a:rPr lang="en-US" dirty="0"/>
              <a:t>Changes in the connectivity </a:t>
            </a:r>
            <a:r>
              <a:rPr lang="en-US" dirty="0" smtClean="0"/>
              <a:t>template</a:t>
            </a:r>
            <a:endParaRPr lang="en-US" dirty="0"/>
          </a:p>
        </p:txBody>
      </p:sp>
      <p:grpSp>
        <p:nvGrpSpPr>
          <p:cNvPr id="96" name="Group 95"/>
          <p:cNvGrpSpPr/>
          <p:nvPr/>
        </p:nvGrpSpPr>
        <p:grpSpPr>
          <a:xfrm>
            <a:off x="253364" y="4032679"/>
            <a:ext cx="4811101" cy="1800159"/>
            <a:chOff x="2712710" y="1416334"/>
            <a:chExt cx="4811101" cy="1800159"/>
          </a:xfrm>
        </p:grpSpPr>
        <p:grpSp>
          <p:nvGrpSpPr>
            <p:cNvPr id="95" name="Group 94"/>
            <p:cNvGrpSpPr/>
            <p:nvPr/>
          </p:nvGrpSpPr>
          <p:grpSpPr>
            <a:xfrm>
              <a:off x="2712710" y="1458012"/>
              <a:ext cx="2212975" cy="1758481"/>
              <a:chOff x="2712710" y="1458012"/>
              <a:chExt cx="2212975" cy="1758481"/>
            </a:xfrm>
          </p:grpSpPr>
          <p:sp>
            <p:nvSpPr>
              <p:cNvPr id="61" name="TextBox 45"/>
              <p:cNvSpPr txBox="1">
                <a:spLocks noChangeArrowheads="1"/>
              </p:cNvSpPr>
              <p:nvPr/>
            </p:nvSpPr>
            <p:spPr bwMode="auto">
              <a:xfrm>
                <a:off x="2712710" y="1458012"/>
                <a:ext cx="2212975" cy="25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Control Template</a:t>
                </a:r>
              </a:p>
            </p:txBody>
          </p:sp>
          <p:grpSp>
            <p:nvGrpSpPr>
              <p:cNvPr id="63" name="Group 62"/>
              <p:cNvGrpSpPr>
                <a:grpSpLocks noChangeAspect="1"/>
              </p:cNvGrpSpPr>
              <p:nvPr/>
            </p:nvGrpSpPr>
            <p:grpSpPr bwMode="auto">
              <a:xfrm>
                <a:off x="2996190" y="1726366"/>
                <a:ext cx="1646015" cy="1490127"/>
                <a:chOff x="551956" y="2639260"/>
                <a:chExt cx="2743200" cy="2483398"/>
              </a:xfrm>
            </p:grpSpPr>
            <p:grpSp>
              <p:nvGrpSpPr>
                <p:cNvPr id="66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551956" y="2639260"/>
                  <a:ext cx="2743200" cy="2483398"/>
                  <a:chOff x="0" y="0"/>
                  <a:chExt cx="8128" cy="7008"/>
                </a:xfrm>
              </p:grpSpPr>
              <p:sp>
                <p:nvSpPr>
                  <p:cNvPr id="71" name="Freeform 70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2" name="Freeform 71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" name="Freeform 72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73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5" name="Freeform 74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6" name="Freeform 75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 76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894914" y="3327301"/>
                  <a:ext cx="1033403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olid"/>
                </a:ln>
                <a:effectLst/>
              </p:spPr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33012" y="3272535"/>
                  <a:ext cx="1059596" cy="457173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olid"/>
                </a:ln>
                <a:effectLst/>
              </p:spPr>
            </p:cxnSp>
            <p:sp>
              <p:nvSpPr>
                <p:cNvPr id="69" name="Regular Pentagon 68"/>
                <p:cNvSpPr/>
                <p:nvPr/>
              </p:nvSpPr>
              <p:spPr>
                <a:xfrm>
                  <a:off x="1699731" y="3648750"/>
                  <a:ext cx="402409" cy="238111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Hexagon 69"/>
                <p:cNvSpPr/>
                <p:nvPr/>
              </p:nvSpPr>
              <p:spPr>
                <a:xfrm rot="997245">
                  <a:off x="732999" y="3113001"/>
                  <a:ext cx="252398" cy="245254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5877138" y="1416334"/>
              <a:ext cx="1646673" cy="1794987"/>
              <a:chOff x="5956161" y="1416334"/>
              <a:chExt cx="1646673" cy="1794987"/>
            </a:xfrm>
          </p:grpSpPr>
          <p:sp>
            <p:nvSpPr>
              <p:cNvPr id="44" name="TextBox 58"/>
              <p:cNvSpPr txBox="1">
                <a:spLocks noChangeArrowheads="1"/>
              </p:cNvSpPr>
              <p:nvPr/>
            </p:nvSpPr>
            <p:spPr bwMode="auto">
              <a:xfrm>
                <a:off x="6067431" y="1416334"/>
                <a:ext cx="1424132" cy="25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GB"/>
                </a:defPPr>
                <a:lvl1pPr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ctr" defTabSz="457200" rtl="0" eaLnBrk="0" fontAlgn="base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 baseline="-2500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0" fontAlgn="base" latinLnBrk="0" hangingPunct="0">
                  <a:lnSpc>
                    <a:spcPct val="8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Disease </a:t>
                </a:r>
                <a:r>
                  <a:rPr kumimoji="0" lang="en-US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Template</a:t>
                </a:r>
              </a:p>
            </p:txBody>
          </p:sp>
          <p:grpSp>
            <p:nvGrpSpPr>
              <p:cNvPr id="45" name="Group 44"/>
              <p:cNvGrpSpPr>
                <a:grpSpLocks noChangeAspect="1"/>
              </p:cNvGrpSpPr>
              <p:nvPr/>
            </p:nvGrpSpPr>
            <p:grpSpPr bwMode="auto">
              <a:xfrm>
                <a:off x="5956161" y="1721159"/>
                <a:ext cx="1646673" cy="1490162"/>
                <a:chOff x="5760988" y="2233876"/>
                <a:chExt cx="1828800" cy="1655598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047026" y="2806890"/>
                  <a:ext cx="861619" cy="382556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33CC33"/>
                  </a:solidFill>
                  <a:prstDash val="sysDash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6080349" y="2760857"/>
                  <a:ext cx="882246" cy="382555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B0F0"/>
                  </a:solidFill>
                  <a:prstDash val="sysDash"/>
                </a:ln>
                <a:effectLst/>
              </p:spPr>
            </p:cxnSp>
            <p:sp>
              <p:nvSpPr>
                <p:cNvPr id="48" name="Regular Pentagon 47"/>
                <p:cNvSpPr/>
                <p:nvPr/>
              </p:nvSpPr>
              <p:spPr>
                <a:xfrm>
                  <a:off x="6718232" y="3075155"/>
                  <a:ext cx="334809" cy="198420"/>
                </a:xfrm>
                <a:prstGeom prst="pent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Hexagon 48"/>
                <p:cNvSpPr/>
                <p:nvPr/>
              </p:nvSpPr>
              <p:spPr>
                <a:xfrm rot="997245">
                  <a:off x="5912151" y="2627518"/>
                  <a:ext cx="209454" cy="206358"/>
                </a:xfrm>
                <a:prstGeom prst="hexagon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defPPr>
                    <a:defRPr lang="en-GB"/>
                  </a:defPPr>
                  <a:lvl1pPr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ctr" defTabSz="457200" rtl="0" eaLnBrk="0" fontAlgn="base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200" kern="1200" baseline="-250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457200" rtl="0" eaLnBrk="0" fontAlgn="base" latinLnBrk="0" hangingPunct="0">
                    <a:lnSpc>
                      <a:spcPct val="86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/>
                    <a:defRPr/>
                  </a:pPr>
                  <a:endParaRPr kumimoji="0" lang="en-US" sz="12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grpSp>
              <p:nvGrpSpPr>
                <p:cNvPr id="51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5760988" y="2233876"/>
                  <a:ext cx="1828800" cy="1655598"/>
                  <a:chOff x="0" y="0"/>
                  <a:chExt cx="8128" cy="7008"/>
                </a:xfrm>
              </p:grpSpPr>
              <p:sp>
                <p:nvSpPr>
                  <p:cNvPr id="54" name="Freeform 5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128" cy="6024"/>
                  </a:xfrm>
                  <a:custGeom>
                    <a:avLst/>
                    <a:gdLst>
                      <a:gd name="T0" fmla="*/ 4855 w 21063"/>
                      <a:gd name="T1" fmla="*/ 4686 h 20425"/>
                      <a:gd name="T2" fmla="*/ 4019 w 21063"/>
                      <a:gd name="T3" fmla="*/ 4965 h 20425"/>
                      <a:gd name="T4" fmla="*/ 2626 w 21063"/>
                      <a:gd name="T5" fmla="*/ 4947 h 20425"/>
                      <a:gd name="T6" fmla="*/ 2200 w 21063"/>
                      <a:gd name="T7" fmla="*/ 4055 h 20425"/>
                      <a:gd name="T8" fmla="*/ 380 w 21063"/>
                      <a:gd name="T9" fmla="*/ 3884 h 20425"/>
                      <a:gd name="T10" fmla="*/ 138 w 21063"/>
                      <a:gd name="T11" fmla="*/ 2105 h 20425"/>
                      <a:gd name="T12" fmla="*/ 2459 w 21063"/>
                      <a:gd name="T13" fmla="*/ 285 h 20425"/>
                      <a:gd name="T14" fmla="*/ 6118 w 21063"/>
                      <a:gd name="T15" fmla="*/ 266 h 20425"/>
                      <a:gd name="T16" fmla="*/ 8123 w 21063"/>
                      <a:gd name="T17" fmla="*/ 3015 h 20425"/>
                      <a:gd name="T18" fmla="*/ 7395 w 21063"/>
                      <a:gd name="T19" fmla="*/ 4278 h 20425"/>
                      <a:gd name="T20" fmla="*/ 7399 w 21063"/>
                      <a:gd name="T21" fmla="*/ 5045 h 20425"/>
                      <a:gd name="T22" fmla="*/ 6113 w 21063"/>
                      <a:gd name="T23" fmla="*/ 5968 h 20425"/>
                      <a:gd name="T24" fmla="*/ 4855 w 21063"/>
                      <a:gd name="T25" fmla="*/ 4686 h 20425"/>
                      <a:gd name="T26" fmla="*/ 4855 w 21063"/>
                      <a:gd name="T27" fmla="*/ 4686 h 2042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1063"/>
                      <a:gd name="T43" fmla="*/ 0 h 20425"/>
                      <a:gd name="T44" fmla="*/ 21063 w 21063"/>
                      <a:gd name="T45" fmla="*/ 20425 h 2042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1063" h="20425">
                        <a:moveTo>
                          <a:pt x="12581" y="15890"/>
                        </a:moveTo>
                        <a:cubicBezTo>
                          <a:pt x="12244" y="15890"/>
                          <a:pt x="11041" y="16772"/>
                          <a:pt x="10416" y="16835"/>
                        </a:cubicBezTo>
                        <a:cubicBezTo>
                          <a:pt x="9790" y="16898"/>
                          <a:pt x="7432" y="17401"/>
                          <a:pt x="6806" y="16772"/>
                        </a:cubicBezTo>
                        <a:cubicBezTo>
                          <a:pt x="6181" y="16142"/>
                          <a:pt x="5651" y="15827"/>
                          <a:pt x="5700" y="13749"/>
                        </a:cubicBezTo>
                        <a:cubicBezTo>
                          <a:pt x="5706" y="13450"/>
                          <a:pt x="2523" y="14693"/>
                          <a:pt x="984" y="13170"/>
                        </a:cubicBezTo>
                        <a:cubicBezTo>
                          <a:pt x="89" y="12283"/>
                          <a:pt x="-364" y="9592"/>
                          <a:pt x="358" y="7136"/>
                        </a:cubicBezTo>
                        <a:cubicBezTo>
                          <a:pt x="1080" y="4680"/>
                          <a:pt x="4160" y="1972"/>
                          <a:pt x="6373" y="965"/>
                        </a:cubicBezTo>
                        <a:cubicBezTo>
                          <a:pt x="8587" y="-43"/>
                          <a:pt x="13449" y="-546"/>
                          <a:pt x="15854" y="902"/>
                        </a:cubicBezTo>
                        <a:cubicBezTo>
                          <a:pt x="18260" y="2350"/>
                          <a:pt x="20874" y="7217"/>
                          <a:pt x="21051" y="10222"/>
                        </a:cubicBezTo>
                        <a:cubicBezTo>
                          <a:pt x="21236" y="13364"/>
                          <a:pt x="19340" y="14104"/>
                          <a:pt x="19163" y="14505"/>
                        </a:cubicBezTo>
                        <a:cubicBezTo>
                          <a:pt x="18885" y="15134"/>
                          <a:pt x="20309" y="15008"/>
                          <a:pt x="19174" y="17106"/>
                        </a:cubicBezTo>
                        <a:cubicBezTo>
                          <a:pt x="18164" y="18976"/>
                          <a:pt x="17394" y="19606"/>
                          <a:pt x="15842" y="20235"/>
                        </a:cubicBezTo>
                        <a:cubicBezTo>
                          <a:pt x="14254" y="21054"/>
                          <a:pt x="11859" y="19165"/>
                          <a:pt x="12581" y="15890"/>
                        </a:cubicBezTo>
                        <a:close/>
                        <a:moveTo>
                          <a:pt x="12581" y="15890"/>
                        </a:moveTo>
                      </a:path>
                    </a:pathLst>
                  </a:cu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reeform 54"/>
                  <p:cNvSpPr>
                    <a:spLocks/>
                  </p:cNvSpPr>
                  <p:nvPr/>
                </p:nvSpPr>
                <p:spPr bwMode="auto">
                  <a:xfrm>
                    <a:off x="2199" y="1948"/>
                    <a:ext cx="3200" cy="2088"/>
                  </a:xfrm>
                  <a:custGeom>
                    <a:avLst/>
                    <a:gdLst>
                      <a:gd name="T0" fmla="*/ 0 w 20911"/>
                      <a:gd name="T1" fmla="*/ 2088 h 21600"/>
                      <a:gd name="T2" fmla="*/ 836 w 20911"/>
                      <a:gd name="T3" fmla="*/ 1282 h 21600"/>
                      <a:gd name="T4" fmla="*/ 1867 w 20911"/>
                      <a:gd name="T5" fmla="*/ 862 h 21600"/>
                      <a:gd name="T6" fmla="*/ 3198 w 20911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911"/>
                      <a:gd name="T13" fmla="*/ 0 h 21600"/>
                      <a:gd name="T14" fmla="*/ 20911 w 20911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911" h="21600">
                        <a:moveTo>
                          <a:pt x="0" y="21600"/>
                        </a:moveTo>
                        <a:cubicBezTo>
                          <a:pt x="0" y="21600"/>
                          <a:pt x="2306" y="15358"/>
                          <a:pt x="5461" y="13263"/>
                        </a:cubicBezTo>
                        <a:cubicBezTo>
                          <a:pt x="7876" y="11660"/>
                          <a:pt x="9164" y="10281"/>
                          <a:pt x="12199" y="8916"/>
                        </a:cubicBezTo>
                        <a:cubicBezTo>
                          <a:pt x="21600" y="4687"/>
                          <a:pt x="20899" y="0"/>
                          <a:pt x="20899" y="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reeform 55"/>
                  <p:cNvSpPr>
                    <a:spLocks/>
                  </p:cNvSpPr>
                  <p:nvPr/>
                </p:nvSpPr>
                <p:spPr bwMode="auto">
                  <a:xfrm>
                    <a:off x="4223" y="4927"/>
                    <a:ext cx="947" cy="2081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501 w 21600"/>
                      <a:gd name="T3" fmla="*/ 464 h 21600"/>
                      <a:gd name="T4" fmla="*/ 613 w 21600"/>
                      <a:gd name="T5" fmla="*/ 1022 h 21600"/>
                      <a:gd name="T6" fmla="*/ 947 w 21600"/>
                      <a:gd name="T7" fmla="*/ 2081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cubicBezTo>
                          <a:pt x="1271" y="1350"/>
                          <a:pt x="10165" y="3664"/>
                          <a:pt x="11435" y="4821"/>
                        </a:cubicBezTo>
                        <a:cubicBezTo>
                          <a:pt x="12706" y="5979"/>
                          <a:pt x="9741" y="7329"/>
                          <a:pt x="13976" y="10607"/>
                        </a:cubicBezTo>
                        <a:cubicBezTo>
                          <a:pt x="18212" y="13886"/>
                          <a:pt x="21600" y="21600"/>
                          <a:pt x="21600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Freeform 56"/>
                  <p:cNvSpPr>
                    <a:spLocks/>
                  </p:cNvSpPr>
                  <p:nvPr/>
                </p:nvSpPr>
                <p:spPr bwMode="auto">
                  <a:xfrm>
                    <a:off x="5560" y="6023"/>
                    <a:ext cx="186" cy="910"/>
                  </a:xfrm>
                  <a:custGeom>
                    <a:avLst/>
                    <a:gdLst>
                      <a:gd name="T0" fmla="*/ 56 w 16598"/>
                      <a:gd name="T1" fmla="*/ 0 h 21600"/>
                      <a:gd name="T2" fmla="*/ 37 w 16598"/>
                      <a:gd name="T3" fmla="*/ 501 h 21600"/>
                      <a:gd name="T4" fmla="*/ 186 w 16598"/>
                      <a:gd name="T5" fmla="*/ 910 h 21600"/>
                      <a:gd name="T6" fmla="*/ 0 60000 65536"/>
                      <a:gd name="T7" fmla="*/ 0 60000 65536"/>
                      <a:gd name="T8" fmla="*/ 0 60000 65536"/>
                      <a:gd name="T9" fmla="*/ 0 w 16598"/>
                      <a:gd name="T10" fmla="*/ 0 h 21600"/>
                      <a:gd name="T11" fmla="*/ 16598 w 16598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6598" h="21600">
                        <a:moveTo>
                          <a:pt x="4967" y="0"/>
                        </a:moveTo>
                        <a:cubicBezTo>
                          <a:pt x="4967" y="0"/>
                          <a:pt x="-5002" y="5731"/>
                          <a:pt x="3306" y="11902"/>
                        </a:cubicBezTo>
                        <a:cubicBezTo>
                          <a:pt x="11613" y="18073"/>
                          <a:pt x="16598" y="21600"/>
                          <a:pt x="16598" y="21600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Freeform 57"/>
                  <p:cNvSpPr>
                    <a:spLocks/>
                  </p:cNvSpPr>
                  <p:nvPr/>
                </p:nvSpPr>
                <p:spPr bwMode="auto">
                  <a:xfrm>
                    <a:off x="4817" y="4263"/>
                    <a:ext cx="2507" cy="441"/>
                  </a:xfrm>
                  <a:custGeom>
                    <a:avLst/>
                    <a:gdLst>
                      <a:gd name="T0" fmla="*/ 2507 w 21600"/>
                      <a:gd name="T1" fmla="*/ 51 h 19725"/>
                      <a:gd name="T2" fmla="*/ 1300 w 21600"/>
                      <a:gd name="T3" fmla="*/ 32 h 19725"/>
                      <a:gd name="T4" fmla="*/ 501 w 21600"/>
                      <a:gd name="T5" fmla="*/ 330 h 19725"/>
                      <a:gd name="T6" fmla="*/ 0 w 21600"/>
                      <a:gd name="T7" fmla="*/ 441 h 1972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19725"/>
                      <a:gd name="T14" fmla="*/ 21600 w 21600"/>
                      <a:gd name="T15" fmla="*/ 19725 h 1972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19725">
                        <a:moveTo>
                          <a:pt x="21600" y="2279"/>
                        </a:moveTo>
                        <a:cubicBezTo>
                          <a:pt x="19520" y="1448"/>
                          <a:pt x="13600" y="-1875"/>
                          <a:pt x="11200" y="1448"/>
                        </a:cubicBezTo>
                        <a:cubicBezTo>
                          <a:pt x="8800" y="4771"/>
                          <a:pt x="6080" y="14740"/>
                          <a:pt x="4320" y="14740"/>
                        </a:cubicBezTo>
                        <a:cubicBezTo>
                          <a:pt x="2560" y="14740"/>
                          <a:pt x="0" y="19725"/>
                          <a:pt x="0" y="19725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58"/>
                  <p:cNvSpPr>
                    <a:spLocks/>
                  </p:cNvSpPr>
                  <p:nvPr/>
                </p:nvSpPr>
                <p:spPr bwMode="auto">
                  <a:xfrm>
                    <a:off x="3781" y="80"/>
                    <a:ext cx="1203" cy="2470"/>
                  </a:xfrm>
                  <a:custGeom>
                    <a:avLst/>
                    <a:gdLst>
                      <a:gd name="T0" fmla="*/ 1203 w 20884"/>
                      <a:gd name="T1" fmla="*/ 0 h 21600"/>
                      <a:gd name="T2" fmla="*/ 1110 w 20884"/>
                      <a:gd name="T3" fmla="*/ 371 h 21600"/>
                      <a:gd name="T4" fmla="*/ 646 w 20884"/>
                      <a:gd name="T5" fmla="*/ 650 h 21600"/>
                      <a:gd name="T6" fmla="*/ 107 w 20884"/>
                      <a:gd name="T7" fmla="*/ 1374 h 21600"/>
                      <a:gd name="T8" fmla="*/ 33 w 20884"/>
                      <a:gd name="T9" fmla="*/ 2154 h 21600"/>
                      <a:gd name="T10" fmla="*/ 33 w 20884"/>
                      <a:gd name="T11" fmla="*/ 2470 h 216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884"/>
                      <a:gd name="T19" fmla="*/ 0 h 21600"/>
                      <a:gd name="T20" fmla="*/ 20884 w 20884"/>
                      <a:gd name="T21" fmla="*/ 21600 h 216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884" h="21600">
                        <a:moveTo>
                          <a:pt x="20884" y="0"/>
                        </a:moveTo>
                        <a:cubicBezTo>
                          <a:pt x="19594" y="812"/>
                          <a:pt x="18305" y="2761"/>
                          <a:pt x="19272" y="3248"/>
                        </a:cubicBezTo>
                        <a:cubicBezTo>
                          <a:pt x="20239" y="3735"/>
                          <a:pt x="14114" y="5684"/>
                          <a:pt x="11212" y="5684"/>
                        </a:cubicBezTo>
                        <a:cubicBezTo>
                          <a:pt x="8311" y="5684"/>
                          <a:pt x="1218" y="9744"/>
                          <a:pt x="1863" y="12018"/>
                        </a:cubicBezTo>
                        <a:cubicBezTo>
                          <a:pt x="2508" y="14292"/>
                          <a:pt x="1863" y="18027"/>
                          <a:pt x="574" y="18839"/>
                        </a:cubicBezTo>
                        <a:cubicBezTo>
                          <a:pt x="-716" y="19651"/>
                          <a:pt x="574" y="21600"/>
                          <a:pt x="574" y="21600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0" name="Freeform 59"/>
                  <p:cNvSpPr>
                    <a:spLocks/>
                  </p:cNvSpPr>
                  <p:nvPr/>
                </p:nvSpPr>
                <p:spPr bwMode="auto">
                  <a:xfrm>
                    <a:off x="5225" y="600"/>
                    <a:ext cx="2211" cy="1801"/>
                  </a:xfrm>
                  <a:custGeom>
                    <a:avLst/>
                    <a:gdLst>
                      <a:gd name="T0" fmla="*/ 484 w 20907"/>
                      <a:gd name="T1" fmla="*/ 18 h 20532"/>
                      <a:gd name="T2" fmla="*/ 57 w 20907"/>
                      <a:gd name="T3" fmla="*/ 445 h 20532"/>
                      <a:gd name="T4" fmla="*/ 1282 w 20907"/>
                      <a:gd name="T5" fmla="*/ 594 h 20532"/>
                      <a:gd name="T6" fmla="*/ 1487 w 20907"/>
                      <a:gd name="T7" fmla="*/ 1392 h 20532"/>
                      <a:gd name="T8" fmla="*/ 2044 w 20907"/>
                      <a:gd name="T9" fmla="*/ 1615 h 20532"/>
                      <a:gd name="T10" fmla="*/ 2211 w 20907"/>
                      <a:gd name="T11" fmla="*/ 1801 h 205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0907"/>
                      <a:gd name="T19" fmla="*/ 0 h 20532"/>
                      <a:gd name="T20" fmla="*/ 20907 w 20907"/>
                      <a:gd name="T21" fmla="*/ 20532 h 2053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0907" h="20532">
                        <a:moveTo>
                          <a:pt x="4575" y="203"/>
                        </a:moveTo>
                        <a:cubicBezTo>
                          <a:pt x="9" y="-1068"/>
                          <a:pt x="-693" y="4014"/>
                          <a:pt x="536" y="5073"/>
                        </a:cubicBezTo>
                        <a:cubicBezTo>
                          <a:pt x="1766" y="6132"/>
                          <a:pt x="10493" y="8081"/>
                          <a:pt x="12127" y="6767"/>
                        </a:cubicBezTo>
                        <a:cubicBezTo>
                          <a:pt x="12653" y="6344"/>
                          <a:pt x="11951" y="13967"/>
                          <a:pt x="14058" y="15873"/>
                        </a:cubicBezTo>
                        <a:cubicBezTo>
                          <a:pt x="16166" y="17779"/>
                          <a:pt x="17922" y="16297"/>
                          <a:pt x="19327" y="18414"/>
                        </a:cubicBezTo>
                        <a:cubicBezTo>
                          <a:pt x="20731" y="20532"/>
                          <a:pt x="20907" y="20532"/>
                          <a:pt x="20907" y="20532"/>
                        </a:cubicBez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>
                    <a:defPPr>
                      <a:defRPr lang="en-GB"/>
                    </a:defPPr>
                    <a:lvl1pPr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ctr" defTabSz="457200" rtl="0" eaLnBrk="0" fontAlgn="base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200" kern="1200" baseline="-25000"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457200" rtl="0" eaLnBrk="0" fontAlgn="base" latinLnBrk="0" hangingPunct="0">
                      <a:lnSpc>
                        <a:spcPct val="86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8" charset="0"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-2500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3" name="Down Arrow 42"/>
            <p:cNvSpPr/>
            <p:nvPr/>
          </p:nvSpPr>
          <p:spPr bwMode="auto">
            <a:xfrm rot="16200000" flipH="1">
              <a:off x="5029247" y="1895568"/>
              <a:ext cx="485775" cy="977900"/>
            </a:xfrm>
            <a:prstGeom prst="downArrow">
              <a:avLst/>
            </a:prstGeom>
            <a:solidFill>
              <a:srgbClr val="FFFFFF">
                <a:lumMod val="50000"/>
              </a:srgbClr>
            </a:solidFill>
            <a:ln w="762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endParaRPr kumimoji="0" lang="en-US" sz="1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760496" y="2961971"/>
            <a:ext cx="3122648" cy="2218197"/>
            <a:chOff x="2708590" y="654845"/>
            <a:chExt cx="3122648" cy="2218197"/>
          </a:xfrm>
        </p:grpSpPr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2708590" y="654845"/>
              <a:ext cx="3122648" cy="2218197"/>
            </a:xfrm>
            <a:prstGeom prst="rect">
              <a:avLst/>
            </a:prstGeom>
            <a:solidFill>
              <a:schemeClr val="tx1"/>
            </a:solidFill>
            <a:ln w="762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pic>
          <p:nvPicPr>
            <p:cNvPr id="85" name="Picture 84" descr="Functiona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590" y="745068"/>
              <a:ext cx="1998882" cy="2094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TextBox 11"/>
            <p:cNvSpPr txBox="1"/>
            <p:nvPr/>
          </p:nvSpPr>
          <p:spPr bwMode="auto">
            <a:xfrm>
              <a:off x="4402665" y="733779"/>
              <a:ext cx="1428573" cy="4445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defTabSz="457200" rtl="0" eaLnBrk="0" fontAlgn="base" hangingPunct="0">
                <a:lnSpc>
                  <a:spcPct val="8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 baseline="-25000">
                  <a:solidFill>
                    <a:schemeClr val="bg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461963" algn="l">
                <a:defRPr/>
              </a:pPr>
              <a:r>
                <a:rPr lang="en-US" sz="2000" dirty="0">
                  <a:latin typeface="+mj-lt"/>
                </a:rPr>
                <a:t>Reduced </a:t>
              </a:r>
              <a:endParaRPr lang="en-US" sz="2000" dirty="0" smtClean="0">
                <a:latin typeface="+mj-lt"/>
              </a:endParaRPr>
            </a:p>
            <a:p>
              <a:pPr marL="461963" algn="l">
                <a:defRPr/>
              </a:pPr>
              <a:r>
                <a:rPr lang="en-US" sz="2000" dirty="0" smtClean="0">
                  <a:latin typeface="+mj-lt"/>
                </a:rPr>
                <a:t>Increased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>
              <a:off x="4487334" y="900907"/>
              <a:ext cx="390525" cy="0"/>
            </a:xfrm>
            <a:prstGeom prst="line">
              <a:avLst/>
            </a:prstGeom>
            <a:ln w="28575">
              <a:solidFill>
                <a:srgbClr val="00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 bwMode="auto">
            <a:xfrm>
              <a:off x="4487334" y="1056482"/>
              <a:ext cx="390525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6383851" y="6173284"/>
            <a:ext cx="2228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Venkataraman</a:t>
            </a:r>
            <a:r>
              <a:rPr lang="en-US" sz="1600" i="1" dirty="0" smtClean="0">
                <a:latin typeface="+mn-lt"/>
              </a:rPr>
              <a:t> ‘10, ‘12</a:t>
            </a:r>
            <a:endParaRPr lang="en-US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1151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Results and 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08" y="1913466"/>
            <a:ext cx="7428089" cy="2382191"/>
          </a:xfrm>
        </p:spPr>
        <p:txBody>
          <a:bodyPr/>
          <a:lstStyle/>
          <a:p>
            <a:r>
              <a:rPr lang="en-US" dirty="0" smtClean="0"/>
              <a:t>A model of disease foci </a:t>
            </a:r>
          </a:p>
          <a:p>
            <a:pPr lvl="1"/>
            <a:r>
              <a:rPr lang="en-US" dirty="0" smtClean="0"/>
              <a:t>Region-based model of connectivity changes</a:t>
            </a:r>
          </a:p>
          <a:p>
            <a:pPr lvl="1"/>
            <a:r>
              <a:rPr lang="en-US" dirty="0" smtClean="0"/>
              <a:t>From connection-based to region-based </a:t>
            </a:r>
          </a:p>
          <a:p>
            <a:pPr lvl="1"/>
            <a:endParaRPr lang="en-US" dirty="0"/>
          </a:p>
          <a:p>
            <a:r>
              <a:rPr lang="en-US" dirty="0" smtClean="0"/>
              <a:t>Going forward</a:t>
            </a:r>
          </a:p>
          <a:p>
            <a:pPr lvl="1"/>
            <a:r>
              <a:rPr lang="en-US" dirty="0" smtClean="0"/>
              <a:t>Application to a broad range of diseases, including 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03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474" y="1548772"/>
            <a:ext cx="5112865" cy="2825389"/>
          </a:xfrm>
        </p:spPr>
        <p:txBody>
          <a:bodyPr>
            <a:spAutoFit/>
          </a:bodyPr>
          <a:lstStyle/>
          <a:p>
            <a:r>
              <a:rPr lang="en-US" dirty="0" smtClean="0"/>
              <a:t>Physical model of evolution</a:t>
            </a:r>
          </a:p>
          <a:p>
            <a:pPr lvl="1"/>
            <a:r>
              <a:rPr lang="en-US" dirty="0" smtClean="0"/>
              <a:t>Diffusion reaction, proliferation</a:t>
            </a:r>
          </a:p>
          <a:p>
            <a:r>
              <a:rPr lang="en-US" dirty="0" smtClean="0"/>
              <a:t>Statistical model of imaging</a:t>
            </a:r>
          </a:p>
          <a:p>
            <a:pPr lvl="1"/>
            <a:r>
              <a:rPr lang="en-US" dirty="0" smtClean="0"/>
              <a:t>Segmentations and spectroscopy</a:t>
            </a:r>
          </a:p>
          <a:p>
            <a:pPr lvl="1"/>
            <a:endParaRPr lang="en-US" dirty="0"/>
          </a:p>
          <a:p>
            <a:r>
              <a:rPr lang="en-US" dirty="0" smtClean="0"/>
              <a:t>Output: model parameters and prediction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0006" y="6230735"/>
            <a:ext cx="1560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latin typeface="+mn-lt"/>
              </a:rPr>
              <a:t>Menze</a:t>
            </a:r>
            <a:r>
              <a:rPr lang="en-US" sz="1600" i="1" dirty="0" smtClean="0">
                <a:latin typeface="+mn-lt"/>
              </a:rPr>
              <a:t>  ‘10, ‘11</a:t>
            </a:r>
            <a:endParaRPr lang="en-US" sz="1600" i="1" dirty="0">
              <a:latin typeface="+mn-lt"/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2" cstate="print"/>
          <a:srcRect t="3427" b="4479"/>
          <a:stretch/>
        </p:blipFill>
        <p:spPr bwMode="auto">
          <a:xfrm>
            <a:off x="5465871" y="1388531"/>
            <a:ext cx="3282993" cy="249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7457728" y="2033202"/>
            <a:ext cx="1610893" cy="571834"/>
            <a:chOff x="7480306" y="2021913"/>
            <a:chExt cx="1610893" cy="57183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556"/>
            <a:stretch/>
          </p:blipFill>
          <p:spPr bwMode="auto">
            <a:xfrm>
              <a:off x="7480306" y="2035378"/>
              <a:ext cx="419516" cy="558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72704" y="2021913"/>
              <a:ext cx="447277" cy="570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2379" y="2026973"/>
              <a:ext cx="408623" cy="5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62696" y="2036069"/>
              <a:ext cx="392057" cy="494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flipV="1">
              <a:off x="7480306" y="2576538"/>
              <a:ext cx="1610893" cy="1274"/>
            </a:xfrm>
            <a:prstGeom prst="straightConnector1">
              <a:avLst/>
            </a:prstGeom>
            <a:solidFill>
              <a:schemeClr val="bg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1767740" y="4439169"/>
            <a:ext cx="3030755" cy="1666024"/>
            <a:chOff x="1767740" y="4371435"/>
            <a:chExt cx="3030755" cy="1666024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1698295" y="4482070"/>
              <a:ext cx="1583641" cy="144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r="14765"/>
            <a:stretch>
              <a:fillRect/>
            </a:stretch>
          </p:blipFill>
          <p:spPr bwMode="auto">
            <a:xfrm rot="5400000">
              <a:off x="3242632" y="4481595"/>
              <a:ext cx="1666024" cy="1445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9" cstate="print"/>
          <a:srcRect l="16010" t="14805" r="18966" b="17272"/>
          <a:stretch>
            <a:fillRect/>
          </a:stretch>
        </p:blipFill>
        <p:spPr bwMode="auto">
          <a:xfrm>
            <a:off x="6078458" y="3954250"/>
            <a:ext cx="2136793" cy="216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08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19200" y="584200"/>
            <a:ext cx="7239000" cy="584200"/>
          </a:xfrm>
        </p:spPr>
        <p:txBody>
          <a:bodyPr/>
          <a:lstStyle/>
          <a:p>
            <a:r>
              <a:rPr lang="en-US" smtClean="0">
                <a:ea typeface="ＭＳ Ｐゴシック" pitchFamily="1" charset="-128"/>
              </a:rPr>
              <a:t>Conclusions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576388" y="1425572"/>
            <a:ext cx="5991225" cy="4610493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</a:rPr>
              <a:t>Methodological developments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Exemplar-based segmentation 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Connectivity analysis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Segmentation and evolution of pathology </a:t>
            </a:r>
          </a:p>
          <a:p>
            <a:pPr lvl="1"/>
            <a:endParaRPr lang="en-US" dirty="0" smtClean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DBP challenges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Registration in the presence of pathology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Connection between physiological models and image analysis</a:t>
            </a:r>
          </a:p>
          <a:p>
            <a:pPr lvl="1"/>
            <a:endParaRPr lang="en-US" dirty="0">
              <a:ea typeface="ＭＳ Ｐゴシック" pitchFamily="1" charset="-128"/>
            </a:endParaRPr>
          </a:p>
          <a:p>
            <a:r>
              <a:rPr lang="en-US" dirty="0" smtClean="0">
                <a:ea typeface="ＭＳ Ｐゴシック" pitchFamily="1" charset="-128"/>
              </a:rPr>
              <a:t>Going forward</a:t>
            </a:r>
          </a:p>
          <a:p>
            <a:pPr lvl="1"/>
            <a:r>
              <a:rPr lang="en-US" dirty="0" smtClean="0">
                <a:ea typeface="ＭＳ Ｐゴシック" pitchFamily="1" charset="-128"/>
              </a:rPr>
              <a:t>Joint work with the DBPs on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-MIC">
  <a:themeElements>
    <a:clrScheme name="NA-MIC-template-2004-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-MIC-template-2004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A-MIC-template-2004-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-MIC-template-2004-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-MIC-template-2004-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NA-MIC.thmx</Template>
  <TotalTime>3348</TotalTime>
  <Words>252</Words>
  <Application>Microsoft Office PowerPoint</Application>
  <PresentationFormat>On-screen Show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NA-MIC</vt:lpstr>
      <vt:lpstr>MIT Algorithms</vt:lpstr>
      <vt:lpstr>Project overview</vt:lpstr>
      <vt:lpstr>Non-Parametric Segmentation</vt:lpstr>
      <vt:lpstr>Efficient Label Fusion</vt:lpstr>
      <vt:lpstr>Going Forward</vt:lpstr>
      <vt:lpstr>Brain Connectivity Modeling</vt:lpstr>
      <vt:lpstr>Recent Results and Future Plans</vt:lpstr>
      <vt:lpstr>Evolution of Pathology</vt:lpstr>
      <vt:lpstr>Conclusions</vt:lpstr>
    </vt:vector>
  </TitlesOfParts>
  <Company>GE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1b – Engineering  Computational Platform</dc:title>
  <dc:creator>James Miller</dc:creator>
  <cp:lastModifiedBy>Polina Golland</cp:lastModifiedBy>
  <cp:revision>169</cp:revision>
  <dcterms:created xsi:type="dcterms:W3CDTF">2011-01-04T14:27:44Z</dcterms:created>
  <dcterms:modified xsi:type="dcterms:W3CDTF">2012-01-10T03:05:31Z</dcterms:modified>
</cp:coreProperties>
</file>