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8" r:id="rId3"/>
    <p:sldId id="419" r:id="rId4"/>
    <p:sldId id="476" r:id="rId5"/>
    <p:sldId id="477" r:id="rId6"/>
    <p:sldId id="473" r:id="rId7"/>
    <p:sldId id="470" r:id="rId8"/>
    <p:sldId id="434" r:id="rId9"/>
    <p:sldId id="468" r:id="rId10"/>
    <p:sldId id="478" r:id="rId11"/>
    <p:sldId id="469" r:id="rId12"/>
    <p:sldId id="415" r:id="rId13"/>
    <p:sldId id="417" r:id="rId14"/>
    <p:sldId id="448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3889F"/>
    <a:srgbClr val="78953D"/>
    <a:srgbClr val="3389A1"/>
    <a:srgbClr val="399AB5"/>
    <a:srgbClr val="BF2E01"/>
    <a:srgbClr val="FF3300"/>
    <a:srgbClr val="F77547"/>
    <a:srgbClr val="F78247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83895" autoAdjust="0"/>
  </p:normalViewPr>
  <p:slideViewPr>
    <p:cSldViewPr showGuides="1">
      <p:cViewPr varScale="1">
        <p:scale>
          <a:sx n="73" d="100"/>
          <a:sy n="73" d="100"/>
        </p:scale>
        <p:origin x="-1782" y="-90"/>
      </p:cViewPr>
      <p:guideLst>
        <p:guide orient="horz" pos="8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9270-7B54-4D7C-8DD4-CF63D88EDDCF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DC0B2-0EBF-4904-9EF4-D04E58D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1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SlicerRT is distributed as a 3D Slicer extension. It can be easily found and installed from the </a:t>
            </a:r>
            <a:r>
              <a:rPr lang="en-US" smtClean="0"/>
              <a:t>Slicer Extension Manager.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Suggestions, comments and feature requests are warmly welcome! Our </a:t>
            </a:r>
            <a:r>
              <a:rPr lang="en-US" smtClean="0"/>
              <a:t>weekly meetings every Wednesday </a:t>
            </a:r>
            <a:r>
              <a:rPr lang="en-US" dirty="0" smtClean="0"/>
              <a:t>are also open to anybody to discuss any matter related to the toolkit.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Lack </a:t>
            </a:r>
            <a:r>
              <a:rPr lang="en-US" dirty="0" smtClean="0"/>
              <a:t>of a comprehensive</a:t>
            </a:r>
            <a:r>
              <a:rPr lang="en-US" baseline="0" dirty="0" smtClean="0"/>
              <a:t> and</a:t>
            </a:r>
            <a:r>
              <a:rPr lang="en-US" dirty="0" smtClean="0"/>
              <a:t> open radiation </a:t>
            </a:r>
            <a:r>
              <a:rPr lang="en-US" smtClean="0"/>
              <a:t>therapy toolkit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smtClean="0"/>
              <a:t>RT </a:t>
            </a:r>
            <a:r>
              <a:rPr lang="en-US" dirty="0" smtClean="0"/>
              <a:t>researchers use commercial TPSs along with existing research tools.</a:t>
            </a:r>
            <a:r>
              <a:rPr lang="en-US" baseline="0" dirty="0" smtClean="0"/>
              <a:t> Both categories have serious shortcomings when being used for research </a:t>
            </a:r>
            <a:r>
              <a:rPr lang="en-US" baseline="0" smtClean="0"/>
              <a:t>purposes.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.. aspires to overcome these limitations, and also congregate their strong properties, such as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0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… main feature groups of SlicerRT</a:t>
            </a:r>
          </a:p>
          <a:p>
            <a:r>
              <a:rPr lang="en-US" smtClean="0"/>
              <a:t>- The </a:t>
            </a:r>
            <a:r>
              <a:rPr lang="en-US" dirty="0" smtClean="0"/>
              <a:t>first step of every RT research workflow </a:t>
            </a:r>
            <a:r>
              <a:rPr lang="en-US" smtClean="0"/>
              <a:t>… broad spectrum of data … </a:t>
            </a:r>
            <a:r>
              <a:rPr lang="en-US" dirty="0" smtClean="0"/>
              <a:t>seamless handling and loading of the data using only the DICOM browser in </a:t>
            </a:r>
            <a:r>
              <a:rPr lang="en-US" smtClean="0"/>
              <a:t>3D Slicer.</a:t>
            </a:r>
          </a:p>
          <a:p>
            <a:r>
              <a:rPr lang="en-US" smtClean="0"/>
              <a:t>- export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easy </a:t>
            </a:r>
            <a:r>
              <a:rPr lang="en-US" dirty="0" smtClean="0"/>
              <a:t>handling of the imported structure set contours, by offering multiple representations and automatic conversions between those. The supported representations </a:t>
            </a:r>
            <a:r>
              <a:rPr lang="en-US" smtClean="0"/>
              <a:t>are…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Improving this feature is one of our main focus:</a:t>
            </a:r>
            <a:r>
              <a:rPr lang="en-US" baseline="0" smtClean="0"/>
              <a:t> rasterize, closed surface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module provide basic framework for RT planning and dose calculation.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Visualize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 plan, loaded or created.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1A. QA purposes   1B. IMRT optimization  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they have a nice dose matrix, they want to show the beams overlaid with the dose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Dose calculation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Spherical target at the center of a cylinder.</a:t>
            </a:r>
          </a:p>
          <a:p>
            <a:r>
              <a:rPr lang="en-US" dirty="0" smtClean="0"/>
              <a:t>Choose target in UI -&gt; Aperture, conform to the target</a:t>
            </a:r>
          </a:p>
          <a:p>
            <a:r>
              <a:rPr lang="en-US" dirty="0" smtClean="0"/>
              <a:t>Range compensator: black</a:t>
            </a:r>
            <a:r>
              <a:rPr lang="en-US" baseline="0" dirty="0" smtClean="0"/>
              <a:t>=thin, gray=thicker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other current focus of research and development is data management …</a:t>
            </a:r>
          </a:p>
          <a:p>
            <a:r>
              <a:rPr lang="en-US" dirty="0" smtClean="0"/>
              <a:t>many </a:t>
            </a:r>
            <a:r>
              <a:rPr lang="en-US" smtClean="0"/>
              <a:t>nice RT-related features, overviewing </a:t>
            </a:r>
            <a:r>
              <a:rPr lang="en-US" dirty="0" smtClean="0"/>
              <a:t>the loaded data inconvenient … familiar to TPS and </a:t>
            </a:r>
            <a:r>
              <a:rPr lang="en-US" dirty="0" err="1" smtClean="0"/>
              <a:t>eval</a:t>
            </a:r>
            <a:r>
              <a:rPr lang="en-US" smtClean="0"/>
              <a:t>. ws.</a:t>
            </a:r>
            <a:r>
              <a:rPr lang="en-US" baseline="0" smtClean="0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Wide range of problems to solve here</a:t>
            </a:r>
          </a:p>
          <a:p>
            <a:r>
              <a:rPr lang="en-US" baseline="0" smtClean="0"/>
              <a:t>- Most plugins provide a role that the data nodes can assume, for example … other plugins provide only context menu actions (PLD)</a:t>
            </a:r>
          </a:p>
          <a:p>
            <a:r>
              <a:rPr lang="en-US" smtClean="0"/>
              <a:t>- Generally, these plugins provide the tree processing functionality to allow a more data-centric usage of Slicer instead of the operation and module centric approach</a:t>
            </a:r>
            <a:r>
              <a:rPr lang="en-US" baseline="0" smtClean="0"/>
              <a:t> </a:t>
            </a:r>
            <a:r>
              <a:rPr lang="en-US" smtClean="0"/>
              <a:t>… please keep this in mind when you use this module, and</a:t>
            </a:r>
            <a:r>
              <a:rPr lang="en-US" baseline="0" smtClean="0"/>
              <a:t> need only one or two small features to make your workflow more easy to perform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basically a Slicer module that includes a full layout, and can be run separately from the main Slicer window, thus allowing a simplified, workflow-based interface, so that the user can focus on the task at hand.</a:t>
            </a:r>
          </a:p>
          <a:p>
            <a:r>
              <a:rPr lang="en-US" smtClean="0"/>
              <a:t>- Gel dosimetry … used in commissioning new radiation techniques</a:t>
            </a:r>
            <a:r>
              <a:rPr lang="en-US" baseline="0" smtClean="0"/>
              <a:t> and comparison of planned and delivered dosage, among other things</a:t>
            </a:r>
            <a:endParaRPr lang="en-US" smtClean="0"/>
          </a:p>
          <a:p>
            <a:r>
              <a:rPr lang="en-US" smtClean="0"/>
              <a:t>- wizard-like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4" r:id="rId3"/>
    <p:sldLayoutId id="21474837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icerr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54182" y="838200"/>
            <a:ext cx="8035636" cy="1905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Improvements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SlicerRT, the radiation therapy research toolkit for 3D Slicer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077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Csaba Pinter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Andras </a:t>
            </a:r>
            <a:r>
              <a:rPr lang="en-US" sz="2400" dirty="0" smtClean="0">
                <a:solidFill>
                  <a:schemeClr val="tx1"/>
                </a:solidFill>
              </a:rPr>
              <a:t>Lasso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An Wang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David Jaffray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 Gabor Fichtinger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419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aseline="30000" dirty="0" smtClean="0"/>
              <a:t>1</a:t>
            </a: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Canada</a:t>
            </a:r>
            <a:br>
              <a:rPr lang="en-CA" dirty="0" smtClean="0">
                <a:latin typeface="+mn-lt"/>
              </a:rPr>
            </a:br>
            <a:r>
              <a:rPr lang="en-US" sz="1400" baseline="30000" dirty="0" smtClean="0">
                <a:latin typeface="+mn-lt"/>
              </a:rPr>
              <a:t>2</a:t>
            </a:r>
            <a:r>
              <a:rPr lang="en-CA" dirty="0" smtClean="0">
                <a:latin typeface="+mn-lt"/>
              </a:rPr>
              <a:t>University Health Network, Toronto, ON, Canada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"/>
    </mc:Choice>
    <mc:Fallback xmlns="">
      <p:transition spd="slow" advTm="138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Transform visualizer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Image:TransformVisualize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192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licer.org/slicerWiki/images/f/f7/SlicerRT_DefFieldVisGlyphU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4"/>
          <a:stretch/>
        </p:blipFill>
        <p:spPr bwMode="auto">
          <a:xfrm>
            <a:off x="6032474" y="1600200"/>
            <a:ext cx="2654326" cy="481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licer.org/slicerWiki/images/a/aa/SlicerRT_DefFieldVisMod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334000" cy="570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8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6" y="2128059"/>
            <a:ext cx="6457314" cy="396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:GelDosimetry_Logo_128x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5542"/>
            <a:ext cx="12192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Gel dosimetry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14400"/>
            <a:ext cx="8229600" cy="113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“Slicelet” for gel dosimetry analysis workflow</a:t>
            </a:r>
          </a:p>
          <a:p>
            <a:r>
              <a:rPr lang="en-CA" sz="2800" dirty="0" smtClean="0"/>
              <a:t>Wizard-like simplified user interface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89" y="1981200"/>
            <a:ext cx="4227211" cy="311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93" y="3962152"/>
            <a:ext cx="3202890" cy="235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39" y="2206371"/>
            <a:ext cx="5506161" cy="378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48068"/>
            <a:ext cx="8610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Collection of RT-specific modules, includes</a:t>
            </a:r>
          </a:p>
          <a:p>
            <a:r>
              <a:rPr lang="en-CA" sz="2200" dirty="0" smtClean="0"/>
              <a:t>Distributed as a 3D Slicer extension: can be downloaded, installed, upgraded using the extension manager in Slicer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7626"/>
            <a:ext cx="8686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SlicerRT extension for 3D Slicer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91751" y="5867400"/>
            <a:ext cx="4328857" cy="3148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CA" sz="1600" dirty="0" err="1" smtClean="0"/>
              <a:t>SlicerRT</a:t>
            </a:r>
            <a:r>
              <a:rPr lang="en-CA" sz="1600" dirty="0" smtClean="0"/>
              <a:t> extension in the 3D Slicer app store (free)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2" y="1066547"/>
            <a:ext cx="1493044" cy="2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Next steps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143000"/>
            <a:ext cx="7315200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400" dirty="0" smtClean="0"/>
              <a:t>Planned for the next 6 months:</a:t>
            </a:r>
          </a:p>
          <a:p>
            <a:r>
              <a:rPr lang="en-CA" sz="2400" smtClean="0"/>
              <a:t>DICOM-RT </a:t>
            </a:r>
            <a:r>
              <a:rPr lang="en-CA" sz="2400" dirty="0" smtClean="0"/>
              <a:t>export</a:t>
            </a:r>
          </a:p>
          <a:p>
            <a:r>
              <a:rPr lang="en-CA" sz="2400" dirty="0" smtClean="0"/>
              <a:t>External beam planning</a:t>
            </a:r>
          </a:p>
          <a:p>
            <a:r>
              <a:rPr lang="en-CA" sz="2400" dirty="0" smtClean="0"/>
              <a:t>Contour mechanism – integration to 3D Slicer core</a:t>
            </a:r>
          </a:p>
          <a:p>
            <a:r>
              <a:rPr lang="en-CA" sz="2400" dirty="0" smtClean="0"/>
              <a:t>Digitally </a:t>
            </a:r>
            <a:r>
              <a:rPr lang="en-CA" sz="2400" smtClean="0"/>
              <a:t>reconstructed </a:t>
            </a:r>
            <a:r>
              <a:rPr lang="en-CA" sz="2400" smtClean="0"/>
              <a:t>radiograph (DRR)</a:t>
            </a:r>
          </a:p>
          <a:p>
            <a:r>
              <a:rPr lang="en-CA" sz="2400" smtClean="0"/>
              <a:t>Rasterization evaluation and improvements</a:t>
            </a:r>
            <a:endParaRPr lang="en-CA" sz="2400" dirty="0" smtClean="0"/>
          </a:p>
          <a:p>
            <a:r>
              <a:rPr lang="en-CA" sz="2400" smtClean="0"/>
              <a:t>Scripting </a:t>
            </a:r>
            <a:r>
              <a:rPr lang="en-CA" sz="2400" dirty="0" smtClean="0"/>
              <a:t>examples</a:t>
            </a:r>
          </a:p>
          <a:p>
            <a:r>
              <a:rPr lang="en-CA" sz="2400" dirty="0" smtClean="0"/>
              <a:t>More testing and validation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97159" y="5486400"/>
            <a:ext cx="66187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400" smtClean="0"/>
              <a:t>More information: </a:t>
            </a:r>
            <a:r>
              <a:rPr lang="en-CA" sz="2400" smtClean="0">
                <a:hlinkClick r:id="rId3"/>
              </a:rPr>
              <a:t>http://SlicerRT.org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773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76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5400" b="1" dirty="0" smtClean="0">
                <a:solidFill>
                  <a:schemeClr val="tx2"/>
                </a:solidFill>
              </a:rPr>
              <a:t>Thank you for your attention!</a:t>
            </a:r>
            <a:endParaRPr lang="en-CA" sz="5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theemployable.com/wp-content/uploads/2012/01/questionsto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71725"/>
            <a:ext cx="2857500" cy="357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4114800" y="762000"/>
            <a:ext cx="4800600" cy="43100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1926" y="762000"/>
            <a:ext cx="4301976" cy="43100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158044" y="2819400"/>
            <a:ext cx="4301976" cy="36242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382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Motivation behind SlicerRT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38379" y="1077501"/>
            <a:ext cx="3752621" cy="7512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</a:pPr>
            <a:r>
              <a:rPr lang="en-CA" sz="2200" b="1" dirty="0" smtClean="0">
                <a:solidFill>
                  <a:schemeClr val="tx1"/>
                </a:solidFill>
              </a:rPr>
              <a:t>Commercial treatment planning systems (TPS)</a:t>
            </a:r>
            <a:endParaRPr lang="en-CA" sz="2200" b="1" dirty="0">
              <a:solidFill>
                <a:schemeClr val="tx1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509655" y="1068733"/>
            <a:ext cx="3948545" cy="76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>
                <a:latin typeface="+mn-lt"/>
              </a:rPr>
              <a:t>Existing research tools</a:t>
            </a:r>
            <a:br>
              <a:rPr lang="en-CA" sz="2200" b="1" dirty="0">
                <a:latin typeface="+mn-lt"/>
              </a:rPr>
            </a:br>
            <a:r>
              <a:rPr lang="en-CA" sz="2200" b="1" dirty="0" smtClean="0">
                <a:latin typeface="+mn-lt"/>
              </a:rPr>
              <a:t>CERR</a:t>
            </a:r>
            <a:r>
              <a:rPr lang="en-CA" sz="2200" b="1" dirty="0">
                <a:latin typeface="+mn-lt"/>
              </a:rPr>
              <a:t>, PLUNC, </a:t>
            </a:r>
            <a:r>
              <a:rPr lang="en-CA" sz="2200" b="1" dirty="0" err="1">
                <a:latin typeface="+mn-lt"/>
              </a:rPr>
              <a:t>dicompyler</a:t>
            </a:r>
            <a:r>
              <a:rPr lang="en-CA" sz="2200" b="1" dirty="0">
                <a:latin typeface="+mn-lt"/>
              </a:rPr>
              <a:t>, etc</a:t>
            </a:r>
            <a:r>
              <a:rPr lang="en-CA" sz="2200" b="1" dirty="0" smtClean="0">
                <a:latin typeface="+mn-lt"/>
              </a:rPr>
              <a:t>.</a:t>
            </a:r>
            <a:endParaRPr lang="en-CA" sz="2200" b="1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5572" y="1959459"/>
            <a:ext cx="124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3300"/>
                </a:solidFill>
                <a:latin typeface="+mj-lt"/>
              </a:rPr>
              <a:t>Expensive</a:t>
            </a:r>
            <a:endParaRPr lang="en-CA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220980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Closed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706" y="2636399"/>
            <a:ext cx="2168094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en-CA" dirty="0"/>
              <a:t>Cover only routine</a:t>
            </a:r>
            <a:br>
              <a:rPr lang="en-CA" dirty="0"/>
            </a:br>
            <a:r>
              <a:rPr lang="en-CA" dirty="0"/>
              <a:t>clinical procedures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5687" y="4406451"/>
            <a:ext cx="8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Stable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9816" y="4417755"/>
            <a:ext cx="1131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/>
              <a:t>Unstable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1148" y="3835878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User-friendly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6105" y="3409890"/>
            <a:ext cx="172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Not extensible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6613" y="4019490"/>
            <a:ext cx="1418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Not flexible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7963" y="3105090"/>
            <a:ext cx="237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 smtClean="0"/>
              <a:t>Poor documentation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6334977" y="3703199"/>
            <a:ext cx="2275623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Large, non-modular</a:t>
            </a:r>
            <a:br>
              <a:rPr lang="en-CA" dirty="0"/>
            </a:br>
            <a:r>
              <a:rPr lang="en-CA" dirty="0"/>
              <a:t>code base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12369" y="2363634"/>
            <a:ext cx="2360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Insufficient </a:t>
            </a:r>
            <a:r>
              <a:rPr lang="en-CA" dirty="0" smtClean="0"/>
              <a:t>user and</a:t>
            </a:r>
            <a:br>
              <a:rPr lang="en-CA" dirty="0" smtClean="0"/>
            </a:br>
            <a:r>
              <a:rPr lang="en-CA" dirty="0" smtClean="0"/>
              <a:t>developer </a:t>
            </a:r>
            <a:r>
              <a:rPr lang="en-CA" dirty="0"/>
              <a:t>support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200" y="1809690"/>
            <a:ext cx="157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/>
              <a:t>Inconvenient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658914" y="3200400"/>
            <a:ext cx="1532086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Well</a:t>
            </a:r>
            <a:br>
              <a:rPr lang="en-CA" sz="2000" b="1" dirty="0" smtClean="0">
                <a:solidFill>
                  <a:srgbClr val="009644"/>
                </a:solidFill>
                <a:latin typeface="+mj-lt"/>
              </a:rPr>
            </a:br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documented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98337" y="1893295"/>
            <a:ext cx="1336968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Limited</a:t>
            </a:r>
            <a:br>
              <a:rPr lang="en-CA" dirty="0"/>
            </a:br>
            <a:r>
              <a:rPr lang="en-CA" dirty="0"/>
              <a:t>feature set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1600" y="4248090"/>
            <a:ext cx="100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Flexible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7225" y="3703199"/>
            <a:ext cx="127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Extensible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489415" y="1787104"/>
            <a:ext cx="3657600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467740" y="1795730"/>
            <a:ext cx="4104230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365995" y="6019800"/>
            <a:ext cx="3948545" cy="38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 smtClean="0">
                <a:latin typeface="+mn-lt"/>
              </a:rPr>
              <a:t>SlicerRT</a:t>
            </a:r>
            <a:endParaRPr lang="en-CA" sz="2200" b="1" dirty="0">
              <a:latin typeface="+mn-lt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2947388" y="6026528"/>
            <a:ext cx="2720801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35204" y="4805197"/>
            <a:ext cx="1545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Open-source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30748" y="5314890"/>
            <a:ext cx="255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Platform-independent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98337" y="2590065"/>
            <a:ext cx="1663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+mj-lt"/>
              </a:rPr>
              <a:t>Open-source?</a:t>
            </a:r>
            <a:endParaRPr lang="en-CA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5800" y="3200400"/>
            <a:ext cx="649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Free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4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0"/>
    </mc:Choice>
    <mc:Fallback xmlns="">
      <p:transition spd="slow" advTm="24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81" y="1110820"/>
            <a:ext cx="5447041" cy="475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DICOM-RT import/export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546" y="904973"/>
            <a:ext cx="3352800" cy="51910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Import integrated into core DICOM import plugin mechanism</a:t>
            </a:r>
          </a:p>
          <a:p>
            <a:r>
              <a:rPr lang="en-CA" sz="2200" dirty="0" smtClean="0"/>
              <a:t>Supported data types:</a:t>
            </a:r>
          </a:p>
          <a:p>
            <a:pPr lvl="1"/>
            <a:r>
              <a:rPr lang="en-CA" sz="2200" dirty="0" smtClean="0"/>
              <a:t>RT structure sets</a:t>
            </a:r>
            <a:br>
              <a:rPr lang="en-CA" sz="2200" dirty="0" smtClean="0"/>
            </a:br>
            <a:r>
              <a:rPr lang="en-CA" sz="2200" dirty="0" smtClean="0"/>
              <a:t>→ Contours</a:t>
            </a:r>
            <a:br>
              <a:rPr lang="en-CA" sz="2200" dirty="0" smtClean="0"/>
            </a:br>
            <a:r>
              <a:rPr lang="en-CA" sz="2200" dirty="0" smtClean="0"/>
              <a:t>→ Fiducial point</a:t>
            </a:r>
          </a:p>
          <a:p>
            <a:pPr lvl="1"/>
            <a:r>
              <a:rPr lang="en-CA" sz="2200" dirty="0" smtClean="0"/>
              <a:t>RT dose map</a:t>
            </a:r>
          </a:p>
          <a:p>
            <a:pPr lvl="1"/>
            <a:r>
              <a:rPr lang="en-CA" sz="2200" dirty="0" smtClean="0"/>
              <a:t>RT image</a:t>
            </a:r>
          </a:p>
          <a:p>
            <a:pPr lvl="1"/>
            <a:r>
              <a:rPr lang="en-CA" sz="2200" dirty="0" smtClean="0"/>
              <a:t>RT plan</a:t>
            </a:r>
            <a:br>
              <a:rPr lang="en-CA" sz="2200" dirty="0" smtClean="0"/>
            </a:br>
            <a:r>
              <a:rPr lang="en-CA" sz="2200" dirty="0" err="1" smtClean="0"/>
              <a:t>isocenter</a:t>
            </a:r>
            <a:r>
              <a:rPr lang="en-CA" sz="2200" dirty="0" smtClean="0"/>
              <a:t>, beams</a:t>
            </a:r>
          </a:p>
          <a:p>
            <a:pPr lvl="1"/>
            <a:r>
              <a:rPr lang="en-CA" sz="2200" dirty="0" smtClean="0"/>
              <a:t>Planning CT, MR, etc. </a:t>
            </a:r>
          </a:p>
          <a:p>
            <a:r>
              <a:rPr lang="en-CA" sz="2200" dirty="0"/>
              <a:t>Basic </a:t>
            </a:r>
            <a:r>
              <a:rPr lang="en-CA" sz="2200" dirty="0" smtClean="0"/>
              <a:t>DICOM-RT export is implemented</a:t>
            </a:r>
            <a:endParaRPr lang="en-CA" sz="2200" dirty="0"/>
          </a:p>
          <a:p>
            <a:pPr lvl="1"/>
            <a:endParaRPr lang="en-CA" sz="2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67200" y="5715000"/>
            <a:ext cx="406091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Standard layout after loading phantom dataset</a:t>
            </a:r>
          </a:p>
        </p:txBody>
      </p:sp>
    </p:spTree>
    <p:extLst>
      <p:ext uri="{BB962C8B-B14F-4D97-AF65-F5344CB8AC3E}">
        <p14:creationId xmlns:p14="http://schemas.microsoft.com/office/powerpoint/2010/main" val="19191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1"/>
    </mc:Choice>
    <mc:Fallback xmlns="">
      <p:transition spd="slow" advTm="330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60" y="990600"/>
            <a:ext cx="2515286" cy="30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9615"/>
          <a:stretch/>
        </p:blipFill>
        <p:spPr bwMode="auto">
          <a:xfrm>
            <a:off x="3086986" y="4114800"/>
            <a:ext cx="110401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Contour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906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Multiple representations</a:t>
            </a:r>
            <a:br>
              <a:rPr lang="en-CA" sz="2200" dirty="0" smtClean="0"/>
            </a:br>
            <a:r>
              <a:rPr lang="en-CA" sz="2200" dirty="0" smtClean="0"/>
              <a:t>(automatic conversion)</a:t>
            </a:r>
          </a:p>
          <a:p>
            <a:pPr lvl="1"/>
            <a:r>
              <a:rPr lang="en-CA" sz="2200" dirty="0" smtClean="0"/>
              <a:t>Ribbon model</a:t>
            </a:r>
          </a:p>
          <a:p>
            <a:pPr lvl="1"/>
            <a:r>
              <a:rPr lang="en-CA" sz="2200" dirty="0" smtClean="0"/>
              <a:t>Rasterized volume</a:t>
            </a:r>
          </a:p>
          <a:p>
            <a:pPr lvl="1"/>
            <a:r>
              <a:rPr lang="en-CA" sz="2200" dirty="0" smtClean="0"/>
              <a:t>Closed surface model</a:t>
            </a:r>
          </a:p>
          <a:p>
            <a:r>
              <a:rPr lang="en-CA" sz="2200" dirty="0" smtClean="0"/>
              <a:t>Contour comparison</a:t>
            </a:r>
          </a:p>
          <a:p>
            <a:pPr lvl="1"/>
            <a:r>
              <a:rPr lang="en-CA" sz="2200" dirty="0" smtClean="0"/>
              <a:t>Dice coefficient</a:t>
            </a:r>
            <a:endParaRPr lang="en-CA" sz="2200" dirty="0"/>
          </a:p>
          <a:p>
            <a:pPr lvl="1"/>
            <a:r>
              <a:rPr lang="en-CA" sz="2200" dirty="0" err="1" smtClean="0"/>
              <a:t>Hausdorff</a:t>
            </a:r>
            <a:r>
              <a:rPr lang="en-CA" sz="2200" dirty="0" smtClean="0"/>
              <a:t> distance</a:t>
            </a:r>
            <a:endParaRPr lang="en-CA" sz="2200" dirty="0"/>
          </a:p>
          <a:p>
            <a:r>
              <a:rPr lang="en-CA" sz="2200" dirty="0" smtClean="0"/>
              <a:t>Contour morphology</a:t>
            </a:r>
          </a:p>
          <a:p>
            <a:pPr lvl="1"/>
            <a:r>
              <a:rPr lang="en-CA" sz="2200" dirty="0"/>
              <a:t>Expand, </a:t>
            </a:r>
            <a:r>
              <a:rPr lang="en-CA" sz="2200" dirty="0" smtClean="0"/>
              <a:t>shrink</a:t>
            </a:r>
          </a:p>
          <a:p>
            <a:pPr lvl="1"/>
            <a:r>
              <a:rPr lang="en-CA" sz="2200" dirty="0" smtClean="0"/>
              <a:t>Combine using</a:t>
            </a:r>
            <a:br>
              <a:rPr lang="en-CA" sz="2200" dirty="0" smtClean="0"/>
            </a:br>
            <a:r>
              <a:rPr lang="en-CA" sz="2200" dirty="0" smtClean="0"/>
              <a:t>logical operators</a:t>
            </a:r>
            <a:endParaRPr lang="en-CA" sz="2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r="21252" b="16928"/>
          <a:stretch/>
        </p:blipFill>
        <p:spPr bwMode="auto">
          <a:xfrm>
            <a:off x="3733800" y="990600"/>
            <a:ext cx="2524271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r="21392" b="17542"/>
          <a:stretch/>
        </p:blipFill>
        <p:spPr bwMode="auto">
          <a:xfrm>
            <a:off x="5048250" y="3163444"/>
            <a:ext cx="2615439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40809" y="857693"/>
            <a:ext cx="17222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Rasterized volume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284271" y="864030"/>
            <a:ext cx="14233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Ribbon model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44586" y="3035730"/>
            <a:ext cx="14233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Closed surface</a:t>
            </a:r>
          </a:p>
        </p:txBody>
      </p:sp>
    </p:spTree>
    <p:extLst>
      <p:ext uri="{BB962C8B-B14F-4D97-AF65-F5344CB8AC3E}">
        <p14:creationId xmlns:p14="http://schemas.microsoft.com/office/powerpoint/2010/main" val="15130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6"/>
    </mc:Choice>
    <mc:Fallback xmlns="">
      <p:transition spd="slow" advTm="1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92" y="838200"/>
            <a:ext cx="4723508" cy="314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17647" y="3838738"/>
            <a:ext cx="2315204" cy="2923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Dose volume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8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Dose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185862"/>
            <a:ext cx="3962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Dose volume histogram</a:t>
            </a:r>
            <a:br>
              <a:rPr lang="en-CA" sz="2200" dirty="0" smtClean="0"/>
            </a:br>
            <a:r>
              <a:rPr lang="en-CA" sz="2200" dirty="0" smtClean="0"/>
              <a:t>(plot visualization + metrics)</a:t>
            </a:r>
          </a:p>
          <a:p>
            <a:r>
              <a:rPr lang="en-CA" sz="2200" dirty="0" smtClean="0"/>
              <a:t>Dose accumulation</a:t>
            </a:r>
          </a:p>
          <a:p>
            <a:r>
              <a:rPr lang="en-CA" sz="2200" dirty="0" smtClean="0"/>
              <a:t>Dose comparison (gamma)</a:t>
            </a:r>
          </a:p>
          <a:p>
            <a:r>
              <a:rPr lang="en-CA" sz="2200" dirty="0" smtClean="0"/>
              <a:t>Isodose contours / surfaces</a:t>
            </a:r>
          </a:p>
          <a:p>
            <a:r>
              <a:rPr lang="en-CA" sz="2200" dirty="0"/>
              <a:t>External beam planning (photon, proton)</a:t>
            </a:r>
          </a:p>
          <a:p>
            <a:r>
              <a:rPr lang="en-CA" sz="2200" dirty="0" smtClean="0"/>
              <a:t>Registration</a:t>
            </a:r>
          </a:p>
          <a:p>
            <a:pPr lvl="1"/>
            <a:r>
              <a:rPr lang="en-CA" sz="2200" dirty="0" err="1"/>
              <a:t>BSpline</a:t>
            </a:r>
            <a:r>
              <a:rPr lang="en-CA" sz="2200" dirty="0"/>
              <a:t> </a:t>
            </a:r>
            <a:r>
              <a:rPr lang="en-CA" sz="2200" dirty="0" smtClean="0"/>
              <a:t>registration</a:t>
            </a:r>
            <a:endParaRPr lang="en-CA" sz="1400" dirty="0"/>
          </a:p>
          <a:p>
            <a:pPr lvl="1"/>
            <a:r>
              <a:rPr lang="en-CA" sz="2200" dirty="0" err="1"/>
              <a:t>Landwarp</a:t>
            </a:r>
            <a:r>
              <a:rPr lang="en-CA" sz="2200" dirty="0"/>
              <a:t> </a:t>
            </a:r>
            <a:r>
              <a:rPr lang="en-CA" sz="2200" dirty="0" smtClean="0"/>
              <a:t>registration</a:t>
            </a:r>
            <a:endParaRPr lang="en-CA" sz="1400" b="1" i="1" baseline="30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3052"/>
            <a:ext cx="3264675" cy="319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08486" y="4744720"/>
            <a:ext cx="2521509" cy="2923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Gamma dose comparison</a:t>
            </a:r>
            <a:endParaRPr lang="en-CA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40" y="3124200"/>
            <a:ext cx="4695692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41933" y="5962752"/>
            <a:ext cx="2734708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Isodose contours and surfaces</a:t>
            </a:r>
          </a:p>
        </p:txBody>
      </p:sp>
    </p:spTree>
    <p:extLst>
      <p:ext uri="{BB962C8B-B14F-4D97-AF65-F5344CB8AC3E}">
        <p14:creationId xmlns:p14="http://schemas.microsoft.com/office/powerpoint/2010/main" val="344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" y="2029119"/>
            <a:ext cx="8640756" cy="400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External beam planning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332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This module provide basic framework for RT planning and dose </a:t>
            </a:r>
            <a:r>
              <a:rPr lang="en-US" sz="2800" dirty="0" smtClean="0"/>
              <a:t>calculation for photon and proton</a:t>
            </a:r>
            <a:endParaRPr lang="en-CA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6431" y="6020066"/>
            <a:ext cx="533113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/>
              <a:t>Photon MLC beam </a:t>
            </a:r>
            <a:r>
              <a:rPr lang="en-CA" sz="1600" dirty="0" smtClean="0"/>
              <a:t>created in external beam planning module</a:t>
            </a:r>
          </a:p>
        </p:txBody>
      </p:sp>
    </p:spTree>
    <p:extLst>
      <p:ext uri="{BB962C8B-B14F-4D97-AF65-F5344CB8AC3E}">
        <p14:creationId xmlns:p14="http://schemas.microsoft.com/office/powerpoint/2010/main" val="17780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920"/>
            <a:ext cx="4160192" cy="38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68" y="4356760"/>
            <a:ext cx="1854932" cy="196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External beam planning - proton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21" y="1044019"/>
            <a:ext cx="3789079" cy="305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12414" y="894883"/>
            <a:ext cx="1275761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Aperture</a:t>
            </a:r>
            <a:endParaRPr lang="en-CA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45321" y="3969700"/>
            <a:ext cx="1867842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Range compensator</a:t>
            </a:r>
            <a:endParaRPr lang="en-CA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55121" y="3969700"/>
            <a:ext cx="1275761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Target</a:t>
            </a:r>
            <a:endParaRPr lang="en-CA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71011" y="6132096"/>
            <a:ext cx="2260089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smtClean="0"/>
              <a:t>Beam dose distribution</a:t>
            </a:r>
            <a:endParaRPr lang="en-CA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50574" y="5304434"/>
            <a:ext cx="3068644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External beam planning module UI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104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8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Subject hierarchy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6066" y="990600"/>
            <a:ext cx="4398334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New concept for </a:t>
            </a:r>
            <a:r>
              <a:rPr lang="en-US" sz="2400" dirty="0"/>
              <a:t>organizing </a:t>
            </a:r>
            <a:r>
              <a:rPr lang="en-US" sz="2400" dirty="0" smtClean="0"/>
              <a:t>data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Nice and intuitive way of organizing and handling </a:t>
            </a:r>
            <a:r>
              <a:rPr lang="en-US" sz="2400" dirty="0" smtClean="0"/>
              <a:t>data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Bring basic features in a data-centered tree view, such as</a:t>
            </a:r>
          </a:p>
          <a:p>
            <a:pPr lvl="1"/>
            <a:r>
              <a:rPr lang="en-US" sz="2000" dirty="0"/>
              <a:t>Show/hide</a:t>
            </a:r>
          </a:p>
          <a:p>
            <a:pPr lvl="1"/>
            <a:r>
              <a:rPr lang="en-US" sz="2000" dirty="0" smtClean="0"/>
              <a:t>Transform branch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400" dirty="0" smtClean="0"/>
              <a:t>Extendable through plugins</a:t>
            </a:r>
            <a:br>
              <a:rPr lang="en-US" sz="2400" dirty="0" smtClean="0"/>
            </a:br>
            <a:r>
              <a:rPr lang="en-US" sz="2000" dirty="0" smtClean="0"/>
              <a:t>Broad API allowing many customizations, such as</a:t>
            </a:r>
          </a:p>
          <a:p>
            <a:pPr lvl="1"/>
            <a:r>
              <a:rPr lang="en-US" sz="2000" dirty="0"/>
              <a:t>DICOM export</a:t>
            </a:r>
          </a:p>
          <a:p>
            <a:pPr lvl="1"/>
            <a:r>
              <a:rPr lang="en-US" sz="2000" dirty="0" smtClean="0"/>
              <a:t>Registration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15058"/>
            <a:ext cx="4038600" cy="559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1346" y="6263828"/>
            <a:ext cx="2938729" cy="3012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Subject hierarchy module widget</a:t>
            </a:r>
          </a:p>
        </p:txBody>
      </p:sp>
    </p:spTree>
    <p:extLst>
      <p:ext uri="{BB962C8B-B14F-4D97-AF65-F5344CB8AC3E}">
        <p14:creationId xmlns:p14="http://schemas.microsoft.com/office/powerpoint/2010/main" val="25568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05" y="899487"/>
            <a:ext cx="6764809" cy="523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Subject hierarchy - </a:t>
            </a:r>
            <a:r>
              <a:rPr lang="en-CA" b="1" dirty="0">
                <a:solidFill>
                  <a:schemeClr val="tx2"/>
                </a:solidFill>
              </a:rPr>
              <a:t>p</a:t>
            </a:r>
            <a:r>
              <a:rPr lang="en-CA" b="1" dirty="0" smtClean="0">
                <a:solidFill>
                  <a:schemeClr val="tx2"/>
                </a:solidFill>
              </a:rPr>
              <a:t>lugins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6256" y="1066800"/>
            <a:ext cx="2035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  <a:t>Default</a:t>
            </a:r>
          </a:p>
          <a:p>
            <a:pPr>
              <a:spcBef>
                <a:spcPts val="1200"/>
              </a:spcBef>
            </a:pPr>
            <a:r>
              <a:rPr lang="en-CA" sz="2400" dirty="0" smtClean="0"/>
              <a:t>DICOM</a:t>
            </a:r>
          </a:p>
          <a:p>
            <a:pPr>
              <a:spcBef>
                <a:spcPts val="1200"/>
              </a:spcBef>
            </a:pPr>
            <a:r>
              <a:rPr lang="en-CA" sz="2400" smtClean="0"/>
              <a:t>Volumes</a:t>
            </a:r>
          </a:p>
          <a:p>
            <a:pPr>
              <a:spcBef>
                <a:spcPts val="1200"/>
              </a:spcBef>
            </a:pPr>
            <a:r>
              <a:rPr lang="en-CA" sz="2400" smtClean="0"/>
              <a:t>Registration</a:t>
            </a:r>
            <a:endParaRPr lang="en-CA" sz="2400" dirty="0" smtClean="0"/>
          </a:p>
          <a:p>
            <a:pPr>
              <a:spcBef>
                <a:spcPts val="1200"/>
              </a:spcBef>
            </a:pPr>
            <a:r>
              <a:rPr lang="en-CA" sz="2400" smtClean="0"/>
              <a:t>Parse local data</a:t>
            </a:r>
            <a:endParaRPr lang="en-CA" sz="2400" dirty="0" smtClean="0"/>
          </a:p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rgbClr val="0070C0"/>
                </a:solidFill>
              </a:rPr>
              <a:t>Contours</a:t>
            </a:r>
          </a:p>
          <a:p>
            <a:pPr>
              <a:spcBef>
                <a:spcPts val="1200"/>
              </a:spcBef>
            </a:pPr>
            <a:r>
              <a:rPr lang="en-CA" sz="2400" smtClean="0">
                <a:solidFill>
                  <a:srgbClr val="0070C0"/>
                </a:solidFill>
              </a:rPr>
              <a:t>RT objects</a:t>
            </a:r>
            <a:endParaRPr lang="en-CA" sz="2400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rgbClr val="00B050"/>
                </a:solidFill>
              </a:rPr>
              <a:t>Many more to </a:t>
            </a:r>
            <a:r>
              <a:rPr lang="en-CA" sz="2400" smtClean="0">
                <a:solidFill>
                  <a:srgbClr val="00B050"/>
                </a:solidFill>
              </a:rPr>
              <a:t>come …</a:t>
            </a:r>
            <a:endParaRPr lang="en-CA" sz="2400" dirty="0" smtClean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53215" y="5944133"/>
            <a:ext cx="2763073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err="1" smtClean="0"/>
              <a:t>ParseLocalData</a:t>
            </a:r>
            <a:r>
              <a:rPr lang="en-CA" sz="1600" dirty="0" smtClean="0"/>
              <a:t> plugin in action</a:t>
            </a:r>
          </a:p>
        </p:txBody>
      </p:sp>
    </p:spTree>
    <p:extLst>
      <p:ext uri="{BB962C8B-B14F-4D97-AF65-F5344CB8AC3E}">
        <p14:creationId xmlns:p14="http://schemas.microsoft.com/office/powerpoint/2010/main" val="33095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22473</TotalTime>
  <Words>960</Words>
  <Application>Microsoft Office PowerPoint</Application>
  <PresentationFormat>On-screen Show (4:3)</PresentationFormat>
  <Paragraphs>172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Improvements in SlicerRT, the radiation therapy research toolkit for 3D Slicer</vt:lpstr>
      <vt:lpstr>Motivation behind SlicerRT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463</cp:revision>
  <cp:lastPrinted>2013-02-02T23:26:38Z</cp:lastPrinted>
  <dcterms:created xsi:type="dcterms:W3CDTF">2010-01-28T18:12:58Z</dcterms:created>
  <dcterms:modified xsi:type="dcterms:W3CDTF">2014-06-25T13:29:30Z</dcterms:modified>
</cp:coreProperties>
</file>