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7" r:id="rId3"/>
    <p:sldId id="278" r:id="rId4"/>
    <p:sldId id="257" r:id="rId5"/>
    <p:sldId id="290" r:id="rId6"/>
    <p:sldId id="258" r:id="rId7"/>
    <p:sldId id="269" r:id="rId8"/>
    <p:sldId id="264" r:id="rId9"/>
    <p:sldId id="273" r:id="rId10"/>
    <p:sldId id="265" r:id="rId11"/>
    <p:sldId id="266" r:id="rId12"/>
    <p:sldId id="268" r:id="rId13"/>
    <p:sldId id="283" r:id="rId14"/>
    <p:sldId id="282" r:id="rId15"/>
    <p:sldId id="259" r:id="rId16"/>
    <p:sldId id="260" r:id="rId17"/>
    <p:sldId id="261" r:id="rId18"/>
    <p:sldId id="262" r:id="rId19"/>
    <p:sldId id="270" r:id="rId20"/>
    <p:sldId id="267" r:id="rId21"/>
    <p:sldId id="271" r:id="rId22"/>
    <p:sldId id="272" r:id="rId23"/>
    <p:sldId id="281" r:id="rId24"/>
    <p:sldId id="286" r:id="rId25"/>
    <p:sldId id="288" r:id="rId26"/>
    <p:sldId id="280" r:id="rId27"/>
    <p:sldId id="287" r:id="rId28"/>
    <p:sldId id="285" r:id="rId29"/>
    <p:sldId id="289" r:id="rId30"/>
    <p:sldId id="274" r:id="rId31"/>
    <p:sldId id="284" r:id="rId32"/>
    <p:sldId id="291" r:id="rId33"/>
    <p:sldId id="27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087" autoAdjust="0"/>
  </p:normalViewPr>
  <p:slideViewPr>
    <p:cSldViewPr snapToGrid="0" snapToObjects="1">
      <p:cViewPr varScale="1">
        <p:scale>
          <a:sx n="118" d="100"/>
          <a:sy n="118" d="100"/>
        </p:scale>
        <p:origin x="-11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6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422275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2053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en-US">
              <a:latin typeface="Times" pitchFamily="-80" charset="0"/>
              <a:ea typeface="+mn-ea"/>
              <a:cs typeface="+mn-cs"/>
            </a:endParaRPr>
          </a:p>
        </p:txBody>
      </p:sp>
      <p:sp>
        <p:nvSpPr>
          <p:cNvPr id="6" name="Text Box 2054"/>
          <p:cNvSpPr txBox="1">
            <a:spLocks noChangeArrowheads="1"/>
          </p:cNvSpPr>
          <p:nvPr/>
        </p:nvSpPr>
        <p:spPr bwMode="auto">
          <a:xfrm>
            <a:off x="1354138" y="381000"/>
            <a:ext cx="6075362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200" i="1">
                <a:solidFill>
                  <a:schemeClr val="bg2"/>
                </a:solidFill>
                <a:ea typeface="+mn-ea"/>
                <a:cs typeface="+mn-cs"/>
              </a:rPr>
              <a:t>NA-MIC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2200" i="1">
                <a:solidFill>
                  <a:schemeClr val="bg2"/>
                </a:solidFill>
                <a:ea typeface="+mn-ea"/>
                <a:cs typeface="+mn-cs"/>
              </a:rPr>
              <a:t>National Alliance for Medical Image Computing </a:t>
            </a:r>
            <a:br>
              <a:rPr lang="en-US" sz="2200" i="1">
                <a:solidFill>
                  <a:schemeClr val="bg2"/>
                </a:solidFill>
                <a:ea typeface="+mn-ea"/>
                <a:cs typeface="+mn-cs"/>
              </a:rPr>
            </a:br>
            <a:r>
              <a:rPr lang="en-US" sz="2200" i="1">
                <a:solidFill>
                  <a:schemeClr val="bg2"/>
                </a:solidFill>
                <a:ea typeface="+mn-ea"/>
                <a:cs typeface="+mn-cs"/>
              </a:rPr>
              <a:t>http://na-mic.org</a:t>
            </a:r>
          </a:p>
        </p:txBody>
      </p:sp>
      <p:sp>
        <p:nvSpPr>
          <p:cNvPr id="31747" name="Rectangle 2051"/>
          <p:cNvSpPr>
            <a:spLocks noGrp="1" noChangeArrowheads="1"/>
          </p:cNvSpPr>
          <p:nvPr>
            <p:ph type="ctrTitle"/>
          </p:nvPr>
        </p:nvSpPr>
        <p:spPr>
          <a:xfrm>
            <a:off x="1371600" y="1981200"/>
            <a:ext cx="70866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748" name="Rectangle 205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70866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1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2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4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5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28600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239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400">
                <a:latin typeface="Times" charset="0"/>
              </a:defRPr>
            </a:lvl1pPr>
          </a:lstStyle>
          <a:p>
            <a:fld id="{F03E9A29-C044-5442-957E-8A5B7009912C}" type="slidenum">
              <a:rPr lang="en-US" smtClean="0"/>
              <a:t>‹#›</a:t>
            </a:fld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endParaRPr lang="en-US" sz="1200">
              <a:latin typeface="Times" pitchFamily="-80" charset="0"/>
              <a:ea typeface="+mn-ea"/>
              <a:cs typeface="+mn-cs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203325" y="6251575"/>
            <a:ext cx="3394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200" i="1">
                <a:solidFill>
                  <a:schemeClr val="bg2"/>
                </a:solidFill>
                <a:ea typeface="+mn-ea"/>
                <a:cs typeface="+mn-cs"/>
              </a:rPr>
              <a:t>National Alliance for Medical Image Computing </a:t>
            </a:r>
            <a:br>
              <a:rPr lang="en-US" sz="1200" i="1">
                <a:solidFill>
                  <a:schemeClr val="bg2"/>
                </a:solidFill>
                <a:ea typeface="+mn-ea"/>
                <a:cs typeface="+mn-cs"/>
              </a:rPr>
            </a:br>
            <a:r>
              <a:rPr lang="en-US" sz="1200" i="1">
                <a:solidFill>
                  <a:schemeClr val="bg2"/>
                </a:solidFill>
                <a:ea typeface="+mn-ea"/>
                <a:cs typeface="+mn-cs"/>
              </a:rPr>
              <a:t>http://na-mic.org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mages.google.com/imgres?imgurl=http://www.vtk.org/doc/release/4.2/html/vtk-logo.gif&amp;imgrefurl=http://www.vtk.org/doc/release/4.2/html/&amp;h=200&amp;w=256&amp;sz=10&amp;tbnid=OQVLpQHvvfoJ:&amp;tbnh=83&amp;tbnw=106&amp;start=2&amp;prev=/images?q=vtk&amp;hl=en&amp;lr=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38.png"/><Relationship Id="rId13" Type="http://schemas.openxmlformats.org/officeDocument/2006/relationships/image" Target="../media/image63.png"/><Relationship Id="rId14" Type="http://schemas.openxmlformats.org/officeDocument/2006/relationships/image" Target="../media/image41.png"/><Relationship Id="rId15" Type="http://schemas.openxmlformats.org/officeDocument/2006/relationships/image" Target="../media/image32.png"/><Relationship Id="rId16" Type="http://schemas.openxmlformats.org/officeDocument/2006/relationships/image" Target="../media/image39.png"/><Relationship Id="rId17" Type="http://schemas.openxmlformats.org/officeDocument/2006/relationships/image" Target="../media/image34.png"/><Relationship Id="rId18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hyperlink" Target="http://images.google.com/imgres?imgurl=http://www.vtk.org/doc/release/4.2/html/vtk-logo.gif&amp;imgrefurl=http://www.vtk.org/doc/release/4.2/html/&amp;h=200&amp;w=256&amp;sz=10&amp;tbnid=OQVLpQHvvfoJ:&amp;tbnh=83&amp;tbnw=106&amp;start=2&amp;prev=/images?q=vtk&amp;hl=en&amp;lr=" TargetMode="External"/><Relationship Id="rId6" Type="http://schemas.openxmlformats.org/officeDocument/2006/relationships/image" Target="../media/image37.jpe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Core 1b – Engineering Retrospective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2000" dirty="0"/>
              <a:t>“You may ask yourself, well, how did I get here?” 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 smtClean="0"/>
              <a:t>– Talking Heads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1038" y="4104892"/>
            <a:ext cx="7086600" cy="1752600"/>
          </a:xfrm>
        </p:spPr>
        <p:txBody>
          <a:bodyPr/>
          <a:lstStyle/>
          <a:p>
            <a:r>
              <a:rPr lang="en-US" sz="2000" dirty="0" smtClean="0"/>
              <a:t>Jim Miller</a:t>
            </a:r>
          </a:p>
          <a:p>
            <a:r>
              <a:rPr lang="en-US" sz="2000" dirty="0" smtClean="0"/>
              <a:t>GE Research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466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</a:t>
            </a:r>
            <a:r>
              <a:rPr lang="en-US" dirty="0" smtClean="0"/>
              <a:t>26, 2006. Shared object CLIs</a:t>
            </a:r>
            <a:endParaRPr lang="en-US" dirty="0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1" t="37500" b="2083"/>
          <a:stretch>
            <a:fillRect/>
          </a:stretch>
        </p:blipFill>
        <p:spPr bwMode="auto">
          <a:xfrm>
            <a:off x="600970" y="1579999"/>
            <a:ext cx="2362200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50" name="Picture 10" descr="C:\Documents and Settings\200005014\My Documents\NA-MIC\ExecutionModelPlugin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79" y="1579999"/>
            <a:ext cx="2743200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6203" y="3354397"/>
            <a:ext cx="727616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Consolas"/>
                <a:cs typeface="Consolas"/>
              </a:rPr>
              <a:t>/** \class </a:t>
            </a:r>
            <a:r>
              <a:rPr lang="en-US" sz="1000" dirty="0" err="1">
                <a:latin typeface="Consolas"/>
                <a:cs typeface="Consolas"/>
              </a:rPr>
              <a:t>MRMLIDImageIO</a:t>
            </a:r>
            <a:endParaRPr lang="en-US" sz="1000" dirty="0">
              <a:latin typeface="Consolas"/>
              <a:cs typeface="Consolas"/>
            </a:endParaRPr>
          </a:p>
          <a:p>
            <a:r>
              <a:rPr lang="en-US" sz="1000" dirty="0">
                <a:latin typeface="Consolas"/>
                <a:cs typeface="Consolas"/>
              </a:rPr>
              <a:t> * \brief </a:t>
            </a:r>
            <a:r>
              <a:rPr lang="en-US" sz="1000" dirty="0" err="1">
                <a:latin typeface="Consolas"/>
                <a:cs typeface="Consolas"/>
              </a:rPr>
              <a:t>ImageIO</a:t>
            </a:r>
            <a:r>
              <a:rPr lang="en-US" sz="1000" dirty="0">
                <a:latin typeface="Consolas"/>
                <a:cs typeface="Consolas"/>
              </a:rPr>
              <a:t> object for reading and writing </a:t>
            </a:r>
            <a:r>
              <a:rPr lang="en-US" sz="1000" dirty="0" smtClean="0">
                <a:latin typeface="Consolas"/>
                <a:cs typeface="Consolas"/>
              </a:rPr>
              <a:t>images </a:t>
            </a:r>
            <a:r>
              <a:rPr lang="en-US" sz="1000" dirty="0">
                <a:latin typeface="Consolas"/>
                <a:cs typeface="Consolas"/>
              </a:rPr>
              <a:t>from a MRML scene</a:t>
            </a:r>
          </a:p>
          <a:p>
            <a:r>
              <a:rPr lang="en-US" sz="1000" dirty="0">
                <a:latin typeface="Consolas"/>
                <a:cs typeface="Consolas"/>
              </a:rPr>
              <a:t> *</a:t>
            </a:r>
          </a:p>
          <a:p>
            <a:r>
              <a:rPr lang="en-US" sz="1000" dirty="0">
                <a:latin typeface="Consolas"/>
                <a:cs typeface="Consolas"/>
              </a:rPr>
              <a:t> * </a:t>
            </a:r>
            <a:r>
              <a:rPr lang="en-US" sz="1000" dirty="0" err="1">
                <a:latin typeface="Consolas"/>
                <a:cs typeface="Consolas"/>
              </a:rPr>
              <a:t>MRMLIDImageIO</a:t>
            </a:r>
            <a:r>
              <a:rPr lang="en-US" sz="1000" dirty="0">
                <a:latin typeface="Consolas"/>
                <a:cs typeface="Consolas"/>
              </a:rPr>
              <a:t> is an </a:t>
            </a:r>
            <a:r>
              <a:rPr lang="en-US" sz="1000" dirty="0" err="1">
                <a:latin typeface="Consolas"/>
                <a:cs typeface="Consolas"/>
              </a:rPr>
              <a:t>ImageIO</a:t>
            </a:r>
            <a:r>
              <a:rPr lang="en-US" sz="1000" dirty="0">
                <a:latin typeface="Consolas"/>
                <a:cs typeface="Consolas"/>
              </a:rPr>
              <a:t> object that allows you to</a:t>
            </a:r>
          </a:p>
          <a:p>
            <a:r>
              <a:rPr lang="en-US" sz="1000" dirty="0">
                <a:latin typeface="Consolas"/>
                <a:cs typeface="Consolas"/>
              </a:rPr>
              <a:t> * retrieve/store an image in a MRML node using a standard ITK</a:t>
            </a:r>
          </a:p>
          <a:p>
            <a:r>
              <a:rPr lang="en-US" sz="1000" dirty="0">
                <a:latin typeface="Consolas"/>
                <a:cs typeface="Consolas"/>
              </a:rPr>
              <a:t> * </a:t>
            </a:r>
            <a:r>
              <a:rPr lang="en-US" sz="1000" dirty="0" err="1">
                <a:latin typeface="Consolas"/>
                <a:cs typeface="Consolas"/>
              </a:rPr>
              <a:t>ImageFileReader</a:t>
            </a:r>
            <a:r>
              <a:rPr lang="en-US" sz="1000" dirty="0">
                <a:latin typeface="Consolas"/>
                <a:cs typeface="Consolas"/>
              </a:rPr>
              <a:t> or </a:t>
            </a:r>
            <a:r>
              <a:rPr lang="en-US" sz="1000" dirty="0" err="1">
                <a:latin typeface="Consolas"/>
                <a:cs typeface="Consolas"/>
              </a:rPr>
              <a:t>ImageFileWriter</a:t>
            </a:r>
            <a:r>
              <a:rPr lang="en-US" sz="1000" dirty="0">
                <a:latin typeface="Consolas"/>
                <a:cs typeface="Consolas"/>
              </a:rPr>
              <a:t>.  </a:t>
            </a:r>
            <a:r>
              <a:rPr lang="en-US" sz="1000" dirty="0" smtClean="0">
                <a:latin typeface="Consolas"/>
                <a:cs typeface="Consolas"/>
              </a:rPr>
              <a:t>This </a:t>
            </a:r>
            <a:r>
              <a:rPr lang="en-US" sz="1000" dirty="0">
                <a:latin typeface="Consolas"/>
                <a:cs typeface="Consolas"/>
              </a:rPr>
              <a:t>allows a plugin to be</a:t>
            </a:r>
          </a:p>
          <a:p>
            <a:r>
              <a:rPr lang="en-US" sz="1000" dirty="0">
                <a:latin typeface="Consolas"/>
                <a:cs typeface="Consolas"/>
              </a:rPr>
              <a:t> * written once and compiled into a shared object module that Slicer</a:t>
            </a:r>
          </a:p>
          <a:p>
            <a:r>
              <a:rPr lang="en-US" sz="1000" dirty="0">
                <a:latin typeface="Consolas"/>
                <a:cs typeface="Consolas"/>
              </a:rPr>
              <a:t> * can communicate with directly or compiled into a command line</a:t>
            </a:r>
          </a:p>
          <a:p>
            <a:r>
              <a:rPr lang="en-US" sz="1000" dirty="0">
                <a:latin typeface="Consolas"/>
                <a:cs typeface="Consolas"/>
              </a:rPr>
              <a:t> * program that can be executed outside of Slicer. </a:t>
            </a:r>
            <a:r>
              <a:rPr lang="en-US" sz="1000" dirty="0" smtClean="0">
                <a:latin typeface="Consolas"/>
                <a:cs typeface="Consolas"/>
              </a:rPr>
              <a:t>… </a:t>
            </a:r>
          </a:p>
          <a:p>
            <a:r>
              <a:rPr lang="en-US" sz="1000" dirty="0" smtClean="0">
                <a:latin typeface="Consolas"/>
                <a:cs typeface="Consolas"/>
              </a:rPr>
              <a:t> * </a:t>
            </a:r>
          </a:p>
          <a:p>
            <a:r>
              <a:rPr lang="en-US" sz="1000" dirty="0" smtClean="0">
                <a:latin typeface="Consolas"/>
                <a:cs typeface="Consolas"/>
              </a:rPr>
              <a:t> * </a:t>
            </a:r>
            <a:r>
              <a:rPr lang="en-US" sz="1000" dirty="0">
                <a:latin typeface="Consolas"/>
                <a:cs typeface="Consolas"/>
              </a:rPr>
              <a:t>The "filename" specified will look like a URI:</a:t>
            </a:r>
          </a:p>
          <a:p>
            <a:r>
              <a:rPr lang="en-US" sz="1000" dirty="0">
                <a:latin typeface="Consolas"/>
                <a:cs typeface="Consolas"/>
              </a:rPr>
              <a:t> *     slicer:&lt;scene id&gt;#&lt;node id&gt;                  - local slicer</a:t>
            </a:r>
          </a:p>
          <a:p>
            <a:r>
              <a:rPr lang="en-US" sz="1000" dirty="0">
                <a:latin typeface="Consolas"/>
                <a:cs typeface="Consolas"/>
              </a:rPr>
              <a:t> *     slicer://&lt;hostname&gt;/&lt;scene id&gt;#&lt;node id&gt;     - remote slicer</a:t>
            </a:r>
          </a:p>
          <a:p>
            <a:r>
              <a:rPr lang="en-US" sz="1000" dirty="0">
                <a:latin typeface="Consolas"/>
                <a:cs typeface="Consolas"/>
              </a:rPr>
              <a:t> *</a:t>
            </a:r>
          </a:p>
          <a:p>
            <a:r>
              <a:rPr lang="en-US" sz="1000" dirty="0">
                <a:latin typeface="Consolas"/>
                <a:cs typeface="Consolas"/>
              </a:rPr>
              <a:t> * </a:t>
            </a:r>
            <a:r>
              <a:rPr lang="en-US" sz="1000" b="1" dirty="0">
                <a:solidFill>
                  <a:srgbClr val="FF0000"/>
                </a:solidFill>
                <a:latin typeface="Consolas"/>
                <a:cs typeface="Consolas"/>
              </a:rPr>
              <a:t>This code was written on the </a:t>
            </a:r>
            <a:r>
              <a:rPr lang="en-US" sz="1000" b="1" dirty="0" smtClean="0">
                <a:solidFill>
                  <a:srgbClr val="FF0000"/>
                </a:solidFill>
                <a:latin typeface="Consolas"/>
                <a:cs typeface="Consolas"/>
              </a:rPr>
              <a:t>Massachusetts </a:t>
            </a:r>
            <a:r>
              <a:rPr lang="en-US" sz="1000" b="1" dirty="0">
                <a:solidFill>
                  <a:srgbClr val="FF0000"/>
                </a:solidFill>
                <a:latin typeface="Consolas"/>
                <a:cs typeface="Consolas"/>
              </a:rPr>
              <a:t>Turnpike </a:t>
            </a:r>
            <a:r>
              <a:rPr lang="en-US" sz="1000" dirty="0">
                <a:latin typeface="Consolas"/>
                <a:cs typeface="Consolas"/>
              </a:rPr>
              <a:t>with extreme</a:t>
            </a:r>
          </a:p>
          <a:p>
            <a:r>
              <a:rPr lang="en-US" sz="1000" dirty="0">
                <a:latin typeface="Consolas"/>
                <a:cs typeface="Consolas"/>
              </a:rPr>
              <a:t> * glare on the LCD.</a:t>
            </a:r>
          </a:p>
          <a:p>
            <a:r>
              <a:rPr lang="en-US" sz="1000" dirty="0">
                <a:latin typeface="Consolas"/>
                <a:cs typeface="Consolas"/>
              </a:rPr>
              <a:t> */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6046968" y="3279723"/>
            <a:ext cx="687420" cy="629148"/>
          </a:xfrm>
          <a:prstGeom prst="ellipse">
            <a:avLst/>
          </a:prstGeom>
          <a:solidFill>
            <a:srgbClr val="FFFF00">
              <a:alpha val="20000"/>
            </a:srgbClr>
          </a:solidFill>
          <a:ln w="2540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7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Fall 2006. GUI and Processing Threads</a:t>
            </a:r>
            <a:endParaRPr lang="en-US" sz="2800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1" t="37500" b="2083"/>
          <a:stretch>
            <a:fillRect/>
          </a:stretch>
        </p:blipFill>
        <p:spPr bwMode="auto">
          <a:xfrm>
            <a:off x="758261" y="1858606"/>
            <a:ext cx="2362200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8200" name="Group 8"/>
          <p:cNvGrpSpPr>
            <a:grpSpLocks/>
          </p:cNvGrpSpPr>
          <p:nvPr/>
        </p:nvGrpSpPr>
        <p:grpSpPr bwMode="auto">
          <a:xfrm>
            <a:off x="464020" y="3885728"/>
            <a:ext cx="3200400" cy="968721"/>
            <a:chOff x="1872" y="1026"/>
            <a:chExt cx="2736" cy="828"/>
          </a:xfrm>
        </p:grpSpPr>
        <p:sp>
          <p:nvSpPr>
            <p:cNvPr id="8201" name="Rectangle 9"/>
            <p:cNvSpPr>
              <a:spLocks noChangeArrowheads="1"/>
            </p:cNvSpPr>
            <p:nvPr/>
          </p:nvSpPr>
          <p:spPr bwMode="auto">
            <a:xfrm>
              <a:off x="1872" y="1104"/>
              <a:ext cx="768" cy="67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1100" b="1">
                  <a:solidFill>
                    <a:schemeClr val="accent2"/>
                  </a:solidFill>
                </a:rPr>
                <a:t>GUI Thread</a:t>
              </a:r>
            </a:p>
          </p:txBody>
        </p:sp>
        <p:sp>
          <p:nvSpPr>
            <p:cNvPr id="8202" name="Rectangle 10"/>
            <p:cNvSpPr>
              <a:spLocks noChangeArrowheads="1"/>
            </p:cNvSpPr>
            <p:nvPr/>
          </p:nvSpPr>
          <p:spPr bwMode="auto">
            <a:xfrm>
              <a:off x="3792" y="1104"/>
              <a:ext cx="816" cy="67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1100" b="1">
                  <a:solidFill>
                    <a:schemeClr val="accent2"/>
                  </a:solidFill>
                </a:rPr>
                <a:t>Processing </a:t>
              </a:r>
            </a:p>
            <a:p>
              <a:r>
                <a:rPr lang="en-US" sz="1100" b="1">
                  <a:solidFill>
                    <a:schemeClr val="accent2"/>
                  </a:solidFill>
                </a:rPr>
                <a:t>Thread</a:t>
              </a:r>
            </a:p>
          </p:txBody>
        </p:sp>
        <p:sp>
          <p:nvSpPr>
            <p:cNvPr id="8203" name="AutoShape 11"/>
            <p:cNvSpPr>
              <a:spLocks noChangeArrowheads="1"/>
            </p:cNvSpPr>
            <p:nvPr/>
          </p:nvSpPr>
          <p:spPr bwMode="auto">
            <a:xfrm>
              <a:off x="2544" y="1107"/>
              <a:ext cx="182" cy="280"/>
            </a:xfrm>
            <a:prstGeom prst="flowChartMultidocumen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4" name="AutoShape 12"/>
            <p:cNvSpPr>
              <a:spLocks noChangeArrowheads="1"/>
            </p:cNvSpPr>
            <p:nvPr/>
          </p:nvSpPr>
          <p:spPr bwMode="auto">
            <a:xfrm>
              <a:off x="3072" y="1083"/>
              <a:ext cx="302" cy="280"/>
            </a:xfrm>
            <a:prstGeom prst="flowChartMultidocumen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5" name="AutoShape 13"/>
            <p:cNvSpPr>
              <a:spLocks noChangeArrowheads="1"/>
            </p:cNvSpPr>
            <p:nvPr/>
          </p:nvSpPr>
          <p:spPr bwMode="auto">
            <a:xfrm>
              <a:off x="3072" y="1515"/>
              <a:ext cx="302" cy="280"/>
            </a:xfrm>
            <a:prstGeom prst="flowChartMultidocumen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6" name="AutoShape 14"/>
            <p:cNvSpPr>
              <a:spLocks noChangeArrowheads="1"/>
            </p:cNvSpPr>
            <p:nvPr/>
          </p:nvSpPr>
          <p:spPr bwMode="auto">
            <a:xfrm>
              <a:off x="2736" y="1026"/>
              <a:ext cx="288" cy="444"/>
            </a:xfrm>
            <a:prstGeom prst="notchedRightArrow">
              <a:avLst>
                <a:gd name="adj1" fmla="val 50000"/>
                <a:gd name="adj2" fmla="val 37500"/>
              </a:avLst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7" name="AutoShape 15"/>
            <p:cNvSpPr>
              <a:spLocks noChangeArrowheads="1"/>
            </p:cNvSpPr>
            <p:nvPr/>
          </p:nvSpPr>
          <p:spPr bwMode="auto">
            <a:xfrm>
              <a:off x="3408" y="1026"/>
              <a:ext cx="288" cy="444"/>
            </a:xfrm>
            <a:prstGeom prst="notchedRightArrow">
              <a:avLst>
                <a:gd name="adj1" fmla="val 50000"/>
                <a:gd name="adj2" fmla="val 37500"/>
              </a:avLst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8" name="AutoShape 16"/>
            <p:cNvSpPr>
              <a:spLocks noChangeArrowheads="1"/>
            </p:cNvSpPr>
            <p:nvPr/>
          </p:nvSpPr>
          <p:spPr bwMode="auto">
            <a:xfrm flipH="1">
              <a:off x="2736" y="1410"/>
              <a:ext cx="288" cy="444"/>
            </a:xfrm>
            <a:prstGeom prst="notchedRightArrow">
              <a:avLst>
                <a:gd name="adj1" fmla="val 50000"/>
                <a:gd name="adj2" fmla="val 37500"/>
              </a:avLst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  <p:sp>
          <p:nvSpPr>
            <p:cNvPr id="8209" name="AutoShape 17"/>
            <p:cNvSpPr>
              <a:spLocks noChangeArrowheads="1"/>
            </p:cNvSpPr>
            <p:nvPr/>
          </p:nvSpPr>
          <p:spPr bwMode="auto">
            <a:xfrm flipH="1">
              <a:off x="3408" y="1410"/>
              <a:ext cx="288" cy="444"/>
            </a:xfrm>
            <a:prstGeom prst="notchedRightArrow">
              <a:avLst>
                <a:gd name="adj1" fmla="val 50000"/>
                <a:gd name="adj2" fmla="val 37500"/>
              </a:avLst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873" y="1782950"/>
            <a:ext cx="4504189" cy="39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9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December 7, 2006. The day the wiki died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485" y="1676400"/>
            <a:ext cx="3336342" cy="4267200"/>
          </a:xfrm>
        </p:spPr>
        <p:txBody>
          <a:bodyPr/>
          <a:lstStyle/>
          <a:p>
            <a:r>
              <a:rPr lang="en-US" sz="1600" dirty="0" smtClean="0"/>
              <a:t>Disk failure</a:t>
            </a:r>
          </a:p>
          <a:p>
            <a:pPr lvl="1"/>
            <a:r>
              <a:rPr lang="en-US" sz="1400" dirty="0" smtClean="0"/>
              <a:t>3 of the 5 disks in the RAID 5 died</a:t>
            </a:r>
          </a:p>
          <a:p>
            <a:r>
              <a:rPr lang="en-US" sz="1600" dirty="0" smtClean="0"/>
              <a:t>Missing backups</a:t>
            </a:r>
          </a:p>
          <a:p>
            <a:pPr lvl="1"/>
            <a:r>
              <a:rPr lang="en-US" sz="1400" dirty="0" smtClean="0"/>
              <a:t>Sometime in 2006 a change in file system permissions caused the backups to fail</a:t>
            </a:r>
          </a:p>
          <a:p>
            <a:r>
              <a:rPr lang="en-US" sz="1600" dirty="0" smtClean="0"/>
              <a:t>Heroic efforts by Andy </a:t>
            </a:r>
            <a:r>
              <a:rPr lang="en-US" sz="1600" dirty="0" err="1" smtClean="0"/>
              <a:t>Cedilnik</a:t>
            </a:r>
            <a:r>
              <a:rPr lang="en-US" sz="1600" dirty="0" smtClean="0"/>
              <a:t> to reconstruct the wiki</a:t>
            </a:r>
          </a:p>
          <a:p>
            <a:pPr lvl="1"/>
            <a:r>
              <a:rPr lang="en-US" sz="1400" dirty="0" smtClean="0"/>
              <a:t>Google cache</a:t>
            </a:r>
          </a:p>
          <a:p>
            <a:pPr lvl="1"/>
            <a:r>
              <a:rPr lang="en-US" sz="1400" dirty="0" smtClean="0"/>
              <a:t>Personal browser caches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28" y="1676400"/>
            <a:ext cx="4823347" cy="3378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639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January 2007. Slicer 3 Beta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05568" y="2190369"/>
            <a:ext cx="3258360" cy="2803138"/>
            <a:chOff x="411617" y="1447800"/>
            <a:chExt cx="4716837" cy="4191000"/>
          </a:xfrm>
        </p:grpSpPr>
        <p:pic>
          <p:nvPicPr>
            <p:cNvPr id="3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830" y="1447800"/>
              <a:ext cx="3270624" cy="419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" name="Picture 10" descr="1original_scre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617" y="1447800"/>
              <a:ext cx="1446213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907" y="2190369"/>
            <a:ext cx="4732144" cy="2803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6241" y="1603405"/>
            <a:ext cx="293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3D Slicer Version 2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35203" y="1612390"/>
            <a:ext cx="399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3D Slicer Version 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67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January 25, 2007. Python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9200" y="1676400"/>
            <a:ext cx="5012227" cy="4267200"/>
          </a:xfrm>
        </p:spPr>
        <p:txBody>
          <a:bodyPr/>
          <a:lstStyle/>
          <a:p>
            <a:r>
              <a:rPr lang="en-US" dirty="0" smtClean="0"/>
              <a:t>To date, </a:t>
            </a:r>
            <a:r>
              <a:rPr lang="en-US" dirty="0" err="1" smtClean="0"/>
              <a:t>Tcl</a:t>
            </a:r>
            <a:r>
              <a:rPr lang="en-US" dirty="0" smtClean="0"/>
              <a:t> was the scripting language for Slicer (Slicer, Slicer 2, Slicer 3)</a:t>
            </a:r>
          </a:p>
          <a:p>
            <a:r>
              <a:rPr lang="en-US" dirty="0" smtClean="0"/>
              <a:t>Dan </a:t>
            </a:r>
            <a:r>
              <a:rPr lang="en-US" dirty="0" err="1" smtClean="0"/>
              <a:t>Blezek</a:t>
            </a:r>
            <a:r>
              <a:rPr lang="en-US" dirty="0" smtClean="0"/>
              <a:t> magic to catch calls to unknown methods in python and delegate to </a:t>
            </a:r>
            <a:r>
              <a:rPr lang="en-US" dirty="0" err="1" smtClean="0"/>
              <a:t>Tcl</a:t>
            </a:r>
            <a:endParaRPr lang="en-US" dirty="0" smtClean="0"/>
          </a:p>
          <a:p>
            <a:r>
              <a:rPr lang="en-US" dirty="0" smtClean="0"/>
              <a:t>Luca </a:t>
            </a:r>
            <a:r>
              <a:rPr lang="en-US" dirty="0" err="1" smtClean="0"/>
              <a:t>Antiga</a:t>
            </a:r>
            <a:r>
              <a:rPr lang="en-US" dirty="0" smtClean="0"/>
              <a:t> from Mario </a:t>
            </a:r>
            <a:r>
              <a:rPr lang="en-US" dirty="0" err="1" smtClean="0"/>
              <a:t>Negri</a:t>
            </a:r>
            <a:r>
              <a:rPr lang="en-US" dirty="0" smtClean="0"/>
              <a:t> Institute extended plugin infrastructure to support Python modules</a:t>
            </a:r>
          </a:p>
          <a:p>
            <a:r>
              <a:rPr lang="en-US" dirty="0" smtClean="0"/>
              <a:t>Python is now the primary scripting language in Slicer 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359" y="1676400"/>
            <a:ext cx="26797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January 31, 2007. Bill </a:t>
            </a:r>
            <a:r>
              <a:rPr lang="en-US" sz="2800" dirty="0" err="1" smtClean="0"/>
              <a:t>Lorensen</a:t>
            </a:r>
            <a:r>
              <a:rPr lang="en-US" sz="2800" dirty="0" smtClean="0"/>
              <a:t> retires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26374"/>
            <a:ext cx="6099229" cy="4017226"/>
          </a:xfrm>
        </p:spPr>
        <p:txBody>
          <a:bodyPr/>
          <a:lstStyle/>
          <a:p>
            <a:r>
              <a:rPr lang="en-US" dirty="0" smtClean="0"/>
              <a:t>But Jim made Bill work a full day</a:t>
            </a:r>
          </a:p>
          <a:p>
            <a:pPr lvl="1"/>
            <a:r>
              <a:rPr lang="en-US" dirty="0" smtClean="0"/>
              <a:t>Integrating </a:t>
            </a:r>
            <a:r>
              <a:rPr lang="en-US" dirty="0" err="1" smtClean="0"/>
              <a:t>LibBFD</a:t>
            </a:r>
            <a:r>
              <a:rPr lang="en-US" dirty="0"/>
              <a:t> </a:t>
            </a:r>
            <a:r>
              <a:rPr lang="en-US" dirty="0" smtClean="0"/>
              <a:t>into the Slicer Execution Model to speed up CLI discovery and Slicer3 launch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63" y="3349623"/>
            <a:ext cx="3887338" cy="220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71" y="3349623"/>
            <a:ext cx="4364316" cy="22020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 bwMode="auto">
          <a:xfrm>
            <a:off x="313171" y="4491417"/>
            <a:ext cx="4300700" cy="535938"/>
          </a:xfrm>
          <a:prstGeom prst="rect">
            <a:avLst/>
          </a:prstGeom>
          <a:solidFill>
            <a:srgbClr val="FFFF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80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044963" y="3349623"/>
            <a:ext cx="3804116" cy="431088"/>
          </a:xfrm>
          <a:prstGeom prst="rect">
            <a:avLst/>
          </a:prstGeom>
          <a:solidFill>
            <a:srgbClr val="FFFF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8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070" y="1188729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Bill’s Retirement Party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09700"/>
            <a:ext cx="5334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Bill’s 2</a:t>
            </a:r>
            <a:r>
              <a:rPr lang="en-US" baseline="30000" dirty="0" smtClean="0"/>
              <a:t>nd</a:t>
            </a:r>
            <a:r>
              <a:rPr lang="en-US" dirty="0" smtClean="0"/>
              <a:t> Annual Retirement Party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09700"/>
            <a:ext cx="5334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Bill’s 8</a:t>
            </a:r>
            <a:r>
              <a:rPr lang="en-US" baseline="30000" dirty="0" smtClean="0"/>
              <a:t>th</a:t>
            </a:r>
            <a:r>
              <a:rPr lang="en-US" dirty="0" smtClean="0"/>
              <a:t> Annual Retirement Party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09700"/>
            <a:ext cx="5334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December 30, 2008. Extensions</a:t>
            </a:r>
            <a:endParaRPr lang="en-US" dirty="0"/>
          </a:p>
        </p:txBody>
      </p:sp>
      <p:pic>
        <p:nvPicPr>
          <p:cNvPr id="4" name="Content Placeholder 3" descr="WizardStep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8" r="-3258"/>
          <a:stretch>
            <a:fillRect/>
          </a:stretch>
        </p:blipFill>
        <p:spPr bwMode="auto">
          <a:xfrm>
            <a:off x="392113" y="1700469"/>
            <a:ext cx="2861408" cy="168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Picture 4" descr="WizardStep2Se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531533"/>
            <a:ext cx="2922651" cy="206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559" y="1916010"/>
            <a:ext cx="3837540" cy="34792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4538" y="5493391"/>
            <a:ext cx="181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9728" y="5493391"/>
            <a:ext cx="181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22, 2003. First contact</a:t>
            </a:r>
            <a:endParaRPr lang="en-US" dirty="0"/>
          </a:p>
        </p:txBody>
      </p:sp>
      <p:sp>
        <p:nvSpPr>
          <p:cNvPr id="4" name="Shape"/>
          <p:cNvSpPr txBox="1"/>
          <p:nvPr/>
        </p:nvSpPr>
        <p:spPr>
          <a:xfrm>
            <a:off x="777942" y="1717533"/>
            <a:ext cx="4118948" cy="3768414"/>
          </a:xfrm>
          <a:prstGeom prst="rect">
            <a:avLst/>
          </a:prstGeom>
          <a:noFill/>
          <a:ln>
            <a:noFill/>
          </a:ln>
        </p:spPr>
        <p:txBody>
          <a:bodyPr anchor="t" anchorCtr="0"/>
          <a:lstStyle/>
          <a:p>
            <a:pPr algn="l"/>
            <a:r>
              <a:rPr lang="en-GB" sz="2800" dirty="0" smtClean="0">
                <a:latin typeface="Helvetica" pitchFamily="34" charset="0"/>
                <a:cs typeface="Helvetica" pitchFamily="34" charset="0"/>
              </a:rPr>
              <a:t>Dear friends,</a:t>
            </a:r>
          </a:p>
          <a:p>
            <a:pPr algn="l">
              <a:lnSpc>
                <a:spcPts val="1000"/>
              </a:lnSpc>
            </a:pPr>
            <a:endParaRPr lang="en-GB" sz="2800" dirty="0" smtClean="0">
              <a:latin typeface="Helvetica" pitchFamily="34" charset="0"/>
              <a:cs typeface="Helvetica" pitchFamily="34" charset="0"/>
            </a:endParaRPr>
          </a:p>
          <a:p>
            <a:pPr algn="l">
              <a:lnSpc>
                <a:spcPts val="1920"/>
              </a:lnSpc>
            </a:pP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as you know, we have been talking about the creation of a </a:t>
            </a:r>
            <a:r>
              <a:rPr lang="en-GB" sz="1600" dirty="0" smtClean="0">
                <a:latin typeface="Helvetica" pitchFamily="34" charset="0"/>
                <a:cs typeface="Helvetica" pitchFamily="34" charset="0"/>
              </a:rPr>
              <a:t>software application center for BIRN</a:t>
            </a: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. NIH just released an </a:t>
            </a:r>
            <a:r>
              <a:rPr lang="en-GB" sz="1600" dirty="0">
                <a:latin typeface="Helvetica" pitchFamily="34" charset="0"/>
                <a:cs typeface="Helvetica" pitchFamily="34" charset="0"/>
              </a:rPr>
              <a:t>RFA </a:t>
            </a:r>
            <a:r>
              <a:rPr lang="en-GB" sz="1000" dirty="0">
                <a:latin typeface="Helvetica" pitchFamily="34" charset="0"/>
                <a:cs typeface="Helvetica" pitchFamily="34" charset="0"/>
              </a:rPr>
              <a:t>which is well suited</a:t>
            </a:r>
            <a:r>
              <a:rPr lang="en-GB" sz="1600" dirty="0">
                <a:latin typeface="Helvetica" pitchFamily="34" charset="0"/>
                <a:cs typeface="Helvetica" pitchFamily="34" charset="0"/>
              </a:rPr>
              <a:t> in size and scope </a:t>
            </a: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for this endeavour and will require only </a:t>
            </a:r>
            <a:r>
              <a:rPr lang="en-GB" sz="1600" dirty="0">
                <a:latin typeface="Helvetica" pitchFamily="34" charset="0"/>
                <a:cs typeface="Helvetica" pitchFamily="34" charset="0"/>
              </a:rPr>
              <a:t>minor modifications </a:t>
            </a:r>
            <a:r>
              <a:rPr lang="en-GB" sz="1000" dirty="0">
                <a:latin typeface="Helvetica" pitchFamily="34" charset="0"/>
                <a:cs typeface="Helvetica" pitchFamily="34" charset="0"/>
              </a:rPr>
              <a:t>to our intended approach</a:t>
            </a: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. I would like to invite you all to particpate in the development of an application. Please take a few minutes to review the RFA. Specifically, please  review the requirements about the </a:t>
            </a:r>
            <a:r>
              <a:rPr lang="en-GB" sz="1600" dirty="0" smtClean="0">
                <a:latin typeface="Helvetica" pitchFamily="34" charset="0"/>
                <a:cs typeface="Helvetica" pitchFamily="34" charset="0"/>
              </a:rPr>
              <a:t>software dissemination </a:t>
            </a: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in the supplementary instructions in the lower third of the RFA. I will contact you </a:t>
            </a:r>
            <a:r>
              <a:rPr lang="en-GB" sz="1600" dirty="0" smtClean="0">
                <a:latin typeface="Helvetica" pitchFamily="34" charset="0"/>
                <a:cs typeface="Helvetica" pitchFamily="34" charset="0"/>
              </a:rPr>
              <a:t>within the next few days </a:t>
            </a:r>
            <a:r>
              <a:rPr lang="en-GB" sz="1000" dirty="0" smtClean="0">
                <a:latin typeface="Helvetica" pitchFamily="34" charset="0"/>
                <a:cs typeface="Helvetica" pitchFamily="34" charset="0"/>
              </a:rPr>
              <a:t>to follow up.</a:t>
            </a:r>
          </a:p>
          <a:p>
            <a:pPr algn="l"/>
            <a:endParaRPr lang="en-GB" sz="1000" dirty="0" smtClean="0">
              <a:latin typeface="Helvetica" pitchFamily="34" charset="0"/>
              <a:cs typeface="Helvetica" pitchFamily="34" charset="0"/>
            </a:endParaRPr>
          </a:p>
          <a:p>
            <a:pPr algn="l"/>
            <a:r>
              <a:rPr lang="en-GB" sz="2800" dirty="0" smtClean="0">
                <a:latin typeface="Helvetica" pitchFamily="34" charset="0"/>
                <a:cs typeface="Helvetica" pitchFamily="34" charset="0"/>
              </a:rPr>
              <a:t>Ron</a:t>
            </a:r>
          </a:p>
          <a:p>
            <a:pPr algn="l"/>
            <a:endParaRPr lang="en-GB" sz="2800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Shape"/>
          <p:cNvSpPr txBox="1"/>
          <p:nvPr/>
        </p:nvSpPr>
        <p:spPr>
          <a:xfrm>
            <a:off x="5370434" y="4735221"/>
            <a:ext cx="3300019" cy="131294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 anchorCtr="0"/>
          <a:lstStyle/>
          <a:p>
            <a:pPr algn="l"/>
            <a:r>
              <a:rPr lang="en-GB" sz="1400" dirty="0" smtClean="0">
                <a:latin typeface="Helvetica" pitchFamily="34" charset="0"/>
                <a:cs typeface="Helvetica" pitchFamily="34" charset="0"/>
              </a:rPr>
              <a:t>January 24, 2004. Grant submitted</a:t>
            </a:r>
          </a:p>
          <a:p>
            <a:pPr algn="l"/>
            <a:endParaRPr lang="en-GB" sz="1400" dirty="0">
              <a:latin typeface="Helvetica" pitchFamily="34" charset="0"/>
              <a:cs typeface="Helvetica" pitchFamily="34" charset="0"/>
            </a:endParaRPr>
          </a:p>
          <a:p>
            <a:pPr algn="l"/>
            <a:r>
              <a:rPr lang="en-GB" sz="1400" dirty="0" smtClean="0">
                <a:latin typeface="Helvetica" pitchFamily="34" charset="0"/>
                <a:cs typeface="Helvetica" pitchFamily="34" charset="0"/>
              </a:rPr>
              <a:t>May 26, 2004. Study section review</a:t>
            </a:r>
          </a:p>
          <a:p>
            <a:pPr algn="l"/>
            <a:endParaRPr lang="en-GB" sz="1400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Bent-Up Arrow 2"/>
          <p:cNvSpPr/>
          <p:nvPr/>
        </p:nvSpPr>
        <p:spPr bwMode="auto">
          <a:xfrm flipV="1">
            <a:off x="5736356" y="2808847"/>
            <a:ext cx="1646647" cy="1625042"/>
          </a:xfrm>
          <a:prstGeom prst="bentUp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0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August 18, 2009. Introducing </a:t>
            </a:r>
            <a:r>
              <a:rPr lang="en-US" dirty="0" err="1" smtClean="0"/>
              <a:t>Qt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89" y="2186543"/>
            <a:ext cx="3710048" cy="2197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4750363"/>
            <a:ext cx="2162943" cy="1295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8" y="2183628"/>
            <a:ext cx="3699565" cy="2200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853" y="4707675"/>
            <a:ext cx="1338347" cy="13383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6241" y="1603405"/>
            <a:ext cx="293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3D Slicer Version 3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35203" y="1612390"/>
            <a:ext cx="399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3D Slicer Version 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8983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September 25, 2009. Introducing CTK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844" y="3564096"/>
            <a:ext cx="3153356" cy="2200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89" y="1447800"/>
            <a:ext cx="1536400" cy="153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360" y="2512092"/>
            <a:ext cx="7412760" cy="426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089" y="3827132"/>
            <a:ext cx="3279290" cy="1693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747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28, 2009. </a:t>
            </a:r>
            <a:r>
              <a:rPr lang="en-US" dirty="0" err="1" smtClean="0"/>
              <a:t>SuperBuild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Building the 3D Slicer requires building several external packages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Automate checkout, patch, configure, build</a:t>
            </a:r>
          </a:p>
          <a:p>
            <a:endParaRPr lang="en-US" dirty="0"/>
          </a:p>
          <a:p>
            <a:r>
              <a:rPr lang="en-US" dirty="0" smtClean="0"/>
              <a:t>Slicer3 </a:t>
            </a:r>
            <a:r>
              <a:rPr lang="en-US" dirty="0" err="1" smtClean="0"/>
              <a:t>Tcl</a:t>
            </a:r>
            <a:r>
              <a:rPr lang="en-US" dirty="0" smtClean="0"/>
              <a:t> scripted build </a:t>
            </a:r>
          </a:p>
          <a:p>
            <a:pPr lvl="1"/>
            <a:r>
              <a:rPr lang="en-US" dirty="0" smtClean="0"/>
              <a:t>$ </a:t>
            </a:r>
            <a:r>
              <a:rPr lang="en-US" dirty="0" err="1" smtClean="0"/>
              <a:t>getbuildtest.tcl</a:t>
            </a:r>
            <a:endParaRPr lang="en-US" dirty="0" smtClean="0"/>
          </a:p>
          <a:p>
            <a:pPr lvl="1"/>
            <a:r>
              <a:rPr lang="en-US" dirty="0" smtClean="0"/>
              <a:t>Difficult to identify and recover from errors</a:t>
            </a:r>
          </a:p>
          <a:p>
            <a:r>
              <a:rPr lang="en-US" dirty="0" smtClean="0"/>
              <a:t>Slicer4 </a:t>
            </a:r>
            <a:r>
              <a:rPr lang="en-US" dirty="0" err="1" smtClean="0"/>
              <a:t>CMake</a:t>
            </a:r>
            <a:r>
              <a:rPr lang="en-US" dirty="0" smtClean="0"/>
              <a:t> scripted build</a:t>
            </a:r>
          </a:p>
          <a:p>
            <a:pPr lvl="1"/>
            <a:r>
              <a:rPr lang="en-US" dirty="0" smtClean="0"/>
              <a:t>$ </a:t>
            </a:r>
            <a:r>
              <a:rPr lang="en-US" dirty="0" err="1" smtClean="0"/>
              <a:t>ccmake</a:t>
            </a:r>
            <a:r>
              <a:rPr lang="en-US" dirty="0" smtClean="0"/>
              <a:t> ../Slicer</a:t>
            </a:r>
          </a:p>
          <a:p>
            <a:pPr lvl="1"/>
            <a:r>
              <a:rPr lang="en-US" dirty="0" smtClean="0"/>
              <a:t>$ make</a:t>
            </a:r>
            <a:endParaRPr lang="en-US" dirty="0"/>
          </a:p>
        </p:txBody>
      </p:sp>
      <p:pic>
        <p:nvPicPr>
          <p:cNvPr id="4" name="Picture 7" descr="vtk-log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681" y="2507509"/>
            <a:ext cx="509448" cy="4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162" y="2507509"/>
            <a:ext cx="746152" cy="47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337" y="2592417"/>
            <a:ext cx="692184" cy="31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496" y="2511796"/>
            <a:ext cx="471474" cy="471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9888" y="2511796"/>
            <a:ext cx="1401141" cy="471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6682" y="2507509"/>
            <a:ext cx="475159" cy="4685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235" y="4820011"/>
            <a:ext cx="739965" cy="502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960" y="3896178"/>
            <a:ext cx="539903" cy="49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9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6, 2010. </a:t>
            </a:r>
            <a:r>
              <a:rPr lang="en-US" dirty="0" err="1" smtClean="0"/>
              <a:t>GitHub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196" y="1676400"/>
            <a:ext cx="3581003" cy="4267200"/>
          </a:xfrm>
        </p:spPr>
        <p:txBody>
          <a:bodyPr/>
          <a:lstStyle/>
          <a:p>
            <a:r>
              <a:rPr lang="en-US" sz="1400" dirty="0" smtClean="0"/>
              <a:t>Increased collaboration</a:t>
            </a:r>
            <a:endParaRPr lang="en-US" sz="1400" dirty="0"/>
          </a:p>
          <a:p>
            <a:pPr lvl="1"/>
            <a:r>
              <a:rPr lang="en-US" sz="1200" dirty="0" smtClean="0"/>
              <a:t>forks, branches, pull requests</a:t>
            </a:r>
          </a:p>
          <a:p>
            <a:r>
              <a:rPr lang="en-US" sz="1400" dirty="0" smtClean="0"/>
              <a:t>Sharing components with other systems</a:t>
            </a:r>
          </a:p>
          <a:p>
            <a:pPr lvl="1"/>
            <a:r>
              <a:rPr lang="en-US" sz="1200" dirty="0" smtClean="0"/>
              <a:t>CTK</a:t>
            </a:r>
          </a:p>
          <a:p>
            <a:pPr lvl="1"/>
            <a:r>
              <a:rPr lang="en-US" sz="1200" dirty="0" err="1" smtClean="0"/>
              <a:t>SlicerExecutionModel</a:t>
            </a:r>
            <a:endParaRPr lang="en-US" sz="1200" dirty="0" smtClean="0"/>
          </a:p>
          <a:p>
            <a:r>
              <a:rPr lang="en-US" sz="1400" dirty="0" smtClean="0"/>
              <a:t>Manage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Party versioning and patches</a:t>
            </a:r>
          </a:p>
          <a:p>
            <a:r>
              <a:rPr lang="en-US" sz="1400" dirty="0" smtClean="0"/>
              <a:t>Extension management</a:t>
            </a:r>
          </a:p>
          <a:p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49" y="1503527"/>
            <a:ext cx="4160785" cy="4357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576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28, 2010. Annotations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70" y="1598778"/>
            <a:ext cx="5424382" cy="4107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08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20, 2011. DICOM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13" y="2033992"/>
            <a:ext cx="2739063" cy="3379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898242" y="1441975"/>
            <a:ext cx="22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2011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26380" y="1441975"/>
            <a:ext cx="22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2014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53"/>
          <a:stretch/>
        </p:blipFill>
        <p:spPr>
          <a:xfrm>
            <a:off x="4358769" y="2033992"/>
            <a:ext cx="4591507" cy="3214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477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November 28, 2011. 3D Slicer Version 4</a:t>
            </a:r>
            <a:endParaRPr lang="en-US" sz="2800" dirty="0"/>
          </a:p>
        </p:txBody>
      </p:sp>
      <p:pic>
        <p:nvPicPr>
          <p:cNvPr id="3" name="Picture 6" descr="Slicer4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07" y="1560156"/>
            <a:ext cx="3193987" cy="1904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760" y="2212394"/>
            <a:ext cx="4752082" cy="2977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07" y="3701052"/>
            <a:ext cx="3240277" cy="1927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2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February 22, 2012. </a:t>
            </a:r>
            <a:r>
              <a:rPr lang="en-US" dirty="0" err="1" smtClean="0"/>
              <a:t>MultiVolumes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93" y="1721898"/>
            <a:ext cx="4304956" cy="4210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044" y="2701229"/>
            <a:ext cx="3885232" cy="2736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17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December 17, 2013. </a:t>
            </a:r>
            <a:r>
              <a:rPr lang="en-US" dirty="0" err="1" smtClean="0"/>
              <a:t>DataStore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98" y="1731940"/>
            <a:ext cx="5710219" cy="3824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757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Slicer code </a:t>
            </a:r>
            <a:r>
              <a:rPr lang="en-US" dirty="0"/>
              <a:t>r</a:t>
            </a:r>
            <a:r>
              <a:rPr lang="en-US" dirty="0" smtClean="0"/>
              <a:t>etrospective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82" y="3929566"/>
            <a:ext cx="4434947" cy="2145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71" y="1519510"/>
            <a:ext cx="6991635" cy="2300951"/>
          </a:xfrm>
          <a:prstGeom prst="rect">
            <a:avLst/>
          </a:prstGeom>
        </p:spPr>
      </p:pic>
      <p:pic>
        <p:nvPicPr>
          <p:cNvPr id="8" name="ExtensionIndexNetwork-2014-01-08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1230" y="3929566"/>
            <a:ext cx="3256970" cy="2180926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 bwMode="auto">
          <a:xfrm>
            <a:off x="6177616" y="1969422"/>
            <a:ext cx="2647548" cy="527331"/>
          </a:xfrm>
          <a:prstGeom prst="borderCallout1">
            <a:avLst>
              <a:gd name="adj1" fmla="val 18750"/>
              <a:gd name="adj2" fmla="val -8333"/>
              <a:gd name="adj3" fmla="val 124745"/>
              <a:gd name="adj4" fmla="val -24318"/>
            </a:avLst>
          </a:prstGeom>
          <a:solidFill>
            <a:srgbClr val="FFF85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/>
              <a:t>Code moved to Extensions, CTK.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Removed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Slicer3 </a:t>
            </a:r>
            <a:r>
              <a:rPr kumimoji="0" lang="en-US" sz="1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KWWidgets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code.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7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15, 2004. Kickoff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263" y="1612846"/>
            <a:ext cx="5214777" cy="4183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138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NA-MIC Kit, then and now</a:t>
            </a:r>
            <a:endParaRPr lang="en-US" dirty="0"/>
          </a:p>
        </p:txBody>
      </p:sp>
      <p:pic>
        <p:nvPicPr>
          <p:cNvPr id="3" name="Picture 4" descr="CM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143856"/>
            <a:ext cx="1447800" cy="5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art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85" y="2143856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nsight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7" y="2983270"/>
            <a:ext cx="9906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vtk-log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368" y="2983270"/>
            <a:ext cx="9144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42" y="3830387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9" descr="LONI_logo"/>
          <p:cNvPicPr>
            <a:picLocks noChangeAspect="1" noChangeArrowheads="1"/>
          </p:cNvPicPr>
          <p:nvPr/>
        </p:nvPicPr>
        <p:blipFill>
          <a:blip r:embed="rId8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42" y="5125416"/>
            <a:ext cx="6905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43" y="3990119"/>
            <a:ext cx="13716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18" y="5106796"/>
            <a:ext cx="15811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98242" y="1441975"/>
            <a:ext cx="22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2005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87816" y="1450960"/>
            <a:ext cx="226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2014</a:t>
            </a:r>
            <a:endParaRPr lang="en-US" sz="2400" b="1" dirty="0"/>
          </a:p>
        </p:txBody>
      </p:sp>
      <p:pic>
        <p:nvPicPr>
          <p:cNvPr id="14" name="Picture 7" descr="vtk-log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57" y="2983270"/>
            <a:ext cx="9144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16" y="3707170"/>
            <a:ext cx="12954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88" y="2905856"/>
            <a:ext cx="1339257" cy="85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5053" y="2055531"/>
            <a:ext cx="1251867" cy="8503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5352" y="2097252"/>
            <a:ext cx="1044361" cy="7093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80686" y="3950109"/>
            <a:ext cx="846981" cy="8469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7325" y="5194773"/>
            <a:ext cx="1242391" cy="571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3748" y="3889842"/>
            <a:ext cx="846241" cy="8462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22267" y="5194773"/>
            <a:ext cx="1226498" cy="48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4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July 18, 2007. Multithreaded registration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Multithreaded ITK metrics</a:t>
            </a:r>
          </a:p>
          <a:p>
            <a:r>
              <a:rPr lang="en-US" dirty="0" smtClean="0"/>
              <a:t>B-spline optimizations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14"/>
          <p:cNvSpPr txBox="1">
            <a:spLocks noChangeArrowheads="1"/>
          </p:cNvSpPr>
          <p:nvPr/>
        </p:nvSpPr>
        <p:spPr bwMode="auto">
          <a:xfrm>
            <a:off x="5916613" y="1558925"/>
            <a:ext cx="3227387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sz="1400" b="1" dirty="0">
                <a:latin typeface="GE Inspira Pitch" charset="0"/>
              </a:rPr>
              <a:t>Architecture – </a:t>
            </a:r>
            <a:r>
              <a:rPr lang="en-US" sz="1400" dirty="0">
                <a:latin typeface="GE Inspira Pitch" charset="0"/>
              </a:rPr>
              <a:t>tools, operating paradigms, reporting mechanisms, integration points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b="1" dirty="0">
                <a:latin typeface="GE Inspira Pitch" charset="0"/>
              </a:rPr>
              <a:t>End-user platform – </a:t>
            </a:r>
            <a:r>
              <a:rPr lang="en-US" sz="1400" dirty="0">
                <a:latin typeface="GE Inspira Pitch" charset="0"/>
              </a:rPr>
              <a:t>interactive methods and information visualization for longitudinal analysis, exploratory data analysis, and translational research 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b="1" dirty="0">
                <a:latin typeface="GE Inspira Pitch" charset="0"/>
              </a:rPr>
              <a:t>Computational platform – </a:t>
            </a:r>
            <a:r>
              <a:rPr lang="en-US" sz="1400" dirty="0">
                <a:latin typeface="GE Inspira Pitch" charset="0"/>
              </a:rPr>
              <a:t>stream processing, cloud computing, statistical analysis, informatics, machine learning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b="1" dirty="0">
                <a:latin typeface="GE Inspira Pitch" charset="0"/>
              </a:rPr>
              <a:t>Data management – </a:t>
            </a:r>
            <a:r>
              <a:rPr lang="en-US" sz="1400" dirty="0">
                <a:latin typeface="GE Inspira Pitch" charset="0"/>
              </a:rPr>
              <a:t>non-imaging and derived data, DICOM and cloud services </a:t>
            </a:r>
          </a:p>
          <a:p>
            <a:pPr eaLnBrk="1" hangingPunct="1">
              <a:spcBef>
                <a:spcPts val="600"/>
              </a:spcBef>
            </a:pPr>
            <a:r>
              <a:rPr lang="en-US" sz="1400" b="1" dirty="0">
                <a:latin typeface="GE Inspira Pitch" charset="0"/>
              </a:rPr>
              <a:t>Software engineering and software quality – </a:t>
            </a:r>
            <a:r>
              <a:rPr lang="en-US" sz="1400" dirty="0">
                <a:latin typeface="GE Inspira Pitch" charset="0"/>
              </a:rPr>
              <a:t>navigable timeline for revision control, build, test, documentation and release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5425" y="1693863"/>
            <a:ext cx="5535613" cy="4159250"/>
            <a:chOff x="225425" y="1693863"/>
            <a:chExt cx="5535613" cy="4159250"/>
          </a:xfrm>
        </p:grpSpPr>
        <p:pic>
          <p:nvPicPr>
            <p:cNvPr id="15367" name="Picture 7" descr="NAMICKitOverview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7" t="9085" r="3735" b="7510"/>
            <a:stretch>
              <a:fillRect/>
            </a:stretch>
          </p:blipFill>
          <p:spPr bwMode="auto">
            <a:xfrm>
              <a:off x="225425" y="1693863"/>
              <a:ext cx="5535613" cy="415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Heptagon 8"/>
            <p:cNvSpPr/>
            <p:nvPr/>
          </p:nvSpPr>
          <p:spPr bwMode="auto">
            <a:xfrm>
              <a:off x="1400175" y="1928813"/>
              <a:ext cx="153988" cy="152400"/>
            </a:xfrm>
            <a:prstGeom prst="heptagon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0" name="Heptagon 9"/>
            <p:cNvSpPr/>
            <p:nvPr/>
          </p:nvSpPr>
          <p:spPr bwMode="auto">
            <a:xfrm>
              <a:off x="2390775" y="1925638"/>
              <a:ext cx="153988" cy="153987"/>
            </a:xfrm>
            <a:prstGeom prst="heptagon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1" name="Heptagon 10"/>
            <p:cNvSpPr/>
            <p:nvPr/>
          </p:nvSpPr>
          <p:spPr bwMode="auto">
            <a:xfrm>
              <a:off x="4706938" y="4651375"/>
              <a:ext cx="153987" cy="153988"/>
            </a:xfrm>
            <a:prstGeom prst="heptagon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2" name="Heptagon 11"/>
            <p:cNvSpPr/>
            <p:nvPr/>
          </p:nvSpPr>
          <p:spPr bwMode="auto">
            <a:xfrm>
              <a:off x="1658938" y="5699125"/>
              <a:ext cx="155575" cy="153988"/>
            </a:xfrm>
            <a:prstGeom prst="heptagon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3" name="Heptagon 12"/>
            <p:cNvSpPr/>
            <p:nvPr/>
          </p:nvSpPr>
          <p:spPr bwMode="auto">
            <a:xfrm>
              <a:off x="225425" y="4610100"/>
              <a:ext cx="155575" cy="155575"/>
            </a:xfrm>
            <a:prstGeom prst="heptagon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536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Core 1b – Engineering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5 Aims / 5 Platforms</a:t>
            </a:r>
          </a:p>
        </p:txBody>
      </p:sp>
    </p:spTree>
    <p:extLst>
      <p:ext uri="{BB962C8B-B14F-4D97-AF65-F5344CB8AC3E}">
        <p14:creationId xmlns:p14="http://schemas.microsoft.com/office/powerpoint/2010/main" val="15846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AHM 2005. An architecture defined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3809939" y="2224968"/>
            <a:ext cx="4526486" cy="3394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5" descr="img_21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58" y="1751549"/>
            <a:ext cx="2514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4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April 11, 2005. Coordinate 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254" y="4046462"/>
            <a:ext cx="8068524" cy="1897138"/>
          </a:xfrm>
        </p:spPr>
        <p:txBody>
          <a:bodyPr/>
          <a:lstStyle/>
          <a:p>
            <a:r>
              <a:rPr lang="en-US" sz="1400" dirty="0" smtClean="0"/>
              <a:t>Original ITK design – image orientation should be managed at the application level</a:t>
            </a:r>
          </a:p>
          <a:p>
            <a:r>
              <a:rPr lang="en-US" sz="1400" dirty="0" smtClean="0"/>
              <a:t>Under NA-MIC - we recognized this was a limitation, particularly when handing data between Slicer and CLI’s</a:t>
            </a:r>
          </a:p>
          <a:p>
            <a:r>
              <a:rPr lang="en-US" sz="1400" dirty="0" smtClean="0"/>
              <a:t>Added direction cosines to ITK Image and propagated through the toolkit</a:t>
            </a:r>
          </a:p>
          <a:p>
            <a:r>
              <a:rPr lang="en-US" sz="1400" dirty="0" smtClean="0"/>
              <a:t>March 28, 2005. Generalize ITK transform IO</a:t>
            </a:r>
          </a:p>
          <a:p>
            <a:r>
              <a:rPr lang="en-US" sz="1400" dirty="0" smtClean="0"/>
              <a:t>March 15, 2008. Optimized ITK B-spline registration</a:t>
            </a:r>
          </a:p>
          <a:p>
            <a:r>
              <a:rPr lang="en-US" sz="1400" dirty="0" smtClean="0"/>
              <a:t>April 1, 2008. Slicer transform IO</a:t>
            </a:r>
          </a:p>
          <a:p>
            <a:r>
              <a:rPr lang="en-US" sz="1400" dirty="0" smtClean="0"/>
              <a:t>January 8, 2014. Slicer slice visualization with non-linear transforms</a:t>
            </a:r>
            <a:endParaRPr lang="en-US" sz="14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638254" y="1664109"/>
            <a:ext cx="4107962" cy="2016081"/>
            <a:chOff x="3852677" y="1532095"/>
            <a:chExt cx="4565062" cy="2240414"/>
          </a:xfrm>
        </p:grpSpPr>
        <p:sp>
          <p:nvSpPr>
            <p:cNvPr id="4" name="Text Box 30"/>
            <p:cNvSpPr txBox="1">
              <a:spLocks noChangeArrowheads="1"/>
            </p:cNvSpPr>
            <p:nvPr/>
          </p:nvSpPr>
          <p:spPr bwMode="auto">
            <a:xfrm>
              <a:off x="7291722" y="3148988"/>
              <a:ext cx="1126017" cy="149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dirty="0"/>
                <a:t>XY Image Space Coordinates</a:t>
              </a:r>
            </a:p>
          </p:txBody>
        </p:sp>
        <p:sp>
          <p:nvSpPr>
            <p:cNvPr id="5" name="Rectangle 32" descr="Large grid"/>
            <p:cNvSpPr>
              <a:spLocks noChangeArrowheads="1"/>
            </p:cNvSpPr>
            <p:nvPr/>
          </p:nvSpPr>
          <p:spPr bwMode="auto">
            <a:xfrm>
              <a:off x="6594619" y="2043304"/>
              <a:ext cx="650630" cy="557683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chemeClr val="bg1"/>
              </a:bgClr>
            </a:pattFill>
            <a:ln w="9525">
              <a:pattFill prst="lgGrid">
                <a:fgClr>
                  <a:schemeClr val="tx1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33"/>
            <p:cNvSpPr txBox="1">
              <a:spLocks noChangeArrowheads="1"/>
            </p:cNvSpPr>
            <p:nvPr/>
          </p:nvSpPr>
          <p:spPr bwMode="auto">
            <a:xfrm>
              <a:off x="6575255" y="2647461"/>
              <a:ext cx="716468" cy="149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Slice Coordinates</a:t>
              </a:r>
            </a:p>
          </p:txBody>
        </p:sp>
        <p:sp>
          <p:nvSpPr>
            <p:cNvPr id="7" name="Rectangle 36" descr="Large grid"/>
            <p:cNvSpPr>
              <a:spLocks noChangeArrowheads="1"/>
            </p:cNvSpPr>
            <p:nvPr/>
          </p:nvSpPr>
          <p:spPr bwMode="auto">
            <a:xfrm>
              <a:off x="4878001" y="1857410"/>
              <a:ext cx="650630" cy="557683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chemeClr val="bg1"/>
              </a:bgClr>
            </a:pattFill>
            <a:ln w="9525">
              <a:pattFill prst="lgGrid">
                <a:fgClr>
                  <a:schemeClr val="tx1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37"/>
            <p:cNvSpPr txBox="1">
              <a:spLocks noChangeArrowheads="1"/>
            </p:cNvSpPr>
            <p:nvPr/>
          </p:nvSpPr>
          <p:spPr bwMode="auto">
            <a:xfrm>
              <a:off x="4738580" y="2508040"/>
              <a:ext cx="973040" cy="149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RAS to RAS Coordinates</a:t>
              </a:r>
            </a:p>
          </p:txBody>
        </p:sp>
        <p:sp>
          <p:nvSpPr>
            <p:cNvPr id="9" name="Rectangle 38" descr="Large grid"/>
            <p:cNvSpPr>
              <a:spLocks noChangeArrowheads="1"/>
            </p:cNvSpPr>
            <p:nvPr/>
          </p:nvSpPr>
          <p:spPr bwMode="auto">
            <a:xfrm>
              <a:off x="4131519" y="2972776"/>
              <a:ext cx="650630" cy="557683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chemeClr val="bg1"/>
              </a:bgClr>
            </a:pattFill>
            <a:ln w="9525">
              <a:pattFill prst="lgGrid">
                <a:fgClr>
                  <a:schemeClr val="tx1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39"/>
            <p:cNvSpPr txBox="1">
              <a:spLocks noChangeArrowheads="1"/>
            </p:cNvSpPr>
            <p:nvPr/>
          </p:nvSpPr>
          <p:spPr bwMode="auto">
            <a:xfrm>
              <a:off x="3945624" y="3623406"/>
              <a:ext cx="943027" cy="149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IJK Volume Coordinates</a:t>
              </a:r>
            </a:p>
          </p:txBody>
        </p:sp>
        <p:sp>
          <p:nvSpPr>
            <p:cNvPr id="11" name="Rectangle 40" descr="Large grid"/>
            <p:cNvSpPr>
              <a:spLocks noChangeArrowheads="1"/>
            </p:cNvSpPr>
            <p:nvPr/>
          </p:nvSpPr>
          <p:spPr bwMode="auto">
            <a:xfrm>
              <a:off x="7524090" y="2508040"/>
              <a:ext cx="650630" cy="557683"/>
            </a:xfrm>
            <a:prstGeom prst="rect">
              <a:avLst/>
            </a:prstGeom>
            <a:pattFill prst="lgGrid">
              <a:fgClr>
                <a:schemeClr val="tx1"/>
              </a:fgClr>
              <a:bgClr>
                <a:schemeClr val="bg1"/>
              </a:bgClr>
            </a:pattFill>
            <a:ln w="9525">
              <a:pattFill prst="lgGrid">
                <a:fgClr>
                  <a:schemeClr val="tx1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" name="AutoShape 41"/>
            <p:cNvCxnSpPr>
              <a:cxnSpLocks noChangeShapeType="1"/>
              <a:stCxn id="11" idx="0"/>
              <a:endCxn id="5" idx="3"/>
            </p:cNvCxnSpPr>
            <p:nvPr/>
          </p:nvCxnSpPr>
          <p:spPr bwMode="auto">
            <a:xfrm rot="5400000" flipH="1">
              <a:off x="7454380" y="2113015"/>
              <a:ext cx="185894" cy="604157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42"/>
            <p:cNvCxnSpPr>
              <a:cxnSpLocks noChangeShapeType="1"/>
              <a:stCxn id="5" idx="1"/>
            </p:cNvCxnSpPr>
            <p:nvPr/>
          </p:nvCxnSpPr>
          <p:spPr bwMode="auto">
            <a:xfrm rot="10800000">
              <a:off x="5525726" y="2136252"/>
              <a:ext cx="1068892" cy="185894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AutoShape 44"/>
            <p:cNvCxnSpPr>
              <a:cxnSpLocks noChangeShapeType="1"/>
              <a:stCxn id="7" idx="1"/>
              <a:endCxn id="7" idx="0"/>
            </p:cNvCxnSpPr>
            <p:nvPr/>
          </p:nvCxnSpPr>
          <p:spPr bwMode="auto">
            <a:xfrm rot="10800000" flipH="1">
              <a:off x="4878001" y="1857410"/>
              <a:ext cx="325315" cy="278842"/>
            </a:xfrm>
            <a:prstGeom prst="curvedConnector4">
              <a:avLst>
                <a:gd name="adj1" fmla="val -42856"/>
                <a:gd name="adj2" fmla="val 1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AutoShape 45"/>
            <p:cNvCxnSpPr>
              <a:cxnSpLocks noChangeShapeType="1"/>
              <a:endCxn id="9" idx="0"/>
            </p:cNvCxnSpPr>
            <p:nvPr/>
          </p:nvCxnSpPr>
          <p:spPr bwMode="auto">
            <a:xfrm rot="5400000">
              <a:off x="4294176" y="2391856"/>
              <a:ext cx="743577" cy="418262"/>
            </a:xfrm>
            <a:prstGeom prst="curvedConnector3">
              <a:avLst>
                <a:gd name="adj1" fmla="val 1601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Text Box 46"/>
            <p:cNvSpPr txBox="1">
              <a:spLocks noChangeArrowheads="1"/>
            </p:cNvSpPr>
            <p:nvPr/>
          </p:nvSpPr>
          <p:spPr bwMode="auto">
            <a:xfrm>
              <a:off x="7477617" y="2136252"/>
              <a:ext cx="737768" cy="149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b="1"/>
                <a:t>XYToSlice Matrix</a:t>
              </a:r>
            </a:p>
          </p:txBody>
        </p:sp>
        <p:sp>
          <p:nvSpPr>
            <p:cNvPr id="17" name="Text Box 47"/>
            <p:cNvSpPr txBox="1">
              <a:spLocks noChangeArrowheads="1"/>
            </p:cNvSpPr>
            <p:nvPr/>
          </p:nvSpPr>
          <p:spPr bwMode="auto">
            <a:xfrm>
              <a:off x="6036936" y="1810937"/>
              <a:ext cx="798765" cy="149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b="1"/>
                <a:t>SliceToRAS Matrix</a:t>
              </a:r>
            </a:p>
          </p:txBody>
        </p:sp>
        <p:sp>
          <p:nvSpPr>
            <p:cNvPr id="18" name="Text Box 48"/>
            <p:cNvSpPr txBox="1">
              <a:spLocks noChangeArrowheads="1"/>
            </p:cNvSpPr>
            <p:nvPr/>
          </p:nvSpPr>
          <p:spPr bwMode="auto">
            <a:xfrm>
              <a:off x="4506212" y="1532095"/>
              <a:ext cx="980786" cy="149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b="1"/>
                <a:t>RASToRAS Transforms</a:t>
              </a:r>
            </a:p>
          </p:txBody>
        </p:sp>
        <p:sp>
          <p:nvSpPr>
            <p:cNvPr id="19" name="Text Box 49"/>
            <p:cNvSpPr txBox="1">
              <a:spLocks noChangeArrowheads="1"/>
            </p:cNvSpPr>
            <p:nvPr/>
          </p:nvSpPr>
          <p:spPr bwMode="auto">
            <a:xfrm>
              <a:off x="3852677" y="2312464"/>
              <a:ext cx="739705" cy="149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b="1"/>
                <a:t>RASToIJK Matrix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292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June 27, 2005. Introducing Programming Week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12920"/>
          <a:stretch/>
        </p:blipFill>
        <p:spPr bwMode="auto">
          <a:xfrm>
            <a:off x="4759569" y="3200400"/>
            <a:ext cx="3616569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1" r="12619"/>
          <a:stretch/>
        </p:blipFill>
        <p:spPr bwMode="auto">
          <a:xfrm>
            <a:off x="844062" y="1623646"/>
            <a:ext cx="3645876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6087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21, 2005. Debating licenses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897" y="1715025"/>
            <a:ext cx="2438399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644" y="1715025"/>
            <a:ext cx="243839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56" y="3743991"/>
            <a:ext cx="24384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487" y="3743991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4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May 23, 2006. Core 1 Meeting at UNC</a:t>
            </a:r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>
          <a:xfrm>
            <a:off x="553432" y="1676400"/>
            <a:ext cx="5633351" cy="4267200"/>
          </a:xfrm>
        </p:spPr>
        <p:txBody>
          <a:bodyPr/>
          <a:lstStyle/>
          <a:p>
            <a:pPr>
              <a:spcBef>
                <a:spcPts val="10000"/>
              </a:spcBef>
            </a:pPr>
            <a:r>
              <a:rPr lang="en-US" dirty="0" smtClean="0"/>
              <a:t>Steve Pieper and Jim Miller take a beating from Core 1 on Slicer 2.x</a:t>
            </a:r>
          </a:p>
          <a:p>
            <a:pPr>
              <a:spcBef>
                <a:spcPts val="10000"/>
              </a:spcBef>
            </a:pPr>
            <a:r>
              <a:rPr lang="en-US" dirty="0" smtClean="0"/>
              <a:t>Calmer heads prevail. Steve and Jim present the Slicer3 plugin modules</a:t>
            </a:r>
          </a:p>
          <a:p>
            <a:pPr>
              <a:spcBef>
                <a:spcPts val="10000"/>
              </a:spcBef>
            </a:pPr>
            <a:r>
              <a:rPr lang="en-US" dirty="0" smtClean="0"/>
              <a:t>“There must be something wrong with this…” – </a:t>
            </a:r>
            <a:r>
              <a:rPr lang="en-US" dirty="0" err="1" smtClean="0"/>
              <a:t>Polina</a:t>
            </a:r>
            <a:r>
              <a:rPr lang="en-US" dirty="0" smtClean="0"/>
              <a:t> </a:t>
            </a:r>
            <a:r>
              <a:rPr lang="en-US" dirty="0" err="1" smtClean="0"/>
              <a:t>Golland</a:t>
            </a:r>
            <a:endParaRPr lang="en-US" dirty="0"/>
          </a:p>
        </p:txBody>
      </p:sp>
      <p:pic>
        <p:nvPicPr>
          <p:cNvPr id="3" name="Picture 4" descr="C:\Documents and Settings\200005014\My Documents\NA-MIC\ExecutionModelPlugins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85" y="3412095"/>
            <a:ext cx="1500697" cy="124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12"/>
          <a:stretch>
            <a:fillRect/>
          </a:stretch>
        </p:blipFill>
        <p:spPr bwMode="auto">
          <a:xfrm>
            <a:off x="6249498" y="1486253"/>
            <a:ext cx="882127" cy="112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469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22" y="1688777"/>
            <a:ext cx="1385485" cy="136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23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13, 2006. Visual Blog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51" y="1447800"/>
            <a:ext cx="4245323" cy="4536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71" y="1447800"/>
            <a:ext cx="3790163" cy="452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2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A-MIC Theme">
  <a:themeElements>
    <a:clrScheme name="NA-MIC-template-2004-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-MIC-template-2004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8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80" charset="0"/>
          </a:defRPr>
        </a:defPPr>
      </a:lstStyle>
    </a:lnDef>
  </a:objectDefaults>
  <a:extraClrSchemeLst>
    <a:extraClrScheme>
      <a:clrScheme name="NA-MIC-template-2004-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NA-MIC Theme.thmx</Template>
  <TotalTime>7631</TotalTime>
  <Words>980</Words>
  <Application>Microsoft Macintosh PowerPoint</Application>
  <PresentationFormat>On-screen Show (4:3)</PresentationFormat>
  <Paragraphs>135</Paragraphs>
  <Slides>33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NA-MIC Theme</vt:lpstr>
      <vt:lpstr>Core 1b – Engineering Retrospective  “You may ask yourself, well, how did I get here?”   – Talking Heads</vt:lpstr>
      <vt:lpstr>October 22, 2003. First contact</vt:lpstr>
      <vt:lpstr>October 15, 2004. Kickoff</vt:lpstr>
      <vt:lpstr>AHM 2005. An architecture defined</vt:lpstr>
      <vt:lpstr>April 11, 2005. Coordinate frames</vt:lpstr>
      <vt:lpstr>June 27, 2005. Introducing Programming Week</vt:lpstr>
      <vt:lpstr>June 21, 2005. Debating licenses</vt:lpstr>
      <vt:lpstr>May 23, 2006. Core 1 Meeting at UNC</vt:lpstr>
      <vt:lpstr>June 13, 2006. Visual Blog</vt:lpstr>
      <vt:lpstr>June 26, 2006. Shared object CLIs</vt:lpstr>
      <vt:lpstr>Fall 2006. GUI and Processing Threads</vt:lpstr>
      <vt:lpstr>December 7, 2006. The day the wiki died</vt:lpstr>
      <vt:lpstr>January 2007. Slicer 3 Beta</vt:lpstr>
      <vt:lpstr>January 25, 2007. Python</vt:lpstr>
      <vt:lpstr>January 31, 2007. Bill Lorensen retires</vt:lpstr>
      <vt:lpstr>Bill’s Retirement Party</vt:lpstr>
      <vt:lpstr>Bill’s 2nd Annual Retirement Party</vt:lpstr>
      <vt:lpstr>Bill’s 8th Annual Retirement Party</vt:lpstr>
      <vt:lpstr>December 30, 2008. Extensions</vt:lpstr>
      <vt:lpstr>August 18, 2009. Introducing Qt</vt:lpstr>
      <vt:lpstr>September 25, 2009. Introducing CTK</vt:lpstr>
      <vt:lpstr>October 28, 2009. SuperBuild</vt:lpstr>
      <vt:lpstr>July 6, 2010. GitHub</vt:lpstr>
      <vt:lpstr>July 28, 2010. Annotations</vt:lpstr>
      <vt:lpstr>October 20, 2011. DICOM</vt:lpstr>
      <vt:lpstr>November 28, 2011. 3D Slicer Version 4</vt:lpstr>
      <vt:lpstr>February 22, 2012. MultiVolumes</vt:lpstr>
      <vt:lpstr>December 17, 2013. DataStore </vt:lpstr>
      <vt:lpstr>3D Slicer code retrospective</vt:lpstr>
      <vt:lpstr>NA-MIC Kit, then and now</vt:lpstr>
      <vt:lpstr>PowerPoint Presentation</vt:lpstr>
      <vt:lpstr>July 18, 2007. Multithreaded registration</vt:lpstr>
      <vt:lpstr>Core 1b – Engineering 5 Aims / 5 Platforms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 Global Research</dc:creator>
  <cp:lastModifiedBy>GE Global Research</cp:lastModifiedBy>
  <cp:revision>204</cp:revision>
  <dcterms:created xsi:type="dcterms:W3CDTF">2013-01-03T13:44:24Z</dcterms:created>
  <dcterms:modified xsi:type="dcterms:W3CDTF">2014-01-09T18:08:14Z</dcterms:modified>
</cp:coreProperties>
</file>