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0" r:id="rId1"/>
  </p:sldMasterIdLst>
  <p:notesMasterIdLst>
    <p:notesMasterId r:id="rId14"/>
  </p:notesMasterIdLst>
  <p:handoutMasterIdLst>
    <p:handoutMasterId r:id="rId15"/>
  </p:handoutMasterIdLst>
  <p:sldIdLst>
    <p:sldId id="302" r:id="rId2"/>
    <p:sldId id="303" r:id="rId3"/>
    <p:sldId id="304" r:id="rId4"/>
    <p:sldId id="305" r:id="rId5"/>
    <p:sldId id="306" r:id="rId6"/>
    <p:sldId id="307" r:id="rId7"/>
    <p:sldId id="308" r:id="rId8"/>
    <p:sldId id="313" r:id="rId9"/>
    <p:sldId id="314" r:id="rId10"/>
    <p:sldId id="315" r:id="rId11"/>
    <p:sldId id="316" r:id="rId12"/>
    <p:sldId id="317" r:id="rId13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49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834" autoAdjust="0"/>
  </p:normalViewPr>
  <p:slideViewPr>
    <p:cSldViewPr snapToGrid="0" snapToObjects="1">
      <p:cViewPr varScale="1">
        <p:scale>
          <a:sx n="90" d="100"/>
          <a:sy n="90" d="100"/>
        </p:scale>
        <p:origin x="-648" y="-10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D03D20-466F-B04C-A4FA-B0892F89ABFC}" type="datetimeFigureOut">
              <a:rPr lang="en-US" smtClean="0"/>
              <a:t>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EF4E8-270C-C84A-86E0-AF1F4DA32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30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E09A5F-1C52-A741-8AAF-F2CE14CA5CD1}" type="datetimeFigureOut">
              <a:rPr lang="en-US" smtClean="0"/>
              <a:pPr/>
              <a:t>1/11/17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51085-8581-D94C-9C6F-16695A8B38F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298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4618736"/>
            <a:ext cx="9144000" cy="524764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D4647-24F7-124E-825B-FCB495866806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5C340-9088-ED40-8034-FC717FD65A6F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DDDE7-36D4-4248-A086-44B0CDB0F109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71209-4A4D-3E4E-962E-BAAE304D77E9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AC4404-4E6B-5746-9114-024E432F08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4C284-28E3-E34E-9AEC-75B254E5C421}" type="datetime1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E7A08-A7C3-5841-BDA6-22D17B2F2728}" type="datetime1">
              <a:rPr lang="en-US" smtClean="0"/>
              <a:t>1/11/17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15B84-CCE7-0745-BD73-3485AB8DBB7A}" type="datetime1">
              <a:rPr lang="en-US" smtClean="0"/>
              <a:t>1/11/17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6D0D7-C8C8-2B4F-9F23-92F49E9BB3F3}" type="datetime1">
              <a:rPr lang="en-US" smtClean="0"/>
              <a:t>1/11/17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4BCD4-9673-6A43-B414-7E747A909104}" type="datetime1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DE20-F14E-5C49-8B15-7E60EE6E2EFD}" type="datetime1">
              <a:rPr lang="en-US" smtClean="0"/>
              <a:t>1/11/17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ISMRM 2016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emf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2093" y="179326"/>
            <a:ext cx="8507866" cy="67200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093" y="978006"/>
            <a:ext cx="8507866" cy="3702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05376" y="4839107"/>
            <a:ext cx="16561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D5D61-4464-A741-BB74-2C5F453FE5A0}" type="datetime1">
              <a:rPr lang="en-US" smtClean="0"/>
              <a:t>1/11/17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10957" y="4840373"/>
            <a:ext cx="316875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ISMRM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47424" y="4840373"/>
            <a:ext cx="1239376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F7822-97B9-9643-9C86-F262C320B4F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265470" y="4740068"/>
            <a:ext cx="1918419" cy="386831"/>
            <a:chOff x="2147990" y="5933422"/>
            <a:chExt cx="4139204" cy="83463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 rotWithShape="1">
            <a:blip r:embed="rId13"/>
            <a:srcRect r="81965"/>
            <a:stretch/>
          </p:blipFill>
          <p:spPr>
            <a:xfrm>
              <a:off x="2147990" y="5933422"/>
              <a:ext cx="766835" cy="834630"/>
            </a:xfrm>
            <a:prstGeom prst="rect">
              <a:avLst/>
            </a:prstGeom>
          </p:spPr>
        </p:pic>
        <p:pic>
          <p:nvPicPr>
            <p:cNvPr id="15" name="Picture 14" descr="BWH.png"/>
            <p:cNvPicPr>
              <a:picLocks noChangeAspect="1"/>
            </p:cNvPicPr>
            <p:nvPr userDrawn="1"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4"/>
            <a:stretch/>
          </p:blipFill>
          <p:spPr>
            <a:xfrm>
              <a:off x="2801418" y="5986306"/>
              <a:ext cx="3485776" cy="735169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1498A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v3dev.org" TargetMode="External"/><Relationship Id="rId3" Type="http://schemas.openxmlformats.org/officeDocument/2006/relationships/hyperlink" Target="https://github.com/openigtlink/ROS-IGTL-Bridge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1" y="964953"/>
            <a:ext cx="7772400" cy="1102519"/>
          </a:xfrm>
        </p:spPr>
        <p:txBody>
          <a:bodyPr>
            <a:noAutofit/>
          </a:bodyPr>
          <a:lstStyle/>
          <a:p>
            <a:r>
              <a:rPr lang="en-US" sz="3600" dirty="0" smtClean="0"/>
              <a:t>3D Slicer Tutorial:</a:t>
            </a:r>
            <a:br>
              <a:rPr lang="en-US" sz="3600" dirty="0" smtClean="0"/>
            </a:br>
            <a:r>
              <a:rPr lang="en-US" sz="3600" dirty="0" smtClean="0"/>
              <a:t>Prototyping Surgical Robot System</a:t>
            </a:r>
            <a:br>
              <a:rPr lang="en-US" sz="3600" dirty="0" smtClean="0"/>
            </a:br>
            <a:r>
              <a:rPr lang="en-US" sz="3600" dirty="0" smtClean="0"/>
              <a:t>Using ROS and 3D Slicer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2721031"/>
            <a:ext cx="7993250" cy="2252407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3800" dirty="0" smtClean="0"/>
              <a:t>Junichi Tokuda</a:t>
            </a:r>
            <a:r>
              <a:rPr lang="en-US" sz="3800" baseline="30000" dirty="0" smtClean="0"/>
              <a:t>1</a:t>
            </a:r>
            <a:r>
              <a:rPr lang="en-US" sz="3800" dirty="0" smtClean="0"/>
              <a:t>, Tobias Frank</a:t>
            </a:r>
            <a:r>
              <a:rPr lang="en-US" sz="3800" baseline="30000" dirty="0" smtClean="0"/>
              <a:t>2</a:t>
            </a:r>
            <a:r>
              <a:rPr lang="en-US" sz="3800" dirty="0" smtClean="0"/>
              <a:t>, </a:t>
            </a:r>
          </a:p>
          <a:p>
            <a:pPr algn="l"/>
            <a:r>
              <a:rPr lang="en-US" sz="3800" dirty="0" smtClean="0"/>
              <a:t>Axel Krieger</a:t>
            </a:r>
            <a:r>
              <a:rPr lang="en-US" sz="3800" baseline="30000" dirty="0" smtClean="0"/>
              <a:t>3</a:t>
            </a:r>
            <a:r>
              <a:rPr lang="en-US" sz="3800" dirty="0" smtClean="0"/>
              <a:t>, Simon Leonard</a:t>
            </a:r>
            <a:r>
              <a:rPr lang="en-US" sz="3800" baseline="30000" dirty="0" smtClean="0"/>
              <a:t>4</a:t>
            </a:r>
            <a:r>
              <a:rPr lang="en-US" sz="3800" dirty="0" smtClean="0"/>
              <a:t>, </a:t>
            </a:r>
            <a:r>
              <a:rPr lang="en-US" sz="3800" dirty="0" err="1" smtClean="0"/>
              <a:t>Niravkumar</a:t>
            </a:r>
            <a:r>
              <a:rPr lang="en-US" sz="3800" dirty="0" smtClean="0"/>
              <a:t> Patel</a:t>
            </a:r>
            <a:r>
              <a:rPr lang="en-US" sz="3800" baseline="30000" dirty="0" smtClean="0"/>
              <a:t>5</a:t>
            </a:r>
            <a:endParaRPr lang="en-US" baseline="30000" dirty="0" smtClean="0"/>
          </a:p>
          <a:p>
            <a:pPr algn="l"/>
            <a:endParaRPr lang="en-US" baseline="30000" dirty="0" smtClean="0"/>
          </a:p>
          <a:p>
            <a:pPr algn="l"/>
            <a:r>
              <a:rPr lang="en-US" sz="2600" baseline="30000" dirty="0" smtClean="0"/>
              <a:t>1</a:t>
            </a:r>
            <a:r>
              <a:rPr lang="en-US" sz="2600" dirty="0" smtClean="0"/>
              <a:t> Brigham and Women’s Hospital</a:t>
            </a:r>
          </a:p>
          <a:p>
            <a:pPr algn="l"/>
            <a:r>
              <a:rPr lang="en-US" sz="2600" baseline="30000" dirty="0" smtClean="0"/>
              <a:t>2</a:t>
            </a:r>
            <a:r>
              <a:rPr lang="en-US" sz="2600" dirty="0" smtClean="0"/>
              <a:t> Gottfried Wilhelm Leibniz </a:t>
            </a:r>
            <a:r>
              <a:rPr lang="en-US" sz="2600" dirty="0" err="1" smtClean="0"/>
              <a:t>Universität</a:t>
            </a:r>
            <a:r>
              <a:rPr lang="en-US" sz="2600" dirty="0" smtClean="0"/>
              <a:t> Hannover</a:t>
            </a:r>
          </a:p>
          <a:p>
            <a:pPr algn="l"/>
            <a:r>
              <a:rPr lang="en-US" sz="2600" baseline="30000" dirty="0" smtClean="0"/>
              <a:t>3</a:t>
            </a:r>
            <a:r>
              <a:rPr lang="en-US" sz="2600" dirty="0" smtClean="0"/>
              <a:t> Children’s National Health System</a:t>
            </a:r>
          </a:p>
          <a:p>
            <a:pPr algn="l"/>
            <a:r>
              <a:rPr lang="en-US" sz="2600" baseline="30000" dirty="0" smtClean="0"/>
              <a:t>4</a:t>
            </a:r>
            <a:r>
              <a:rPr lang="en-US" sz="2600" dirty="0" smtClean="0"/>
              <a:t> Johns Hopkins University</a:t>
            </a:r>
          </a:p>
          <a:p>
            <a:pPr algn="l"/>
            <a:r>
              <a:rPr lang="en-US" sz="2600" baseline="30000" dirty="0" smtClean="0"/>
              <a:t>5</a:t>
            </a:r>
            <a:r>
              <a:rPr lang="en-US" sz="2600" dirty="0" smtClean="0"/>
              <a:t> Worcester Polytechnic Institute</a:t>
            </a:r>
            <a:endParaRPr lang="en-US" sz="2600" dirty="0"/>
          </a:p>
        </p:txBody>
      </p:sp>
      <p:pic>
        <p:nvPicPr>
          <p:cNvPr id="4" name="Picture 17" descr="IGTLogo1266x126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475" y="4182550"/>
            <a:ext cx="703171" cy="71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960496" y="4198115"/>
            <a:ext cx="1136175" cy="714391"/>
            <a:chOff x="7656702" y="193387"/>
            <a:chExt cx="1176870" cy="739979"/>
          </a:xfrm>
        </p:grpSpPr>
        <p:pic>
          <p:nvPicPr>
            <p:cNvPr id="6" name="Picture 5" descr="BWH.png"/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724"/>
            <a:stretch/>
          </p:blipFill>
          <p:spPr>
            <a:xfrm>
              <a:off x="8263404" y="240761"/>
              <a:ext cx="570168" cy="65826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 userDrawn="1"/>
          </p:nvPicPr>
          <p:blipFill rotWithShape="1">
            <a:blip r:embed="rId4"/>
            <a:srcRect r="81965"/>
            <a:stretch/>
          </p:blipFill>
          <p:spPr>
            <a:xfrm>
              <a:off x="7656702" y="193387"/>
              <a:ext cx="679870" cy="7399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838104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Pre/Intraoperative </a:t>
            </a:r>
            <a:r>
              <a:rPr lang="en-US" dirty="0" smtClean="0"/>
              <a:t>Registration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93" y="978006"/>
            <a:ext cx="4278129" cy="37020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 registration in </a:t>
            </a:r>
            <a:r>
              <a:rPr lang="en-US" dirty="0" smtClean="0"/>
              <a:t>Slicer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target points for cut to ROS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2" descr="C:\Users\AKrieger\Dropbox\WinterProjectWeek2016\SlicerWorkflowSnaps\4_post_registra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946" y="1735996"/>
            <a:ext cx="4322013" cy="243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485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Robotic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93" y="978006"/>
            <a:ext cx="4391018" cy="37020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Robot path is planned and sent to </a:t>
            </a:r>
            <a:r>
              <a:rPr lang="en-US" dirty="0" smtClean="0"/>
              <a:t>robot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Robotic </a:t>
            </a:r>
            <a:r>
              <a:rPr lang="en-US" dirty="0" smtClean="0"/>
              <a:t>traces the planned trajectory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Draw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43023" y="1726848"/>
            <a:ext cx="4543777" cy="2555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0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Integration of 3D Slicer and ROS</a:t>
            </a:r>
          </a:p>
          <a:p>
            <a:pPr lvl="1"/>
            <a:r>
              <a:rPr lang="en-US" dirty="0" smtClean="0"/>
              <a:t>Provide access to resources developed in two communities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Allows quick prototyping of surgical </a:t>
            </a:r>
            <a:r>
              <a:rPr lang="en-US" smtClean="0"/>
              <a:t>robot systems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Thanks to a wide variety of hardware supported by ROS, the system can be scaled up easily without changing the system 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35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Background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Growing Interest in Robot Assisted Interventions</a:t>
            </a:r>
          </a:p>
          <a:p>
            <a:pPr lvl="1"/>
            <a:r>
              <a:rPr lang="en-US" dirty="0" smtClean="0"/>
              <a:t>Robot-assisted laparoscopy</a:t>
            </a:r>
            <a:endParaRPr lang="en-US" baseline="30000" dirty="0" smtClean="0"/>
          </a:p>
          <a:p>
            <a:pPr lvl="1"/>
            <a:r>
              <a:rPr lang="en-US" dirty="0" smtClean="0"/>
              <a:t>Robotic catheter systems</a:t>
            </a:r>
            <a:endParaRPr lang="en-US" baseline="30000" dirty="0" smtClean="0"/>
          </a:p>
          <a:p>
            <a:pPr lvl="1"/>
            <a:r>
              <a:rPr lang="en-US" dirty="0" smtClean="0"/>
              <a:t>Robotic radiosurgery, etc.</a:t>
            </a:r>
          </a:p>
          <a:p>
            <a:pPr lvl="1"/>
            <a:endParaRPr lang="en-US" baseline="30000" dirty="0" smtClean="0"/>
          </a:p>
          <a:p>
            <a:r>
              <a:rPr lang="en-US" dirty="0" smtClean="0"/>
              <a:t>R&amp;D of Surgical Robot System</a:t>
            </a:r>
          </a:p>
          <a:p>
            <a:pPr lvl="1"/>
            <a:r>
              <a:rPr lang="en-US" dirty="0" smtClean="0"/>
              <a:t>Image processing and visualization for surgical planning </a:t>
            </a:r>
          </a:p>
          <a:p>
            <a:pPr lvl="1"/>
            <a:r>
              <a:rPr lang="en-US" dirty="0" smtClean="0"/>
              <a:t>Kinematics and motion planning for robot control</a:t>
            </a:r>
          </a:p>
          <a:p>
            <a:pPr lvl="1"/>
            <a:r>
              <a:rPr lang="en-US" dirty="0" smtClean="0"/>
              <a:t>Device management and control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Requires a wide range of tools and methods developed in robotics and medical image computing fields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41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 (2)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Common research platforms</a:t>
            </a:r>
          </a:p>
          <a:p>
            <a:pPr lvl="1"/>
            <a:r>
              <a:rPr lang="en-US" dirty="0" smtClean="0"/>
              <a:t>Medical Image Computing</a:t>
            </a:r>
          </a:p>
          <a:p>
            <a:pPr lvl="2"/>
            <a:r>
              <a:rPr lang="en-US" dirty="0" smtClean="0"/>
              <a:t>3D Slicer</a:t>
            </a:r>
          </a:p>
          <a:p>
            <a:pPr lvl="2"/>
            <a:r>
              <a:rPr lang="en-US" dirty="0" smtClean="0"/>
              <a:t>MITK</a:t>
            </a:r>
          </a:p>
          <a:p>
            <a:pPr lvl="2"/>
            <a:r>
              <a:rPr lang="en-US" dirty="0" err="1" smtClean="0"/>
              <a:t>NifTK</a:t>
            </a:r>
            <a:endParaRPr lang="en-US" dirty="0" smtClean="0"/>
          </a:p>
          <a:p>
            <a:pPr lvl="2"/>
            <a:r>
              <a:rPr lang="en-US" dirty="0" err="1" smtClean="0"/>
              <a:t>OsiriX</a:t>
            </a:r>
            <a:r>
              <a:rPr lang="en-US" dirty="0" smtClean="0"/>
              <a:t>…</a:t>
            </a:r>
          </a:p>
          <a:p>
            <a:pPr lvl="1"/>
            <a:r>
              <a:rPr lang="en-US" dirty="0" smtClean="0"/>
              <a:t>Medical Robotics</a:t>
            </a:r>
          </a:p>
          <a:p>
            <a:pPr lvl="2"/>
            <a:r>
              <a:rPr lang="en-US" dirty="0" smtClean="0"/>
              <a:t>da Vinci Toolkit (</a:t>
            </a:r>
            <a:r>
              <a:rPr lang="en-US" dirty="0" err="1" smtClean="0"/>
              <a:t>dVRK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Raven II</a:t>
            </a:r>
          </a:p>
          <a:p>
            <a:pPr lvl="2"/>
            <a:r>
              <a:rPr lang="en-US" dirty="0" smtClean="0"/>
              <a:t>KUKA Lightweight Robot</a:t>
            </a:r>
          </a:p>
          <a:p>
            <a:pPr marL="0" indent="0">
              <a:buNone/>
            </a:pPr>
            <a:endParaRPr lang="en-US" dirty="0" smtClean="0">
              <a:latin typeface="Wingdings"/>
              <a:ea typeface="Wingdings"/>
              <a:cs typeface="Wingdings"/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>
                <a:ea typeface="Wingdings"/>
                <a:cs typeface="Wingdings"/>
                <a:sym typeface="Wingdings"/>
              </a:rPr>
              <a:t> </a:t>
            </a:r>
            <a:r>
              <a:rPr lang="en-US" dirty="0" smtClean="0">
                <a:ea typeface="Wingdings"/>
                <a:cs typeface="Wingdings"/>
                <a:sym typeface="Wingdings"/>
              </a:rPr>
              <a:t>Need for a bridge between ROS and </a:t>
            </a:r>
            <a:r>
              <a:rPr lang="en-US" dirty="0" err="1" smtClean="0">
                <a:ea typeface="Wingdings"/>
                <a:cs typeface="Wingdings"/>
                <a:sym typeface="Wingdings"/>
              </a:rPr>
              <a:t>OpenIGTLink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13535" y="1792113"/>
            <a:ext cx="2825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sharing interface based on </a:t>
            </a:r>
            <a:r>
              <a:rPr lang="en-US" dirty="0" err="1" smtClean="0"/>
              <a:t>OpenIGTLink</a:t>
            </a:r>
            <a:endParaRPr lang="en-US" dirty="0"/>
          </a:p>
        </p:txBody>
      </p:sp>
      <p:sp>
        <p:nvSpPr>
          <p:cNvPr id="6" name="Right Brace 5"/>
          <p:cNvSpPr/>
          <p:nvPr/>
        </p:nvSpPr>
        <p:spPr>
          <a:xfrm>
            <a:off x="4021667" y="1834444"/>
            <a:ext cx="225777" cy="59266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413535" y="3035918"/>
            <a:ext cx="3460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Integrated with </a:t>
            </a:r>
          </a:p>
          <a:p>
            <a:r>
              <a:rPr lang="en-US" dirty="0" smtClean="0"/>
              <a:t>Robot Operating System (ROS)</a:t>
            </a:r>
            <a:endParaRPr lang="en-US" dirty="0"/>
          </a:p>
        </p:txBody>
      </p:sp>
      <p:sp>
        <p:nvSpPr>
          <p:cNvPr id="8" name="Right Brace 7"/>
          <p:cNvSpPr/>
          <p:nvPr/>
        </p:nvSpPr>
        <p:spPr>
          <a:xfrm>
            <a:off x="4021667" y="2988735"/>
            <a:ext cx="225777" cy="72211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75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 of This Tutorial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Prototype surgical robot system using widely-available software and hardware</a:t>
            </a:r>
          </a:p>
          <a:p>
            <a:pPr lvl="1"/>
            <a:r>
              <a:rPr lang="en-US" dirty="0" smtClean="0"/>
              <a:t>3D Slicer as planning interface</a:t>
            </a:r>
          </a:p>
          <a:p>
            <a:pPr lvl="1"/>
            <a:r>
              <a:rPr lang="en-US" dirty="0"/>
              <a:t>Lego </a:t>
            </a:r>
            <a:r>
              <a:rPr lang="en-US" dirty="0" err="1" smtClean="0"/>
              <a:t>Mindstorms</a:t>
            </a:r>
            <a:r>
              <a:rPr lang="en-US" dirty="0" smtClean="0"/>
              <a:t> as robot hardware</a:t>
            </a:r>
            <a:endParaRPr lang="en-US" dirty="0"/>
          </a:p>
          <a:p>
            <a:pPr lvl="1"/>
            <a:r>
              <a:rPr lang="en-US" dirty="0" smtClean="0"/>
              <a:t>Robot Operating System (ROS)  as robot control software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Through this tutorial, you can:</a:t>
            </a:r>
          </a:p>
          <a:p>
            <a:pPr lvl="1"/>
            <a:r>
              <a:rPr lang="en-US" dirty="0" smtClean="0"/>
              <a:t>Learn software architecture of surgical robot systems</a:t>
            </a:r>
          </a:p>
          <a:p>
            <a:pPr lvl="1"/>
            <a:r>
              <a:rPr lang="en-US" dirty="0" smtClean="0"/>
              <a:t>Acquire hands-on experience of software-hardware integration for medical robotics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70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Prerequisite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3D Slicer Version 4.6 or later</a:t>
            </a:r>
          </a:p>
          <a:p>
            <a:r>
              <a:rPr lang="en-US" dirty="0" smtClean="0"/>
              <a:t>Lego </a:t>
            </a:r>
            <a:r>
              <a:rPr lang="en-US" dirty="0" err="1" smtClean="0"/>
              <a:t>Mindstorms</a:t>
            </a:r>
            <a:r>
              <a:rPr lang="en-US" dirty="0" smtClean="0"/>
              <a:t> EV3 with </a:t>
            </a:r>
            <a:r>
              <a:rPr lang="en-US" dirty="0" err="1" smtClean="0"/>
              <a:t>WiFi</a:t>
            </a:r>
            <a:r>
              <a:rPr lang="en-US" dirty="0" smtClean="0"/>
              <a:t> dongle</a:t>
            </a:r>
          </a:p>
          <a:p>
            <a:r>
              <a:rPr lang="en-US" dirty="0" smtClean="0"/>
              <a:t>ev3dev – </a:t>
            </a:r>
            <a:r>
              <a:rPr lang="en-US" dirty="0" err="1" smtClean="0"/>
              <a:t>Debian</a:t>
            </a:r>
            <a:r>
              <a:rPr lang="en-US" dirty="0"/>
              <a:t> </a:t>
            </a:r>
            <a:r>
              <a:rPr lang="en-US" dirty="0" smtClean="0"/>
              <a:t>Linux for </a:t>
            </a:r>
            <a:r>
              <a:rPr lang="en-US" dirty="0" err="1" smtClean="0"/>
              <a:t>Mindstorms</a:t>
            </a:r>
            <a:r>
              <a:rPr lang="en-US" dirty="0" smtClean="0"/>
              <a:t> EV3</a:t>
            </a:r>
          </a:p>
          <a:p>
            <a:pPr lvl="1"/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www.ev3dev.org</a:t>
            </a:r>
            <a:endParaRPr lang="en-US" dirty="0" smtClean="0"/>
          </a:p>
          <a:p>
            <a:r>
              <a:rPr lang="en-US" dirty="0" smtClean="0"/>
              <a:t>ROS-IGTL-Bridge</a:t>
            </a:r>
          </a:p>
          <a:p>
            <a:pPr lvl="1"/>
            <a:r>
              <a:rPr lang="en-US" dirty="0">
                <a:hlinkClick r:id="rId3"/>
              </a:rPr>
              <a:t>https://github.com/openigtlink/ROS-IGTL-</a:t>
            </a:r>
            <a:r>
              <a:rPr lang="en-US" dirty="0" smtClean="0">
                <a:hlinkClick r:id="rId3"/>
              </a:rPr>
              <a:t>Bridge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4131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860774" y="1523998"/>
            <a:ext cx="2765778" cy="2906889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Planning Workstation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754507" y="1495775"/>
            <a:ext cx="2765778" cy="2906889"/>
          </a:xfrm>
          <a:prstGeom prst="round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EV3 Brick with ev3dev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355698" y="2904065"/>
            <a:ext cx="1001889" cy="1154288"/>
          </a:xfrm>
          <a:prstGeom prst="round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Robot control node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994392" y="2904065"/>
            <a:ext cx="1001889" cy="1154288"/>
          </a:xfrm>
          <a:prstGeom prst="round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ROS-IGTL-Bridge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594553" y="2746019"/>
            <a:ext cx="1312332" cy="1312333"/>
          </a:xfrm>
          <a:prstGeom prst="roundRect">
            <a:avLst/>
          </a:prstGeom>
          <a:solidFill>
            <a:srgbClr val="FFFFFF"/>
          </a:solidFill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3D Slicer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6996281" y="3160887"/>
            <a:ext cx="359417" cy="183445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 rot="10800000">
            <a:off x="6968972" y="3397955"/>
            <a:ext cx="359417" cy="183445"/>
          </a:xfrm>
          <a:prstGeom prst="rightArrow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/>
          <p:cNvSpPr/>
          <p:nvPr/>
        </p:nvSpPr>
        <p:spPr>
          <a:xfrm>
            <a:off x="3005665" y="3084686"/>
            <a:ext cx="2988728" cy="25964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 rot="10800000">
            <a:off x="2935107" y="3437466"/>
            <a:ext cx="2988728" cy="259645"/>
          </a:xfrm>
          <a:prstGeom prst="rightArrow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3894663" y="2438355"/>
            <a:ext cx="1557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OpenIGTLink</a:t>
            </a:r>
            <a:endParaRPr lang="en-US" dirty="0" smtClean="0"/>
          </a:p>
          <a:p>
            <a:r>
              <a:rPr lang="en-US" dirty="0" smtClean="0"/>
              <a:t>over TCP/IP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793459" y="3822633"/>
            <a:ext cx="992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ROS</a:t>
            </a:r>
          </a:p>
          <a:p>
            <a:r>
              <a:rPr lang="en-US" dirty="0" smtClean="0"/>
              <a:t>network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2098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Tasks in Each </a:t>
            </a:r>
            <a:r>
              <a:rPr lang="en-US" dirty="0" err="1" smtClean="0"/>
              <a:t>Compenent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3D Slicer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Medical </a:t>
            </a:r>
            <a:r>
              <a:rPr lang="en-US" dirty="0"/>
              <a:t>Image Display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Segmentation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Procedure Planning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Pre/Intra Image Registration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Tracker </a:t>
            </a:r>
            <a:r>
              <a:rPr lang="en-US" dirty="0" smtClean="0"/>
              <a:t>support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 err="1" smtClean="0"/>
              <a:t>OpenIGTLink</a:t>
            </a:r>
            <a:endParaRPr lang="en-US" dirty="0" smtClean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Communication Protocol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Transformation </a:t>
            </a:r>
            <a:r>
              <a:rPr lang="en-US" dirty="0" smtClean="0"/>
              <a:t>manager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ROS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Robot Control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Path Planning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Image Libraries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Sensor Integration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Simulation</a:t>
            </a:r>
          </a:p>
          <a:p>
            <a:pPr marL="685800" lvl="1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ROS-IGTL-Bridge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Convert ROS topics to </a:t>
            </a:r>
            <a:r>
              <a:rPr lang="en-US" dirty="0" err="1"/>
              <a:t>OpenIGTLink</a:t>
            </a:r>
            <a:endParaRPr lang="en-US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/>
              <a:t>Transformation </a:t>
            </a:r>
            <a:r>
              <a:rPr lang="en-US" dirty="0" smtClean="0"/>
              <a:t>manager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 smtClean="0"/>
              <a:t>Controller Node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US" dirty="0" smtClean="0"/>
              <a:t>Control actuators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74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Preoperative Planning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2093" y="978006"/>
            <a:ext cx="4588574" cy="37020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Pre-operative MRI Brain Scan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Mark three distinct points  on brain for registration in </a:t>
            </a:r>
            <a:r>
              <a:rPr lang="en-US" dirty="0" smtClean="0"/>
              <a:t>Slicer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 cut in Brain Stem for tumor removal in </a:t>
            </a:r>
            <a:r>
              <a:rPr lang="en-US" dirty="0" smtClean="0"/>
              <a:t>Slicer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8" name="Picture 2" descr="C:\Users\AKrieger\Documents\SLICER-ROS Jan 2015\PreopPla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67" y="1957917"/>
            <a:ext cx="3775916" cy="212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6129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Pre/Intraoperative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094" y="978006"/>
            <a:ext cx="4167288" cy="37020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Place scalpel over three distinct points for </a:t>
            </a:r>
            <a:r>
              <a:rPr lang="en-US" dirty="0" smtClean="0"/>
              <a:t>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Send registration points through ROS to </a:t>
            </a:r>
            <a:r>
              <a:rPr lang="en-US" dirty="0" smtClean="0"/>
              <a:t>Slicer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F7822-97B9-9643-9C86-F262C320B4F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ThreePoin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89381" y="1636889"/>
            <a:ext cx="4340578" cy="24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4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45051</TotalTime>
  <Words>481</Words>
  <Application>Microsoft Macintosh PowerPoint</Application>
  <PresentationFormat>On-screen Show (16:9)</PresentationFormat>
  <Paragraphs>120</Paragraphs>
  <Slides>12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3D Slicer Tutorial: Prototyping Surgical Robot System Using ROS and 3D Slicer</vt:lpstr>
      <vt:lpstr>Background</vt:lpstr>
      <vt:lpstr>Background (2)</vt:lpstr>
      <vt:lpstr>Objective of This Tutorial</vt:lpstr>
      <vt:lpstr>Prerequisite </vt:lpstr>
      <vt:lpstr>Architecture</vt:lpstr>
      <vt:lpstr>Tasks in Each Compenent</vt:lpstr>
      <vt:lpstr>Step 1: Preoperative Planning</vt:lpstr>
      <vt:lpstr>Step 2: Pre/Intraoperative Registration</vt:lpstr>
      <vt:lpstr>Step 2: Pre/Intraoperative Registration (2)</vt:lpstr>
      <vt:lpstr>Step 3: Robotic Procedure</vt:lpstr>
      <vt:lpstr>Conclusion</vt:lpstr>
    </vt:vector>
  </TitlesOfParts>
  <Company>Brigham and Women's Hospital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MRI-guided Robotic Intervention: From Implementation to Clinical Application</dc:title>
  <dc:creator>Junichi Tokuda</dc:creator>
  <cp:lastModifiedBy>Junichi Tokuda</cp:lastModifiedBy>
  <cp:revision>3579</cp:revision>
  <dcterms:created xsi:type="dcterms:W3CDTF">2013-12-05T04:26:19Z</dcterms:created>
  <dcterms:modified xsi:type="dcterms:W3CDTF">2017-01-12T14:41:33Z</dcterms:modified>
</cp:coreProperties>
</file>