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2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00"/>
  </p:notesMasterIdLst>
  <p:sldIdLst>
    <p:sldId id="620" r:id="rId2"/>
    <p:sldId id="365" r:id="rId3"/>
    <p:sldId id="691" r:id="rId4"/>
    <p:sldId id="692" r:id="rId5"/>
    <p:sldId id="690" r:id="rId6"/>
    <p:sldId id="693" r:id="rId7"/>
    <p:sldId id="694" r:id="rId8"/>
    <p:sldId id="695" r:id="rId9"/>
    <p:sldId id="699" r:id="rId10"/>
    <p:sldId id="768" r:id="rId11"/>
    <p:sldId id="700" r:id="rId12"/>
    <p:sldId id="769" r:id="rId13"/>
    <p:sldId id="701" r:id="rId14"/>
    <p:sldId id="702" r:id="rId15"/>
    <p:sldId id="704" r:id="rId16"/>
    <p:sldId id="706" r:id="rId17"/>
    <p:sldId id="707" r:id="rId18"/>
    <p:sldId id="708" r:id="rId19"/>
    <p:sldId id="709" r:id="rId20"/>
    <p:sldId id="646" r:id="rId21"/>
    <p:sldId id="644" r:id="rId22"/>
    <p:sldId id="719" r:id="rId23"/>
    <p:sldId id="710" r:id="rId24"/>
    <p:sldId id="711" r:id="rId25"/>
    <p:sldId id="712" r:id="rId26"/>
    <p:sldId id="713" r:id="rId27"/>
    <p:sldId id="714" r:id="rId28"/>
    <p:sldId id="715" r:id="rId29"/>
    <p:sldId id="716" r:id="rId30"/>
    <p:sldId id="717" r:id="rId31"/>
    <p:sldId id="718" r:id="rId32"/>
    <p:sldId id="720" r:id="rId33"/>
    <p:sldId id="722" r:id="rId34"/>
    <p:sldId id="721" r:id="rId35"/>
    <p:sldId id="723" r:id="rId36"/>
    <p:sldId id="753" r:id="rId37"/>
    <p:sldId id="751" r:id="rId38"/>
    <p:sldId id="672" r:id="rId39"/>
    <p:sldId id="724" r:id="rId40"/>
    <p:sldId id="725" r:id="rId41"/>
    <p:sldId id="728" r:id="rId42"/>
    <p:sldId id="726" r:id="rId43"/>
    <p:sldId id="727" r:id="rId44"/>
    <p:sldId id="729" r:id="rId45"/>
    <p:sldId id="730" r:id="rId46"/>
    <p:sldId id="731" r:id="rId47"/>
    <p:sldId id="732" r:id="rId48"/>
    <p:sldId id="733" r:id="rId49"/>
    <p:sldId id="734" r:id="rId50"/>
    <p:sldId id="735" r:id="rId51"/>
    <p:sldId id="736" r:id="rId52"/>
    <p:sldId id="737" r:id="rId53"/>
    <p:sldId id="738" r:id="rId54"/>
    <p:sldId id="739" r:id="rId55"/>
    <p:sldId id="740" r:id="rId56"/>
    <p:sldId id="742" r:id="rId57"/>
    <p:sldId id="743" r:id="rId58"/>
    <p:sldId id="744" r:id="rId59"/>
    <p:sldId id="745" r:id="rId60"/>
    <p:sldId id="746" r:id="rId61"/>
    <p:sldId id="747" r:id="rId62"/>
    <p:sldId id="673" r:id="rId63"/>
    <p:sldId id="748" r:id="rId64"/>
    <p:sldId id="749" r:id="rId65"/>
    <p:sldId id="750" r:id="rId66"/>
    <p:sldId id="671" r:id="rId67"/>
    <p:sldId id="754" r:id="rId68"/>
    <p:sldId id="675" r:id="rId69"/>
    <p:sldId id="755" r:id="rId70"/>
    <p:sldId id="762" r:id="rId71"/>
    <p:sldId id="756" r:id="rId72"/>
    <p:sldId id="757" r:id="rId73"/>
    <p:sldId id="758" r:id="rId74"/>
    <p:sldId id="759" r:id="rId75"/>
    <p:sldId id="760" r:id="rId76"/>
    <p:sldId id="761" r:id="rId77"/>
    <p:sldId id="763" r:id="rId78"/>
    <p:sldId id="764" r:id="rId79"/>
    <p:sldId id="676" r:id="rId80"/>
    <p:sldId id="677" r:id="rId81"/>
    <p:sldId id="765" r:id="rId82"/>
    <p:sldId id="772" r:id="rId83"/>
    <p:sldId id="781" r:id="rId84"/>
    <p:sldId id="771" r:id="rId85"/>
    <p:sldId id="773" r:id="rId86"/>
    <p:sldId id="774" r:id="rId87"/>
    <p:sldId id="775" r:id="rId88"/>
    <p:sldId id="776" r:id="rId89"/>
    <p:sldId id="767" r:id="rId90"/>
    <p:sldId id="777" r:id="rId91"/>
    <p:sldId id="780" r:id="rId92"/>
    <p:sldId id="766" r:id="rId93"/>
    <p:sldId id="778" r:id="rId94"/>
    <p:sldId id="779" r:id="rId95"/>
    <p:sldId id="678" r:id="rId96"/>
    <p:sldId id="770" r:id="rId97"/>
    <p:sldId id="689" r:id="rId98"/>
    <p:sldId id="668" r:id="rId9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000080"/>
    <a:srgbClr val="6666FF"/>
    <a:srgbClr val="FF6666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17" autoAdjust="0"/>
  </p:normalViewPr>
  <p:slideViewPr>
    <p:cSldViewPr snapToGrid="0" showGuides="1">
      <p:cViewPr varScale="1">
        <p:scale>
          <a:sx n="122" d="100"/>
          <a:sy n="122" d="100"/>
        </p:scale>
        <p:origin x="-1688" y="-112"/>
      </p:cViewPr>
      <p:guideLst>
        <p:guide orient="horz" pos="3329"/>
        <p:guide pos="305"/>
      </p:guideLst>
    </p:cSldViewPr>
  </p:slideViewPr>
  <p:outlineViewPr>
    <p:cViewPr>
      <p:scale>
        <a:sx n="33" d="100"/>
        <a:sy n="33" d="100"/>
      </p:scale>
      <p:origin x="0" y="30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9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printerSettings" Target="printerSettings/printerSettings1.bin"/><Relationship Id="rId102" Type="http://schemas.openxmlformats.org/officeDocument/2006/relationships/presProps" Target="presProps.xml"/><Relationship Id="rId103" Type="http://schemas.openxmlformats.org/officeDocument/2006/relationships/viewProps" Target="viewProps.xml"/><Relationship Id="rId104" Type="http://schemas.openxmlformats.org/officeDocument/2006/relationships/theme" Target="theme/theme1.xml"/><Relationship Id="rId10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CC225D-6C71-244F-A1DA-E33DF0AECA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3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8C75E1-9B64-EB43-9149-C34F4459BAD7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CB99FB-D38A-9647-B4A8-A66917F0B7DD}" type="slidenum">
              <a:rPr lang="en-US"/>
              <a:pPr/>
              <a:t>45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1F527-D58F-9349-8DBF-D37F645B6888}" type="slidenum">
              <a:rPr lang="en-US"/>
              <a:pPr/>
              <a:t>46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76083-1030-3F45-8345-A5D71E3644AB}" type="slidenum">
              <a:rPr lang="en-US"/>
              <a:pPr/>
              <a:t>47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FCA95-028F-7746-8C84-2D801FA7B76B}" type="slidenum">
              <a:rPr lang="en-US"/>
              <a:pPr/>
              <a:t>48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CF74E3-65E0-3649-B790-B58D6384377D}" type="slidenum">
              <a:rPr lang="en-US"/>
              <a:pPr/>
              <a:t>49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0ACBE-76D9-7F4B-A701-8F865BC1A280}" type="slidenum">
              <a:rPr lang="en-US"/>
              <a:pPr/>
              <a:t>50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3A6F7-7B6D-CE4D-97A5-C3343F7A2799}" type="slidenum">
              <a:rPr lang="en-US"/>
              <a:pPr/>
              <a:t>51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9C34A6-7AD3-694A-9D8B-063836EB8B28}" type="slidenum">
              <a:rPr lang="en-US"/>
              <a:pPr/>
              <a:t>52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C345AB-FAC9-A242-87AE-D59B8C5254A0}" type="slidenum">
              <a:rPr lang="en-US"/>
              <a:pPr/>
              <a:t>53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F82602-4319-2D43-BE5A-0483935B8C68}" type="slidenum">
              <a:rPr lang="en-US"/>
              <a:pPr/>
              <a:t>58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8C75E1-9B64-EB43-9149-C34F4459BAD7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C18E1-11B2-6A40-98BE-62A22B78E79D}" type="slidenum">
              <a:rPr lang="en-US"/>
              <a:pPr/>
              <a:t>59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4896B-B2B6-E841-89A2-9141E25835A7}" type="slidenum">
              <a:rPr lang="en-US"/>
              <a:pPr/>
              <a:t>62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3C9B5-786C-3B49-B5FC-27C6EC8822F8}" type="slidenum">
              <a:rPr lang="en-US"/>
              <a:pPr/>
              <a:t>63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52C072-678B-FF49-A365-E15919C9C30F}" type="slidenum">
              <a:rPr lang="en-US"/>
              <a:pPr/>
              <a:t>88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6F745C-6449-114C-9FCA-F30B782C038D}" type="slidenum">
              <a:rPr lang="en-US"/>
              <a:pPr/>
              <a:t>91</a:t>
            </a:fld>
            <a:endParaRPr lang="en-US"/>
          </a:p>
        </p:txBody>
      </p:sp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8C75E1-9B64-EB43-9149-C34F4459BAD7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52871-3753-D04C-8FA4-2CD323291D98}" type="slidenum">
              <a:rPr lang="en-US"/>
              <a:pPr/>
              <a:t>38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F5FCD-6362-3747-AAD3-6EAA9F09B8D3}" type="slidenum">
              <a:rPr lang="en-US"/>
              <a:pPr/>
              <a:t>39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DC83F9-929F-164A-BFE2-AF7ABC6F4EF9}" type="slidenum">
              <a:rPr lang="en-US"/>
              <a:pPr/>
              <a:t>40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17E0FE-D625-F747-A487-02A766DA727B}" type="slidenum">
              <a:rPr lang="en-US"/>
              <a:pPr/>
              <a:t>41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B995F6-456A-674A-A0AA-4C9EFB34090F}" type="slidenum">
              <a:rPr lang="en-US"/>
              <a:pPr/>
              <a:t>42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6DE6C-E524-A746-BABD-18E1FEE81453}" type="slidenum">
              <a:rPr lang="en-US"/>
              <a:pPr/>
              <a:t>43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Times New Roman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Times New Roman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 sz="33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18D0657-E348-AF40-987A-26EF380106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95283"/>
      </p:ext>
    </p:extLst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4828A6C-8FDF-6743-A4BF-BDCC8ABEBA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04525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69AA4C1-7304-7542-BBCB-CBCE01100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10976"/>
      </p:ext>
    </p:extLst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613" y="533400"/>
            <a:ext cx="69865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B19A9AB-A239-4448-9020-D6707872B4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62283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4402" y="-2839033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99515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31225B1-4E74-7344-B6A1-ED5C949EDA2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 descr="logo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4402" y="-2839033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03505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C654B85-6111-2E4F-8937-511301E3F9F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4402" y="-2839033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05749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FBFD89D-8458-AE48-939C-C6A346878D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65176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1CF49F8-DA3A-2F45-B288-033827C0F8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84500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92DEF52-D01F-504C-A404-6A4C142F98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98207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A5A543F-DE6A-744F-8CFE-C7825E79A3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67230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64F1F15-9C62-2548-B90B-22EA61F65F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8287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2023" y="293955"/>
            <a:ext cx="7262488" cy="70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6405" y="1207633"/>
            <a:ext cx="8328106" cy="5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xmlns:p14="http://schemas.microsoft.com/office/powerpoint/2010/main"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l"/>
        <a:defRPr sz="31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rsna.org/QIBA.aspx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rsna.org/QIBA.aspx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icom.nema.org/medical/dicom/current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image" Target="../media/image40.jpeg"/><Relationship Id="rId8" Type="http://schemas.openxmlformats.org/officeDocument/2006/relationships/image" Target="../media/image41.jpeg"/><Relationship Id="rId9" Type="http://schemas.openxmlformats.org/officeDocument/2006/relationships/image" Target="../media/image42.jpeg"/><Relationship Id="rId10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0025" y="1616075"/>
            <a:ext cx="8816975" cy="2525713"/>
          </a:xfrm>
        </p:spPr>
        <p:txBody>
          <a:bodyPr/>
          <a:lstStyle/>
          <a:p>
            <a:pPr eaLnBrk="1" hangingPunct="1"/>
            <a:r>
              <a:rPr lang="en-US" sz="2800" cap="none" dirty="0" smtClean="0">
                <a:latin typeface="Arial Black" charset="0"/>
                <a:ea typeface="ＭＳ Ｐゴシック" charset="0"/>
                <a:cs typeface="ＭＳ Ｐゴシック" charset="0"/>
              </a:rPr>
              <a:t>3D Slicer Workshop – University of Iowa</a:t>
            </a:r>
            <a:br>
              <a:rPr lang="en-US" sz="2800" cap="none" dirty="0" smtClean="0">
                <a:latin typeface="Arial Black" charset="0"/>
                <a:ea typeface="ＭＳ Ｐゴシック" charset="0"/>
                <a:cs typeface="ＭＳ Ｐゴシック" charset="0"/>
              </a:rPr>
            </a:br>
            <a:r>
              <a:rPr lang="en-US" cap="none" dirty="0" smtClean="0">
                <a:latin typeface="Arial Black" charset="0"/>
                <a:ea typeface="ＭＳ Ｐゴシック" charset="0"/>
                <a:cs typeface="ＭＳ Ｐゴシック" charset="0"/>
              </a:rPr>
              <a:t/>
            </a:r>
            <a:br>
              <a:rPr lang="en-US" cap="none" dirty="0" smtClean="0">
                <a:latin typeface="Arial Black" charset="0"/>
                <a:ea typeface="ＭＳ Ｐゴシック" charset="0"/>
                <a:cs typeface="ＭＳ Ｐゴシック" charset="0"/>
              </a:rPr>
            </a:br>
            <a:r>
              <a:rPr lang="en-US" cap="none" dirty="0" smtClean="0">
                <a:latin typeface="Arial Black" charset="0"/>
                <a:ea typeface="ＭＳ Ｐゴシック" charset="0"/>
                <a:cs typeface="ＭＳ Ｐゴシック" charset="0"/>
              </a:rPr>
              <a:t>DICOM </a:t>
            </a:r>
            <a:r>
              <a:rPr lang="en-US" cap="none" dirty="0">
                <a:latin typeface="Arial Black" charset="0"/>
                <a:ea typeface="ＭＳ Ｐゴシック" charset="0"/>
                <a:cs typeface="ＭＳ Ｐゴシック" charset="0"/>
              </a:rPr>
              <a:t>Support for Quantitative </a:t>
            </a:r>
            <a:r>
              <a:rPr lang="en-US" cap="none" dirty="0" smtClean="0">
                <a:latin typeface="Arial Black" charset="0"/>
                <a:ea typeface="ＭＳ Ｐゴシック" charset="0"/>
                <a:cs typeface="ＭＳ Ｐゴシック" charset="0"/>
              </a:rPr>
              <a:t>Imaging</a:t>
            </a:r>
            <a:endParaRPr lang="en-US" sz="2800" cap="none" dirty="0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Text Placeholder 6"/>
          <p:cNvSpPr>
            <a:spLocks noGrp="1"/>
          </p:cNvSpPr>
          <p:nvPr>
            <p:ph type="body" idx="1"/>
          </p:nvPr>
        </p:nvSpPr>
        <p:spPr>
          <a:xfrm>
            <a:off x="722313" y="4529138"/>
            <a:ext cx="7772400" cy="1500187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David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Clunie (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dclunie@dclunie.com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PixelMed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Publishing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18 at 1.07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7" y="5432"/>
            <a:ext cx="4750310" cy="2346440"/>
          </a:xfrm>
          <a:prstGeom prst="rect">
            <a:avLst/>
          </a:prstGeom>
        </p:spPr>
      </p:pic>
      <p:pic>
        <p:nvPicPr>
          <p:cNvPr id="3" name="Picture 2" descr="Screen Shot 2014-08-18 at 1.06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660" y="2349505"/>
            <a:ext cx="3550012" cy="4307417"/>
          </a:xfrm>
          <a:prstGeom prst="rect">
            <a:avLst/>
          </a:prstGeom>
        </p:spPr>
      </p:pic>
      <p:pic>
        <p:nvPicPr>
          <p:cNvPr id="4" name="Picture 3" descr="Screen Shot 2014-08-18 at 1.06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60" y="2698750"/>
            <a:ext cx="3440989" cy="390525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1171648" y="348826"/>
            <a:ext cx="6788406" cy="5903201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1163056" y="358122"/>
            <a:ext cx="6788406" cy="5903201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597379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18 at 1.00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69" y="224145"/>
            <a:ext cx="7899948" cy="638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861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18 at 1.00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69" y="224145"/>
            <a:ext cx="7899948" cy="638854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348813" y="4865669"/>
            <a:ext cx="8478798" cy="1869347"/>
          </a:xfrm>
          <a:prstGeom prst="roundRect">
            <a:avLst/>
          </a:prstGeom>
          <a:noFill/>
          <a:ln w="1270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07185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DICOM – 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6699"/>
                </a:solidFill>
              </a:rPr>
              <a:t>ACR-NEMA versions 1 and 2</a:t>
            </a:r>
          </a:p>
          <a:p>
            <a:pPr lvl="1"/>
            <a:r>
              <a:rPr lang="en-US" dirty="0" smtClean="0">
                <a:solidFill>
                  <a:srgbClr val="666699"/>
                </a:solidFill>
              </a:rPr>
              <a:t>50-pin 16 bit parallel interface</a:t>
            </a:r>
          </a:p>
          <a:p>
            <a:pPr lvl="1"/>
            <a:r>
              <a:rPr lang="en-US" dirty="0">
                <a:solidFill>
                  <a:srgbClr val="666699"/>
                </a:solidFill>
              </a:rPr>
              <a:t>n</a:t>
            </a:r>
            <a:r>
              <a:rPr lang="en-US" dirty="0" smtClean="0">
                <a:solidFill>
                  <a:srgbClr val="666699"/>
                </a:solidFill>
              </a:rPr>
              <a:t>o network (assumed “network interface unit”)</a:t>
            </a:r>
          </a:p>
          <a:p>
            <a:pPr lvl="1"/>
            <a:r>
              <a:rPr lang="en-US" dirty="0">
                <a:solidFill>
                  <a:srgbClr val="666699"/>
                </a:solidFill>
              </a:rPr>
              <a:t>l</a:t>
            </a:r>
            <a:r>
              <a:rPr lang="en-US" dirty="0" smtClean="0">
                <a:solidFill>
                  <a:srgbClr val="666699"/>
                </a:solidFill>
              </a:rPr>
              <a:t>ayered</a:t>
            </a:r>
          </a:p>
          <a:p>
            <a:pPr lvl="1"/>
            <a:r>
              <a:rPr lang="en-US" dirty="0" smtClean="0"/>
              <a:t>messages with commands and data</a:t>
            </a:r>
          </a:p>
          <a:p>
            <a:pPr lvl="1"/>
            <a:r>
              <a:rPr lang="en-US" dirty="0" smtClean="0"/>
              <a:t>tag-value pairs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escribed patients, studies, images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escribed modality, acquisition, 3D position, etc.</a:t>
            </a:r>
          </a:p>
          <a:p>
            <a:r>
              <a:rPr lang="en-US" dirty="0" smtClean="0"/>
              <a:t>DICOM “3.0”</a:t>
            </a:r>
          </a:p>
          <a:p>
            <a:pPr lvl="1"/>
            <a:r>
              <a:rPr lang="en-US" dirty="0" smtClean="0"/>
              <a:t>TCP/IP network protocol (and OSI semantics)</a:t>
            </a:r>
          </a:p>
          <a:p>
            <a:pPr lvl="1"/>
            <a:r>
              <a:rPr lang="en-US" dirty="0" smtClean="0"/>
              <a:t>“object-oriented” description &amp; conformance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66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DICOM –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Implicit in the standard’s name: “Digital Image and Communications in Medicine”</a:t>
            </a:r>
          </a:p>
          <a:p>
            <a:r>
              <a:rPr lang="en-US" dirty="0" smtClean="0"/>
              <a:t>Images and image-related information</a:t>
            </a:r>
          </a:p>
          <a:p>
            <a:r>
              <a:rPr lang="en-US" dirty="0" smtClean="0"/>
              <a:t>All acquisition modalities (all “’</a:t>
            </a:r>
            <a:r>
              <a:rPr lang="en-US" dirty="0" err="1" smtClean="0"/>
              <a:t>ologies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1993: CR, CT, MR, US, NM, SC (DF and DV)</a:t>
            </a:r>
          </a:p>
          <a:p>
            <a:pPr lvl="1"/>
            <a:r>
              <a:rPr lang="en-US" dirty="0" smtClean="0"/>
              <a:t>2014: XA, XRF, DX, MG (</a:t>
            </a:r>
            <a:r>
              <a:rPr lang="en-US" dirty="0"/>
              <a:t>+</a:t>
            </a:r>
            <a:r>
              <a:rPr lang="en-US" dirty="0" smtClean="0"/>
              <a:t>DBT), IO, PT, VL (Photo, Endo, Slide), WSI, OCT (OP,IV)</a:t>
            </a:r>
          </a:p>
          <a:p>
            <a:pPr lvl="1"/>
            <a:r>
              <a:rPr lang="en-US" dirty="0"/>
              <a:t>RT, </a:t>
            </a:r>
            <a:r>
              <a:rPr lang="en-US" dirty="0" smtClean="0"/>
              <a:t>SR (+CAD), waveforms, OP measurements and maps, surface scans, implants, segmentations</a:t>
            </a:r>
          </a:p>
          <a:p>
            <a:r>
              <a:rPr lang="en-US" dirty="0" smtClean="0"/>
              <a:t>Storage + other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17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/>
            <a:r>
              <a:rPr lang="en-US" dirty="0"/>
              <a:t>Why does DICOM exist 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600" dirty="0"/>
              <a:t>Previous solutions closed (proprietary)</a:t>
            </a:r>
          </a:p>
          <a:p>
            <a:r>
              <a:rPr lang="en-US" sz="3600" dirty="0"/>
              <a:t>Real world requires open standards</a:t>
            </a:r>
          </a:p>
          <a:p>
            <a:pPr lvl="1"/>
            <a:r>
              <a:rPr lang="en-US" sz="3200" dirty="0"/>
              <a:t>heterogeneous modalities</a:t>
            </a:r>
          </a:p>
          <a:p>
            <a:pPr lvl="1"/>
            <a:r>
              <a:rPr lang="en-US" sz="3200" dirty="0"/>
              <a:t>heterogeneous workstations</a:t>
            </a:r>
          </a:p>
          <a:p>
            <a:pPr lvl="1"/>
            <a:r>
              <a:rPr lang="en-US" sz="3200" dirty="0"/>
              <a:t>heterogeneous archives, PACS, etc.</a:t>
            </a:r>
          </a:p>
          <a:p>
            <a:r>
              <a:rPr lang="en-US" sz="3600" dirty="0"/>
              <a:t>Consortium of</a:t>
            </a:r>
          </a:p>
          <a:p>
            <a:pPr lvl="1"/>
            <a:r>
              <a:rPr lang="en-US" sz="3200" dirty="0" smtClean="0"/>
              <a:t>industry </a:t>
            </a:r>
            <a:r>
              <a:rPr lang="en-US" sz="3200" dirty="0"/>
              <a:t>(NEMA) </a:t>
            </a:r>
          </a:p>
          <a:p>
            <a:pPr lvl="1"/>
            <a:r>
              <a:rPr lang="en-US" sz="3200" dirty="0" smtClean="0"/>
              <a:t>users </a:t>
            </a:r>
            <a:r>
              <a:rPr lang="en-US" sz="3200" dirty="0"/>
              <a:t>(ACR, ACC, CAP ...)</a:t>
            </a:r>
          </a:p>
        </p:txBody>
      </p:sp>
    </p:spTree>
    <p:extLst>
      <p:ext uri="{BB962C8B-B14F-4D97-AF65-F5344CB8AC3E}">
        <p14:creationId xmlns:p14="http://schemas.microsoft.com/office/powerpoint/2010/main" val="36916834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/>
            <a:r>
              <a:rPr lang="en-US" dirty="0"/>
              <a:t>Why </a:t>
            </a:r>
            <a:r>
              <a:rPr lang="en-US" dirty="0" smtClean="0"/>
              <a:t>(open) standards </a:t>
            </a:r>
            <a:r>
              <a:rPr lang="en-US" dirty="0"/>
              <a:t>at all </a:t>
            </a:r>
            <a:r>
              <a:rPr lang="en-US" dirty="0" smtClean="0"/>
              <a:t>?</a:t>
            </a:r>
            <a:endParaRPr lang="en-US" sz="3200" i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200" dirty="0"/>
              <a:t>Too many permutations of ...</a:t>
            </a:r>
            <a:endParaRPr lang="en-US" sz="3200" dirty="0" smtClean="0"/>
          </a:p>
          <a:p>
            <a:pPr lvl="1"/>
            <a:r>
              <a:rPr lang="en-US" sz="2800" dirty="0" smtClean="0"/>
              <a:t>Acquisition </a:t>
            </a:r>
            <a:r>
              <a:rPr lang="en-US" sz="2800" dirty="0"/>
              <a:t>device vendors</a:t>
            </a:r>
          </a:p>
          <a:p>
            <a:pPr lvl="2"/>
            <a:r>
              <a:rPr lang="en-US" sz="2400" dirty="0"/>
              <a:t>general</a:t>
            </a:r>
          </a:p>
          <a:p>
            <a:pPr lvl="3"/>
            <a:r>
              <a:rPr lang="en-US" sz="2400" dirty="0"/>
              <a:t>GE, Siemens, </a:t>
            </a:r>
            <a:r>
              <a:rPr lang="en-US" sz="2400" dirty="0" smtClean="0"/>
              <a:t>Philips, </a:t>
            </a:r>
            <a:r>
              <a:rPr lang="en-US" sz="2400" dirty="0"/>
              <a:t>Toshiba,</a:t>
            </a:r>
            <a:br>
              <a:rPr lang="en-US" sz="2400" dirty="0"/>
            </a:br>
            <a:r>
              <a:rPr lang="en-US" sz="2400" dirty="0"/>
              <a:t>Shimadzu, </a:t>
            </a:r>
            <a:r>
              <a:rPr lang="en-US" sz="2400" dirty="0" smtClean="0"/>
              <a:t>Hitachi, </a:t>
            </a:r>
            <a:r>
              <a:rPr lang="en-US" sz="2400" dirty="0"/>
              <a:t>...</a:t>
            </a:r>
          </a:p>
          <a:p>
            <a:pPr lvl="2"/>
            <a:r>
              <a:rPr lang="en-US" sz="2400" dirty="0"/>
              <a:t>special</a:t>
            </a:r>
          </a:p>
          <a:p>
            <a:pPr lvl="3"/>
            <a:r>
              <a:rPr lang="en-US" sz="2400" dirty="0" err="1" smtClean="0"/>
              <a:t>Bruker</a:t>
            </a:r>
            <a:r>
              <a:rPr lang="en-US" sz="2400" dirty="0"/>
              <a:t>, </a:t>
            </a:r>
            <a:r>
              <a:rPr lang="en-US" sz="2400" dirty="0" err="1" smtClean="0"/>
              <a:t>iTheraMedical</a:t>
            </a:r>
            <a:r>
              <a:rPr lang="en-US" sz="2400" dirty="0" smtClean="0"/>
              <a:t>, </a:t>
            </a:r>
            <a:r>
              <a:rPr lang="en-US" sz="2400" dirty="0" err="1" smtClean="0"/>
              <a:t>Mediso</a:t>
            </a:r>
            <a:r>
              <a:rPr lang="en-US" sz="2400" dirty="0" smtClean="0"/>
              <a:t>, PerkinElmer .</a:t>
            </a:r>
            <a:r>
              <a:rPr lang="en-US" sz="2400" dirty="0"/>
              <a:t>..</a:t>
            </a:r>
          </a:p>
          <a:p>
            <a:pPr lvl="1"/>
            <a:r>
              <a:rPr lang="en-US" sz="2800" dirty="0"/>
              <a:t>Processing and archive device vendors</a:t>
            </a:r>
          </a:p>
          <a:p>
            <a:pPr lvl="2"/>
            <a:r>
              <a:rPr lang="en-US" sz="2400" dirty="0" smtClean="0"/>
              <a:t>general</a:t>
            </a:r>
            <a:endParaRPr lang="en-US" sz="2400" dirty="0"/>
          </a:p>
          <a:p>
            <a:pPr lvl="3"/>
            <a:r>
              <a:rPr lang="en-US" sz="2400" dirty="0"/>
              <a:t>GE, Siemens, Philips</a:t>
            </a:r>
            <a:r>
              <a:rPr lang="en-US" sz="2400" dirty="0" smtClean="0"/>
              <a:t>, .</a:t>
            </a:r>
            <a:r>
              <a:rPr lang="en-US" sz="2400" dirty="0"/>
              <a:t>.</a:t>
            </a:r>
            <a:r>
              <a:rPr lang="en-US" sz="2400" dirty="0" smtClean="0"/>
              <a:t>. (+ open source)</a:t>
            </a:r>
            <a:endParaRPr lang="en-US" sz="2400" dirty="0"/>
          </a:p>
          <a:p>
            <a:pPr lvl="2"/>
            <a:r>
              <a:rPr lang="en-US" sz="2400" dirty="0"/>
              <a:t>s</a:t>
            </a:r>
            <a:r>
              <a:rPr lang="en-US" sz="2400" dirty="0" smtClean="0"/>
              <a:t>pecial</a:t>
            </a:r>
            <a:endParaRPr lang="en-US" sz="2400" dirty="0"/>
          </a:p>
          <a:p>
            <a:pPr lvl="3"/>
            <a:r>
              <a:rPr lang="en-US" sz="2400" dirty="0" err="1" smtClean="0"/>
              <a:t>NeuroQuant</a:t>
            </a:r>
            <a:r>
              <a:rPr lang="en-US" sz="2400" dirty="0" smtClean="0"/>
              <a:t>, </a:t>
            </a:r>
            <a:r>
              <a:rPr lang="en-US" sz="2400" dirty="0" err="1" smtClean="0"/>
              <a:t>InViCRO</a:t>
            </a:r>
            <a:r>
              <a:rPr lang="en-US" sz="2400" dirty="0"/>
              <a:t>, ...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17106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/>
            <a:r>
              <a:rPr lang="en-US" dirty="0"/>
              <a:t>Why not </a:t>
            </a:r>
            <a:r>
              <a:rPr lang="en-US" dirty="0" smtClean="0"/>
              <a:t>“existing” </a:t>
            </a:r>
            <a:r>
              <a:rPr lang="en-US" dirty="0"/>
              <a:t>standards 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800" dirty="0" smtClean="0"/>
              <a:t>Didn’t “exist” when ACR-NEMA formed</a:t>
            </a:r>
          </a:p>
          <a:p>
            <a:r>
              <a:rPr lang="en-US" sz="2800" dirty="0" smtClean="0"/>
              <a:t>Pure </a:t>
            </a:r>
            <a:r>
              <a:rPr lang="en-US" sz="2800" dirty="0"/>
              <a:t>imaging standards (TIFF, etc.)</a:t>
            </a:r>
          </a:p>
          <a:p>
            <a:pPr lvl="1"/>
            <a:r>
              <a:rPr lang="en-US" sz="2400" dirty="0"/>
              <a:t>limited support for medical image types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on</a:t>
            </a:r>
            <a:r>
              <a:rPr lang="en-US" sz="2400" dirty="0" smtClean="0">
                <a:latin typeface="Arial"/>
              </a:rPr>
              <a:t>’</a:t>
            </a:r>
            <a:r>
              <a:rPr lang="en-US" sz="2400" dirty="0" smtClean="0"/>
              <a:t>t </a:t>
            </a:r>
            <a:r>
              <a:rPr lang="en-US" sz="2400" dirty="0"/>
              <a:t>encode domain specific information</a:t>
            </a:r>
          </a:p>
          <a:p>
            <a:r>
              <a:rPr lang="en-US" sz="2800" dirty="0"/>
              <a:t>Other domains </a:t>
            </a:r>
            <a:r>
              <a:rPr lang="en-US" sz="2800" dirty="0" smtClean="0"/>
              <a:t>not a good fit</a:t>
            </a:r>
            <a:endParaRPr lang="en-US" sz="2800" dirty="0"/>
          </a:p>
          <a:p>
            <a:pPr lvl="1"/>
            <a:r>
              <a:rPr lang="en-US" sz="2400" dirty="0"/>
              <a:t>military, remote sensing, astronomical, etc.</a:t>
            </a:r>
          </a:p>
          <a:p>
            <a:r>
              <a:rPr lang="en-US" sz="2800" dirty="0"/>
              <a:t>ISO standards (</a:t>
            </a:r>
            <a:r>
              <a:rPr lang="en-US" sz="2800" dirty="0" smtClean="0"/>
              <a:t>e.g., </a:t>
            </a:r>
            <a:r>
              <a:rPr lang="en-US" sz="2800" dirty="0"/>
              <a:t>IPI) never adopted</a:t>
            </a:r>
          </a:p>
          <a:p>
            <a:r>
              <a:rPr lang="en-US" sz="2800" dirty="0"/>
              <a:t>Medical standards </a:t>
            </a:r>
            <a:r>
              <a:rPr lang="en-US" sz="2800" dirty="0" smtClean="0"/>
              <a:t>that didn’t do </a:t>
            </a:r>
            <a:r>
              <a:rPr lang="en-US" sz="2800" dirty="0"/>
              <a:t>images</a:t>
            </a:r>
          </a:p>
          <a:p>
            <a:pPr lvl="1"/>
            <a:r>
              <a:rPr lang="en-US" sz="2400" dirty="0"/>
              <a:t>HL7, </a:t>
            </a:r>
            <a:r>
              <a:rPr lang="en-US" sz="2400" dirty="0" smtClean="0"/>
              <a:t>MIB (IEEE 1073), etc.</a:t>
            </a:r>
          </a:p>
          <a:p>
            <a:r>
              <a:rPr lang="en-US" sz="2800" dirty="0" smtClean="0"/>
              <a:t>Needed more services than </a:t>
            </a:r>
            <a:r>
              <a:rPr lang="en-US" sz="2800" dirty="0"/>
              <a:t>just </a:t>
            </a:r>
            <a:r>
              <a:rPr lang="en-US" sz="2800" dirty="0" smtClean="0"/>
              <a:t>storage</a:t>
            </a:r>
          </a:p>
          <a:p>
            <a:pPr lvl="1"/>
            <a:r>
              <a:rPr lang="en-US" sz="2400" dirty="0" smtClean="0"/>
              <a:t>query</a:t>
            </a:r>
            <a:r>
              <a:rPr lang="en-US" sz="2400" dirty="0"/>
              <a:t>/retrieve, printing</a:t>
            </a:r>
            <a:r>
              <a:rPr lang="en-US" sz="2400" dirty="0" smtClean="0"/>
              <a:t>, workflow,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2281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DICOM –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Domain-specific fields</a:t>
            </a:r>
          </a:p>
          <a:p>
            <a:pPr lvl="1"/>
            <a:r>
              <a:rPr lang="en-US" sz="2800" dirty="0"/>
              <a:t>p</a:t>
            </a:r>
            <a:r>
              <a:rPr lang="en-US" sz="2800" dirty="0" smtClean="0"/>
              <a:t>atient identification &amp; characteristics</a:t>
            </a:r>
          </a:p>
          <a:p>
            <a:pPr lvl="1"/>
            <a:r>
              <a:rPr lang="en-US" sz="2800" dirty="0"/>
              <a:t>d</a:t>
            </a:r>
            <a:r>
              <a:rPr lang="en-US" sz="2800" dirty="0" smtClean="0"/>
              <a:t>evice </a:t>
            </a:r>
            <a:r>
              <a:rPr lang="en-US" sz="2800" dirty="0"/>
              <a:t>identification &amp; </a:t>
            </a:r>
            <a:r>
              <a:rPr lang="en-US" sz="2800" dirty="0" smtClean="0"/>
              <a:t>characteristics</a:t>
            </a:r>
          </a:p>
          <a:p>
            <a:pPr lvl="1"/>
            <a:r>
              <a:rPr lang="en-US" sz="2800" dirty="0" smtClean="0"/>
              <a:t>acquisition protocol parameters</a:t>
            </a:r>
          </a:p>
          <a:p>
            <a:pPr lvl="1"/>
            <a:r>
              <a:rPr lang="en-US" sz="2800" dirty="0"/>
              <a:t>s</a:t>
            </a:r>
            <a:r>
              <a:rPr lang="en-US" sz="2800" dirty="0" smtClean="0"/>
              <a:t>tudy management identifiers, dates and times</a:t>
            </a:r>
          </a:p>
          <a:p>
            <a:r>
              <a:rPr lang="en-US" sz="3200" dirty="0" smtClean="0"/>
              <a:t>Need </a:t>
            </a:r>
            <a:r>
              <a:rPr lang="en-US" sz="3200" dirty="0"/>
              <a:t>to handle binary bulk pixel data</a:t>
            </a:r>
          </a:p>
          <a:p>
            <a:pPr lvl="1"/>
            <a:r>
              <a:rPr lang="en-US" sz="2800" dirty="0"/>
              <a:t>e.g., HL7 text based and no image support</a:t>
            </a:r>
          </a:p>
          <a:p>
            <a:r>
              <a:rPr lang="en-US" sz="3200" dirty="0" smtClean="0"/>
              <a:t>Need </a:t>
            </a:r>
            <a:r>
              <a:rPr lang="en-US" sz="3200" dirty="0"/>
              <a:t>to be extensible</a:t>
            </a:r>
          </a:p>
          <a:p>
            <a:pPr lvl="1"/>
            <a:r>
              <a:rPr lang="en-US" sz="2800" dirty="0"/>
              <a:t>e</a:t>
            </a:r>
            <a:r>
              <a:rPr lang="en-US" sz="2800" dirty="0" smtClean="0"/>
              <a:t>volving technology, private extensions</a:t>
            </a:r>
          </a:p>
          <a:p>
            <a:pPr lvl="1"/>
            <a:r>
              <a:rPr lang="en-US" sz="2800" dirty="0" smtClean="0"/>
              <a:t>variable rather than “fixed” length headers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61774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/>
            <a:r>
              <a:rPr lang="en-US" dirty="0"/>
              <a:t>Key goals of DICOM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Support </a:t>
            </a:r>
            <a:r>
              <a:rPr lang="en-US" i="1" dirty="0"/>
              <a:t>interoperability</a:t>
            </a:r>
            <a:endParaRPr lang="en-US" dirty="0"/>
          </a:p>
          <a:p>
            <a:pPr lvl="1"/>
            <a:r>
              <a:rPr lang="en-US" dirty="0" smtClean="0"/>
              <a:t>NOT (necessarily) </a:t>
            </a:r>
            <a:r>
              <a:rPr lang="en-US" i="1" dirty="0" err="1"/>
              <a:t>interfunctionality</a:t>
            </a:r>
            <a:endParaRPr lang="en-US" i="1" dirty="0"/>
          </a:p>
          <a:p>
            <a:pPr lvl="1"/>
            <a:r>
              <a:rPr lang="en-US" dirty="0"/>
              <a:t>WITHOUT defining (restricting) architecture</a:t>
            </a:r>
          </a:p>
          <a:p>
            <a:r>
              <a:rPr lang="en-US" dirty="0"/>
              <a:t>Define </a:t>
            </a:r>
            <a:r>
              <a:rPr lang="en-US" i="1" dirty="0"/>
              <a:t>conformance</a:t>
            </a:r>
          </a:p>
          <a:p>
            <a:pPr lvl="1"/>
            <a:r>
              <a:rPr lang="en-US" dirty="0"/>
              <a:t>specific services and objects</a:t>
            </a:r>
          </a:p>
          <a:p>
            <a:pPr lvl="1"/>
            <a:r>
              <a:rPr lang="en-US" dirty="0"/>
              <a:t>documentation (Conformance Statement)</a:t>
            </a:r>
          </a:p>
          <a:p>
            <a:pPr lvl="1"/>
            <a:r>
              <a:rPr lang="en-US" dirty="0"/>
              <a:t>negotiation</a:t>
            </a:r>
          </a:p>
          <a:p>
            <a:r>
              <a:rPr lang="en-US" dirty="0" smtClean="0"/>
              <a:t>Consensus standard</a:t>
            </a:r>
          </a:p>
          <a:p>
            <a:r>
              <a:rPr lang="en-US" dirty="0" smtClean="0"/>
              <a:t>Voluntary compliance</a:t>
            </a:r>
          </a:p>
          <a:p>
            <a:r>
              <a:rPr lang="en-US" dirty="0" smtClean="0"/>
              <a:t>Open (license fee free)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153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>
                <a:latin typeface="Arial Black" charset="0"/>
                <a:ea typeface="ＭＳ Ｐゴシック" charset="0"/>
                <a:cs typeface="ＭＳ Ｐゴシック" charset="0"/>
              </a:rPr>
              <a:t>Learning Objectives</a:t>
            </a:r>
            <a:endParaRPr lang="en-US" dirty="0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A few definitions</a:t>
            </a:r>
          </a:p>
          <a:p>
            <a:pPr eaLnBrk="1" hangingPunct="1"/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A brief history</a:t>
            </a:r>
          </a:p>
          <a:p>
            <a:pPr eaLnBrk="1" hangingPunct="1"/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Some justification</a:t>
            </a:r>
          </a:p>
          <a:p>
            <a:pPr eaLnBrk="1" hangingPunct="1"/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Why doing more than the least is better</a:t>
            </a:r>
          </a:p>
          <a:p>
            <a:pPr eaLnBrk="1" hangingPunct="1"/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What to encode</a:t>
            </a:r>
          </a:p>
          <a:p>
            <a:pPr eaLnBrk="1" hangingPunct="1"/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How to encode it</a:t>
            </a:r>
          </a:p>
          <a:p>
            <a:pPr eaLnBrk="1" hangingPunct="1"/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What is new and useful</a:t>
            </a:r>
          </a:p>
          <a:p>
            <a:pPr eaLnBrk="1" hangingPunct="1"/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How to package it all together</a:t>
            </a:r>
          </a:p>
          <a:p>
            <a:pPr eaLnBrk="1" hangingPunct="1"/>
            <a:endParaRPr lang="en-US" sz="32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DICOM – Modality Interface</a:t>
            </a:r>
            <a:endParaRPr lang="en-US" dirty="0"/>
          </a:p>
        </p:txBody>
      </p:sp>
      <p:sp>
        <p:nvSpPr>
          <p:cNvPr id="330376" name="Rectangle 648"/>
          <p:cNvSpPr>
            <a:spLocks noChangeArrowheads="1"/>
          </p:cNvSpPr>
          <p:nvPr/>
        </p:nvSpPr>
        <p:spPr bwMode="auto">
          <a:xfrm>
            <a:off x="2908300" y="2189163"/>
            <a:ext cx="5273675" cy="4089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377" name="Group 649"/>
          <p:cNvGrpSpPr>
            <a:grpSpLocks/>
          </p:cNvGrpSpPr>
          <p:nvPr/>
        </p:nvGrpSpPr>
        <p:grpSpPr bwMode="auto">
          <a:xfrm>
            <a:off x="1303338" y="2506663"/>
            <a:ext cx="904875" cy="909637"/>
            <a:chOff x="527" y="1457"/>
            <a:chExt cx="570" cy="573"/>
          </a:xfrm>
        </p:grpSpPr>
        <p:grpSp>
          <p:nvGrpSpPr>
            <p:cNvPr id="330378" name="Group 650"/>
            <p:cNvGrpSpPr>
              <a:grpSpLocks/>
            </p:cNvGrpSpPr>
            <p:nvPr/>
          </p:nvGrpSpPr>
          <p:grpSpPr bwMode="auto">
            <a:xfrm>
              <a:off x="527" y="1457"/>
              <a:ext cx="570" cy="374"/>
              <a:chOff x="1488" y="133"/>
              <a:chExt cx="2112" cy="1388"/>
            </a:xfrm>
          </p:grpSpPr>
          <p:grpSp>
            <p:nvGrpSpPr>
              <p:cNvPr id="330379" name="Group 651"/>
              <p:cNvGrpSpPr>
                <a:grpSpLocks/>
              </p:cNvGrpSpPr>
              <p:nvPr/>
            </p:nvGrpSpPr>
            <p:grpSpPr bwMode="auto">
              <a:xfrm>
                <a:off x="2806" y="133"/>
                <a:ext cx="794" cy="1388"/>
                <a:chOff x="2806" y="133"/>
                <a:chExt cx="794" cy="1388"/>
              </a:xfrm>
            </p:grpSpPr>
            <p:sp>
              <p:nvSpPr>
                <p:cNvPr id="330380" name="Rectangle 652"/>
                <p:cNvSpPr>
                  <a:spLocks noChangeArrowheads="1"/>
                </p:cNvSpPr>
                <p:nvPr/>
              </p:nvSpPr>
              <p:spPr bwMode="auto">
                <a:xfrm>
                  <a:off x="2859" y="133"/>
                  <a:ext cx="741" cy="132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81" name="Rectangle 653"/>
                <p:cNvSpPr>
                  <a:spLocks noChangeArrowheads="1"/>
                </p:cNvSpPr>
                <p:nvPr/>
              </p:nvSpPr>
              <p:spPr bwMode="auto">
                <a:xfrm>
                  <a:off x="2877" y="1458"/>
                  <a:ext cx="702" cy="6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82" name="AutoShape 654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2310" y="768"/>
                  <a:ext cx="1050" cy="58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83" name="Line 655"/>
                <p:cNvSpPr>
                  <a:spLocks noChangeShapeType="1"/>
                </p:cNvSpPr>
                <p:nvPr/>
              </p:nvSpPr>
              <p:spPr bwMode="auto">
                <a:xfrm flipV="1">
                  <a:off x="2861" y="133"/>
                  <a:ext cx="0" cy="13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84" name="Line 656"/>
                <p:cNvSpPr>
                  <a:spLocks noChangeShapeType="1"/>
                </p:cNvSpPr>
                <p:nvPr/>
              </p:nvSpPr>
              <p:spPr bwMode="auto">
                <a:xfrm flipH="1">
                  <a:off x="2861" y="135"/>
                  <a:ext cx="9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85" name="Line 657"/>
                <p:cNvSpPr>
                  <a:spLocks noChangeShapeType="1"/>
                </p:cNvSpPr>
                <p:nvPr/>
              </p:nvSpPr>
              <p:spPr bwMode="auto">
                <a:xfrm>
                  <a:off x="2863" y="1444"/>
                  <a:ext cx="7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386" name="Group 658"/>
              <p:cNvGrpSpPr>
                <a:grpSpLocks/>
              </p:cNvGrpSpPr>
              <p:nvPr/>
            </p:nvGrpSpPr>
            <p:grpSpPr bwMode="auto">
              <a:xfrm>
                <a:off x="1488" y="961"/>
                <a:ext cx="1262" cy="551"/>
                <a:chOff x="1488" y="961"/>
                <a:chExt cx="1262" cy="551"/>
              </a:xfrm>
            </p:grpSpPr>
            <p:sp>
              <p:nvSpPr>
                <p:cNvPr id="330387" name="AutoShape 659"/>
                <p:cNvSpPr>
                  <a:spLocks noChangeArrowheads="1"/>
                </p:cNvSpPr>
                <p:nvPr/>
              </p:nvSpPr>
              <p:spPr bwMode="auto">
                <a:xfrm>
                  <a:off x="1488" y="961"/>
                  <a:ext cx="1238" cy="68"/>
                </a:xfrm>
                <a:prstGeom prst="roundRect">
                  <a:avLst>
                    <a:gd name="adj" fmla="val 12495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88" name="AutoShape 660"/>
                <p:cNvSpPr>
                  <a:spLocks noChangeArrowheads="1"/>
                </p:cNvSpPr>
                <p:nvPr/>
              </p:nvSpPr>
              <p:spPr bwMode="auto">
                <a:xfrm flipH="1">
                  <a:off x="1685" y="1444"/>
                  <a:ext cx="1064" cy="67"/>
                </a:xfrm>
                <a:prstGeom prst="parallelogram">
                  <a:avLst>
                    <a:gd name="adj" fmla="val 396941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89" name="AutoShape 661"/>
                <p:cNvSpPr>
                  <a:spLocks noChangeArrowheads="1"/>
                </p:cNvSpPr>
                <p:nvPr/>
              </p:nvSpPr>
              <p:spPr bwMode="auto">
                <a:xfrm flipH="1">
                  <a:off x="2498" y="1444"/>
                  <a:ext cx="251" cy="67"/>
                </a:xfrm>
                <a:prstGeom prst="parallelogram">
                  <a:avLst>
                    <a:gd name="adj" fmla="val 93639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90" name="Freeform 662"/>
                <p:cNvSpPr>
                  <a:spLocks/>
                </p:cNvSpPr>
                <p:nvPr/>
              </p:nvSpPr>
              <p:spPr bwMode="auto">
                <a:xfrm>
                  <a:off x="2162" y="1070"/>
                  <a:ext cx="556" cy="433"/>
                </a:xfrm>
                <a:custGeom>
                  <a:avLst/>
                  <a:gdLst>
                    <a:gd name="T0" fmla="*/ 481 w 556"/>
                    <a:gd name="T1" fmla="*/ 432 h 433"/>
                    <a:gd name="T2" fmla="*/ 510 w 556"/>
                    <a:gd name="T3" fmla="*/ 425 h 433"/>
                    <a:gd name="T4" fmla="*/ 523 w 556"/>
                    <a:gd name="T5" fmla="*/ 425 h 433"/>
                    <a:gd name="T6" fmla="*/ 532 w 556"/>
                    <a:gd name="T7" fmla="*/ 422 h 433"/>
                    <a:gd name="T8" fmla="*/ 542 w 556"/>
                    <a:gd name="T9" fmla="*/ 419 h 433"/>
                    <a:gd name="T10" fmla="*/ 548 w 556"/>
                    <a:gd name="T11" fmla="*/ 410 h 433"/>
                    <a:gd name="T12" fmla="*/ 131 w 556"/>
                    <a:gd name="T13" fmla="*/ 0 h 433"/>
                    <a:gd name="T14" fmla="*/ 139 w 556"/>
                    <a:gd name="T15" fmla="*/ 2 h 433"/>
                    <a:gd name="T16" fmla="*/ 0 w 556"/>
                    <a:gd name="T17" fmla="*/ 0 h 433"/>
                    <a:gd name="T18" fmla="*/ 467 w 556"/>
                    <a:gd name="T19" fmla="*/ 432 h 433"/>
                    <a:gd name="T20" fmla="*/ 555 w 556"/>
                    <a:gd name="T21" fmla="*/ 418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56" h="433">
                      <a:moveTo>
                        <a:pt x="481" y="432"/>
                      </a:moveTo>
                      <a:lnTo>
                        <a:pt x="510" y="425"/>
                      </a:lnTo>
                      <a:lnTo>
                        <a:pt x="523" y="425"/>
                      </a:lnTo>
                      <a:lnTo>
                        <a:pt x="532" y="422"/>
                      </a:lnTo>
                      <a:lnTo>
                        <a:pt x="542" y="419"/>
                      </a:lnTo>
                      <a:lnTo>
                        <a:pt x="548" y="410"/>
                      </a:lnTo>
                      <a:lnTo>
                        <a:pt x="131" y="0"/>
                      </a:lnTo>
                      <a:lnTo>
                        <a:pt x="139" y="2"/>
                      </a:lnTo>
                      <a:lnTo>
                        <a:pt x="0" y="0"/>
                      </a:lnTo>
                      <a:lnTo>
                        <a:pt x="467" y="432"/>
                      </a:lnTo>
                      <a:lnTo>
                        <a:pt x="555" y="418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91" name="Rectangle 663"/>
                <p:cNvSpPr>
                  <a:spLocks noChangeArrowheads="1"/>
                </p:cNvSpPr>
                <p:nvPr/>
              </p:nvSpPr>
              <p:spPr bwMode="auto">
                <a:xfrm>
                  <a:off x="2420" y="1444"/>
                  <a:ext cx="116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92" name="Freeform 664"/>
                <p:cNvSpPr>
                  <a:spLocks/>
                </p:cNvSpPr>
                <p:nvPr/>
              </p:nvSpPr>
              <p:spPr bwMode="auto">
                <a:xfrm>
                  <a:off x="2631" y="1444"/>
                  <a:ext cx="119" cy="68"/>
                </a:xfrm>
                <a:custGeom>
                  <a:avLst/>
                  <a:gdLst>
                    <a:gd name="T0" fmla="*/ 0 w 119"/>
                    <a:gd name="T1" fmla="*/ 4 h 68"/>
                    <a:gd name="T2" fmla="*/ 3 w 119"/>
                    <a:gd name="T3" fmla="*/ 0 h 68"/>
                    <a:gd name="T4" fmla="*/ 7 w 119"/>
                    <a:gd name="T5" fmla="*/ 1 h 68"/>
                    <a:gd name="T6" fmla="*/ 11 w 119"/>
                    <a:gd name="T7" fmla="*/ 2 h 68"/>
                    <a:gd name="T8" fmla="*/ 15 w 119"/>
                    <a:gd name="T9" fmla="*/ 3 h 68"/>
                    <a:gd name="T10" fmla="*/ 19 w 119"/>
                    <a:gd name="T11" fmla="*/ 3 h 68"/>
                    <a:gd name="T12" fmla="*/ 21 w 119"/>
                    <a:gd name="T13" fmla="*/ 4 h 68"/>
                    <a:gd name="T14" fmla="*/ 23 w 119"/>
                    <a:gd name="T15" fmla="*/ 5 h 68"/>
                    <a:gd name="T16" fmla="*/ 25 w 119"/>
                    <a:gd name="T17" fmla="*/ 6 h 68"/>
                    <a:gd name="T18" fmla="*/ 28 w 119"/>
                    <a:gd name="T19" fmla="*/ 6 h 68"/>
                    <a:gd name="T20" fmla="*/ 30 w 119"/>
                    <a:gd name="T21" fmla="*/ 6 h 68"/>
                    <a:gd name="T22" fmla="*/ 31 w 119"/>
                    <a:gd name="T23" fmla="*/ 6 h 68"/>
                    <a:gd name="T24" fmla="*/ 34 w 119"/>
                    <a:gd name="T25" fmla="*/ 5 h 68"/>
                    <a:gd name="T26" fmla="*/ 35 w 119"/>
                    <a:gd name="T27" fmla="*/ 5 h 68"/>
                    <a:gd name="T28" fmla="*/ 37 w 119"/>
                    <a:gd name="T29" fmla="*/ 5 h 68"/>
                    <a:gd name="T30" fmla="*/ 39 w 119"/>
                    <a:gd name="T31" fmla="*/ 5 h 68"/>
                    <a:gd name="T32" fmla="*/ 41 w 119"/>
                    <a:gd name="T33" fmla="*/ 5 h 68"/>
                    <a:gd name="T34" fmla="*/ 43 w 119"/>
                    <a:gd name="T35" fmla="*/ 6 h 68"/>
                    <a:gd name="T36" fmla="*/ 98 w 119"/>
                    <a:gd name="T37" fmla="*/ 67 h 68"/>
                    <a:gd name="T38" fmla="*/ 118 w 119"/>
                    <a:gd name="T39" fmla="*/ 67 h 68"/>
                    <a:gd name="T40" fmla="*/ 59 w 119"/>
                    <a:gd name="T41" fmla="*/ 4 h 68"/>
                    <a:gd name="T42" fmla="*/ 39 w 119"/>
                    <a:gd name="T43" fmla="*/ 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9" h="68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7" y="1"/>
                      </a:lnTo>
                      <a:lnTo>
                        <a:pt x="11" y="2"/>
                      </a:lnTo>
                      <a:lnTo>
                        <a:pt x="15" y="3"/>
                      </a:lnTo>
                      <a:lnTo>
                        <a:pt x="19" y="3"/>
                      </a:lnTo>
                      <a:lnTo>
                        <a:pt x="21" y="4"/>
                      </a:lnTo>
                      <a:lnTo>
                        <a:pt x="23" y="5"/>
                      </a:lnTo>
                      <a:lnTo>
                        <a:pt x="25" y="6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1" y="6"/>
                      </a:lnTo>
                      <a:lnTo>
                        <a:pt x="34" y="5"/>
                      </a:lnTo>
                      <a:lnTo>
                        <a:pt x="35" y="5"/>
                      </a:lnTo>
                      <a:lnTo>
                        <a:pt x="37" y="5"/>
                      </a:lnTo>
                      <a:lnTo>
                        <a:pt x="39" y="5"/>
                      </a:lnTo>
                      <a:lnTo>
                        <a:pt x="41" y="5"/>
                      </a:lnTo>
                      <a:lnTo>
                        <a:pt x="43" y="6"/>
                      </a:lnTo>
                      <a:lnTo>
                        <a:pt x="98" y="67"/>
                      </a:lnTo>
                      <a:lnTo>
                        <a:pt x="118" y="67"/>
                      </a:lnTo>
                      <a:lnTo>
                        <a:pt x="59" y="4"/>
                      </a:lnTo>
                      <a:lnTo>
                        <a:pt x="39" y="4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93" name="Line 665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0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94" name="Line 666"/>
                <p:cNvSpPr>
                  <a:spLocks noChangeShapeType="1"/>
                </p:cNvSpPr>
                <p:nvPr/>
              </p:nvSpPr>
              <p:spPr bwMode="auto">
                <a:xfrm flipH="1" flipV="1">
                  <a:off x="2690" y="1471"/>
                  <a:ext cx="39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95" name="Line 667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5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96" name="Line 668"/>
                <p:cNvSpPr>
                  <a:spLocks noChangeShapeType="1"/>
                </p:cNvSpPr>
                <p:nvPr/>
              </p:nvSpPr>
              <p:spPr bwMode="auto">
                <a:xfrm flipH="1" flipV="1">
                  <a:off x="2631" y="1431"/>
                  <a:ext cx="98" cy="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97" name="Rectangle 669"/>
                <p:cNvSpPr>
                  <a:spLocks noChangeArrowheads="1"/>
                </p:cNvSpPr>
                <p:nvPr/>
              </p:nvSpPr>
              <p:spPr bwMode="auto">
                <a:xfrm>
                  <a:off x="2607" y="1427"/>
                  <a:ext cx="39" cy="49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98" name="Rectangle 670"/>
                <p:cNvSpPr>
                  <a:spLocks noChangeArrowheads="1"/>
                </p:cNvSpPr>
                <p:nvPr/>
              </p:nvSpPr>
              <p:spPr bwMode="auto">
                <a:xfrm>
                  <a:off x="2635" y="1439"/>
                  <a:ext cx="34" cy="5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99" name="Rectangle 671"/>
                <p:cNvSpPr>
                  <a:spLocks noChangeArrowheads="1"/>
                </p:cNvSpPr>
                <p:nvPr/>
              </p:nvSpPr>
              <p:spPr bwMode="auto">
                <a:xfrm>
                  <a:off x="2661" y="1444"/>
                  <a:ext cx="33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400" name="Group 672"/>
              <p:cNvGrpSpPr>
                <a:grpSpLocks/>
              </p:cNvGrpSpPr>
              <p:nvPr/>
            </p:nvGrpSpPr>
            <p:grpSpPr bwMode="auto">
              <a:xfrm>
                <a:off x="2932" y="825"/>
                <a:ext cx="163" cy="182"/>
                <a:chOff x="2932" y="825"/>
                <a:chExt cx="163" cy="182"/>
              </a:xfrm>
            </p:grpSpPr>
            <p:sp>
              <p:nvSpPr>
                <p:cNvPr id="330401" name="Rectangle 673"/>
                <p:cNvSpPr>
                  <a:spLocks noChangeArrowheads="1"/>
                </p:cNvSpPr>
                <p:nvPr/>
              </p:nvSpPr>
              <p:spPr bwMode="auto">
                <a:xfrm>
                  <a:off x="2932" y="825"/>
                  <a:ext cx="163" cy="18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02" name="Line 674"/>
                <p:cNvSpPr>
                  <a:spLocks noChangeShapeType="1"/>
                </p:cNvSpPr>
                <p:nvPr/>
              </p:nvSpPr>
              <p:spPr bwMode="auto">
                <a:xfrm flipH="1">
                  <a:off x="2943" y="974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03" name="Line 675"/>
                <p:cNvSpPr>
                  <a:spLocks noChangeShapeType="1"/>
                </p:cNvSpPr>
                <p:nvPr/>
              </p:nvSpPr>
              <p:spPr bwMode="auto">
                <a:xfrm flipH="1">
                  <a:off x="2943" y="953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04" name="Line 676"/>
                <p:cNvSpPr>
                  <a:spLocks noChangeShapeType="1"/>
                </p:cNvSpPr>
                <p:nvPr/>
              </p:nvSpPr>
              <p:spPr bwMode="auto">
                <a:xfrm flipH="1">
                  <a:off x="2943" y="931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05" name="Line 677"/>
                <p:cNvSpPr>
                  <a:spLocks noChangeShapeType="1"/>
                </p:cNvSpPr>
                <p:nvPr/>
              </p:nvSpPr>
              <p:spPr bwMode="auto">
                <a:xfrm flipH="1">
                  <a:off x="2943" y="910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06" name="Line 678"/>
                <p:cNvSpPr>
                  <a:spLocks noChangeShapeType="1"/>
                </p:cNvSpPr>
                <p:nvPr/>
              </p:nvSpPr>
              <p:spPr bwMode="auto">
                <a:xfrm flipH="1">
                  <a:off x="3060" y="974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07" name="Line 679"/>
                <p:cNvSpPr>
                  <a:spLocks noChangeShapeType="1"/>
                </p:cNvSpPr>
                <p:nvPr/>
              </p:nvSpPr>
              <p:spPr bwMode="auto">
                <a:xfrm flipH="1">
                  <a:off x="3060" y="953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08" name="Line 680"/>
                <p:cNvSpPr>
                  <a:spLocks noChangeShapeType="1"/>
                </p:cNvSpPr>
                <p:nvPr/>
              </p:nvSpPr>
              <p:spPr bwMode="auto">
                <a:xfrm flipH="1">
                  <a:off x="3060" y="931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09" name="Line 681"/>
                <p:cNvSpPr>
                  <a:spLocks noChangeShapeType="1"/>
                </p:cNvSpPr>
                <p:nvPr/>
              </p:nvSpPr>
              <p:spPr bwMode="auto">
                <a:xfrm flipH="1">
                  <a:off x="3060" y="910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10" name="Line 682"/>
                <p:cNvSpPr>
                  <a:spLocks noChangeShapeType="1"/>
                </p:cNvSpPr>
                <p:nvPr/>
              </p:nvSpPr>
              <p:spPr bwMode="auto">
                <a:xfrm flipH="1">
                  <a:off x="3060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11" name="Line 683"/>
                <p:cNvSpPr>
                  <a:spLocks noChangeShapeType="1"/>
                </p:cNvSpPr>
                <p:nvPr/>
              </p:nvSpPr>
              <p:spPr bwMode="auto">
                <a:xfrm flipH="1">
                  <a:off x="3060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12" name="Line 684"/>
                <p:cNvSpPr>
                  <a:spLocks noChangeShapeType="1"/>
                </p:cNvSpPr>
                <p:nvPr/>
              </p:nvSpPr>
              <p:spPr bwMode="auto">
                <a:xfrm flipH="1">
                  <a:off x="3014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13" name="Line 685"/>
                <p:cNvSpPr>
                  <a:spLocks noChangeShapeType="1"/>
                </p:cNvSpPr>
                <p:nvPr/>
              </p:nvSpPr>
              <p:spPr bwMode="auto">
                <a:xfrm flipH="1">
                  <a:off x="3014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30414" name="Rectangle 686"/>
            <p:cNvSpPr>
              <a:spLocks noChangeArrowheads="1"/>
            </p:cNvSpPr>
            <p:nvPr/>
          </p:nvSpPr>
          <p:spPr bwMode="auto">
            <a:xfrm>
              <a:off x="543" y="1796"/>
              <a:ext cx="111" cy="3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15" name="Rectangle 687"/>
            <p:cNvSpPr>
              <a:spLocks noChangeArrowheads="1"/>
            </p:cNvSpPr>
            <p:nvPr/>
          </p:nvSpPr>
          <p:spPr bwMode="auto">
            <a:xfrm>
              <a:off x="534" y="1840"/>
              <a:ext cx="51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i="1">
                  <a:latin typeface="Times New Roman" charset="0"/>
                </a:rPr>
                <a:t>Modality</a:t>
              </a:r>
              <a:endParaRPr lang="en-US" sz="2000" i="1">
                <a:latin typeface="Times New Roman" charset="0"/>
              </a:endParaRPr>
            </a:p>
          </p:txBody>
        </p:sp>
      </p:grpSp>
      <p:grpSp>
        <p:nvGrpSpPr>
          <p:cNvPr id="330416" name="Group 688"/>
          <p:cNvGrpSpPr>
            <a:grpSpLocks/>
          </p:cNvGrpSpPr>
          <p:nvPr/>
        </p:nvGrpSpPr>
        <p:grpSpPr bwMode="auto">
          <a:xfrm>
            <a:off x="3389313" y="2751138"/>
            <a:ext cx="1447800" cy="1095375"/>
            <a:chOff x="3840" y="192"/>
            <a:chExt cx="1776" cy="1344"/>
          </a:xfrm>
        </p:grpSpPr>
        <p:sp>
          <p:nvSpPr>
            <p:cNvPr id="330417" name="Rectangle 689"/>
            <p:cNvSpPr>
              <a:spLocks noChangeArrowheads="1"/>
            </p:cNvSpPr>
            <p:nvPr/>
          </p:nvSpPr>
          <p:spPr bwMode="auto">
            <a:xfrm>
              <a:off x="3840" y="192"/>
              <a:ext cx="1776" cy="13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18" name="Rectangle 690"/>
            <p:cNvSpPr>
              <a:spLocks noChangeArrowheads="1"/>
            </p:cNvSpPr>
            <p:nvPr/>
          </p:nvSpPr>
          <p:spPr bwMode="auto">
            <a:xfrm>
              <a:off x="3840" y="192"/>
              <a:ext cx="953" cy="13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19" name="Rectangle 691"/>
            <p:cNvSpPr>
              <a:spLocks noChangeArrowheads="1"/>
            </p:cNvSpPr>
            <p:nvPr/>
          </p:nvSpPr>
          <p:spPr bwMode="auto">
            <a:xfrm>
              <a:off x="3840" y="192"/>
              <a:ext cx="477" cy="13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20" name="Rectangle 692"/>
            <p:cNvSpPr>
              <a:spLocks noChangeArrowheads="1"/>
            </p:cNvSpPr>
            <p:nvPr/>
          </p:nvSpPr>
          <p:spPr bwMode="auto">
            <a:xfrm>
              <a:off x="3925" y="609"/>
              <a:ext cx="196" cy="92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21" name="Oval 693"/>
            <p:cNvSpPr>
              <a:spLocks noChangeArrowheads="1"/>
            </p:cNvSpPr>
            <p:nvPr/>
          </p:nvSpPr>
          <p:spPr bwMode="auto">
            <a:xfrm>
              <a:off x="3925" y="517"/>
              <a:ext cx="196" cy="25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22" name="Line 694"/>
            <p:cNvSpPr>
              <a:spLocks noChangeShapeType="1"/>
            </p:cNvSpPr>
            <p:nvPr/>
          </p:nvSpPr>
          <p:spPr bwMode="auto">
            <a:xfrm>
              <a:off x="4251" y="840"/>
              <a:ext cx="0" cy="1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0423" name="Group 695"/>
            <p:cNvGrpSpPr>
              <a:grpSpLocks/>
            </p:cNvGrpSpPr>
            <p:nvPr/>
          </p:nvGrpSpPr>
          <p:grpSpPr bwMode="auto">
            <a:xfrm>
              <a:off x="4317" y="377"/>
              <a:ext cx="476" cy="36"/>
              <a:chOff x="4317" y="377"/>
              <a:chExt cx="476" cy="36"/>
            </a:xfrm>
          </p:grpSpPr>
          <p:sp>
            <p:nvSpPr>
              <p:cNvPr id="330424" name="Line 696"/>
              <p:cNvSpPr>
                <a:spLocks noChangeShapeType="1"/>
              </p:cNvSpPr>
              <p:nvPr/>
            </p:nvSpPr>
            <p:spPr bwMode="auto">
              <a:xfrm>
                <a:off x="4317" y="399"/>
                <a:ext cx="4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25" name="AutoShape 697"/>
              <p:cNvSpPr>
                <a:spLocks noChangeArrowheads="1"/>
              </p:cNvSpPr>
              <p:nvPr/>
            </p:nvSpPr>
            <p:spPr bwMode="auto">
              <a:xfrm flipV="1">
                <a:off x="4447" y="377"/>
                <a:ext cx="216" cy="36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0426" name="Group 698"/>
            <p:cNvGrpSpPr>
              <a:grpSpLocks/>
            </p:cNvGrpSpPr>
            <p:nvPr/>
          </p:nvGrpSpPr>
          <p:grpSpPr bwMode="auto">
            <a:xfrm>
              <a:off x="4317" y="469"/>
              <a:ext cx="476" cy="38"/>
              <a:chOff x="4317" y="469"/>
              <a:chExt cx="476" cy="38"/>
            </a:xfrm>
          </p:grpSpPr>
          <p:sp>
            <p:nvSpPr>
              <p:cNvPr id="330427" name="Line 699"/>
              <p:cNvSpPr>
                <a:spLocks noChangeShapeType="1"/>
              </p:cNvSpPr>
              <p:nvPr/>
            </p:nvSpPr>
            <p:spPr bwMode="auto">
              <a:xfrm>
                <a:off x="4317" y="493"/>
                <a:ext cx="4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28" name="AutoShape 700"/>
              <p:cNvSpPr>
                <a:spLocks noChangeArrowheads="1"/>
              </p:cNvSpPr>
              <p:nvPr/>
            </p:nvSpPr>
            <p:spPr bwMode="auto">
              <a:xfrm flipV="1">
                <a:off x="4447" y="469"/>
                <a:ext cx="216" cy="38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0429" name="Group 701"/>
            <p:cNvGrpSpPr>
              <a:grpSpLocks/>
            </p:cNvGrpSpPr>
            <p:nvPr/>
          </p:nvGrpSpPr>
          <p:grpSpPr bwMode="auto">
            <a:xfrm>
              <a:off x="4317" y="563"/>
              <a:ext cx="476" cy="38"/>
              <a:chOff x="4317" y="563"/>
              <a:chExt cx="476" cy="38"/>
            </a:xfrm>
          </p:grpSpPr>
          <p:sp>
            <p:nvSpPr>
              <p:cNvPr id="330430" name="Line 702"/>
              <p:cNvSpPr>
                <a:spLocks noChangeShapeType="1"/>
              </p:cNvSpPr>
              <p:nvPr/>
            </p:nvSpPr>
            <p:spPr bwMode="auto">
              <a:xfrm>
                <a:off x="4317" y="587"/>
                <a:ext cx="4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31" name="AutoShape 703"/>
              <p:cNvSpPr>
                <a:spLocks noChangeArrowheads="1"/>
              </p:cNvSpPr>
              <p:nvPr/>
            </p:nvSpPr>
            <p:spPr bwMode="auto">
              <a:xfrm flipV="1">
                <a:off x="4447" y="563"/>
                <a:ext cx="216" cy="38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0432" name="Line 704"/>
            <p:cNvSpPr>
              <a:spLocks noChangeShapeType="1"/>
            </p:cNvSpPr>
            <p:nvPr/>
          </p:nvSpPr>
          <p:spPr bwMode="auto">
            <a:xfrm>
              <a:off x="4338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33" name="Line 705"/>
            <p:cNvSpPr>
              <a:spLocks noChangeShapeType="1"/>
            </p:cNvSpPr>
            <p:nvPr/>
          </p:nvSpPr>
          <p:spPr bwMode="auto">
            <a:xfrm>
              <a:off x="4382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34" name="Line 706"/>
            <p:cNvSpPr>
              <a:spLocks noChangeShapeType="1"/>
            </p:cNvSpPr>
            <p:nvPr/>
          </p:nvSpPr>
          <p:spPr bwMode="auto">
            <a:xfrm>
              <a:off x="4424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35" name="Line 707"/>
            <p:cNvSpPr>
              <a:spLocks noChangeShapeType="1"/>
            </p:cNvSpPr>
            <p:nvPr/>
          </p:nvSpPr>
          <p:spPr bwMode="auto">
            <a:xfrm>
              <a:off x="4467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36" name="Line 708"/>
            <p:cNvSpPr>
              <a:spLocks noChangeShapeType="1"/>
            </p:cNvSpPr>
            <p:nvPr/>
          </p:nvSpPr>
          <p:spPr bwMode="auto">
            <a:xfrm>
              <a:off x="4512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37" name="Line 709"/>
            <p:cNvSpPr>
              <a:spLocks noChangeShapeType="1"/>
            </p:cNvSpPr>
            <p:nvPr/>
          </p:nvSpPr>
          <p:spPr bwMode="auto">
            <a:xfrm>
              <a:off x="4554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38" name="Line 710"/>
            <p:cNvSpPr>
              <a:spLocks noChangeShapeType="1"/>
            </p:cNvSpPr>
            <p:nvPr/>
          </p:nvSpPr>
          <p:spPr bwMode="auto">
            <a:xfrm>
              <a:off x="4597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39" name="Line 711"/>
            <p:cNvSpPr>
              <a:spLocks noChangeShapeType="1"/>
            </p:cNvSpPr>
            <p:nvPr/>
          </p:nvSpPr>
          <p:spPr bwMode="auto">
            <a:xfrm>
              <a:off x="4643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40" name="Line 712"/>
            <p:cNvSpPr>
              <a:spLocks noChangeShapeType="1"/>
            </p:cNvSpPr>
            <p:nvPr/>
          </p:nvSpPr>
          <p:spPr bwMode="auto">
            <a:xfrm>
              <a:off x="4404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41" name="Line 713"/>
            <p:cNvSpPr>
              <a:spLocks noChangeShapeType="1"/>
            </p:cNvSpPr>
            <p:nvPr/>
          </p:nvSpPr>
          <p:spPr bwMode="auto">
            <a:xfrm>
              <a:off x="4447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42" name="Line 714"/>
            <p:cNvSpPr>
              <a:spLocks noChangeShapeType="1"/>
            </p:cNvSpPr>
            <p:nvPr/>
          </p:nvSpPr>
          <p:spPr bwMode="auto">
            <a:xfrm>
              <a:off x="4360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43" name="Line 715"/>
            <p:cNvSpPr>
              <a:spLocks noChangeShapeType="1"/>
            </p:cNvSpPr>
            <p:nvPr/>
          </p:nvSpPr>
          <p:spPr bwMode="auto">
            <a:xfrm>
              <a:off x="4491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44" name="Line 716"/>
            <p:cNvSpPr>
              <a:spLocks noChangeShapeType="1"/>
            </p:cNvSpPr>
            <p:nvPr/>
          </p:nvSpPr>
          <p:spPr bwMode="auto">
            <a:xfrm>
              <a:off x="4621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45" name="Line 717"/>
            <p:cNvSpPr>
              <a:spLocks noChangeShapeType="1"/>
            </p:cNvSpPr>
            <p:nvPr/>
          </p:nvSpPr>
          <p:spPr bwMode="auto">
            <a:xfrm>
              <a:off x="4534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46" name="Line 718"/>
            <p:cNvSpPr>
              <a:spLocks noChangeShapeType="1"/>
            </p:cNvSpPr>
            <p:nvPr/>
          </p:nvSpPr>
          <p:spPr bwMode="auto">
            <a:xfrm>
              <a:off x="4663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47" name="Line 719"/>
            <p:cNvSpPr>
              <a:spLocks noChangeShapeType="1"/>
            </p:cNvSpPr>
            <p:nvPr/>
          </p:nvSpPr>
          <p:spPr bwMode="auto">
            <a:xfrm>
              <a:off x="4576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48" name="Line 720"/>
            <p:cNvSpPr>
              <a:spLocks noChangeShapeType="1"/>
            </p:cNvSpPr>
            <p:nvPr/>
          </p:nvSpPr>
          <p:spPr bwMode="auto">
            <a:xfrm>
              <a:off x="4685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49" name="Line 721"/>
            <p:cNvSpPr>
              <a:spLocks noChangeShapeType="1"/>
            </p:cNvSpPr>
            <p:nvPr/>
          </p:nvSpPr>
          <p:spPr bwMode="auto">
            <a:xfrm>
              <a:off x="4706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50" name="Line 722"/>
            <p:cNvSpPr>
              <a:spLocks noChangeShapeType="1"/>
            </p:cNvSpPr>
            <p:nvPr/>
          </p:nvSpPr>
          <p:spPr bwMode="auto">
            <a:xfrm>
              <a:off x="4771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51" name="Line 723"/>
            <p:cNvSpPr>
              <a:spLocks noChangeShapeType="1"/>
            </p:cNvSpPr>
            <p:nvPr/>
          </p:nvSpPr>
          <p:spPr bwMode="auto">
            <a:xfrm>
              <a:off x="4728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52" name="Line 724"/>
            <p:cNvSpPr>
              <a:spLocks noChangeShapeType="1"/>
            </p:cNvSpPr>
            <p:nvPr/>
          </p:nvSpPr>
          <p:spPr bwMode="auto">
            <a:xfrm>
              <a:off x="4750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0453" name="Line 725"/>
          <p:cNvSpPr>
            <a:spLocks noChangeShapeType="1"/>
          </p:cNvSpPr>
          <p:nvPr/>
        </p:nvSpPr>
        <p:spPr bwMode="auto">
          <a:xfrm>
            <a:off x="4360863" y="2809875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54" name="Line 726"/>
          <p:cNvSpPr>
            <a:spLocks noChangeShapeType="1"/>
          </p:cNvSpPr>
          <p:nvPr/>
        </p:nvSpPr>
        <p:spPr bwMode="auto">
          <a:xfrm>
            <a:off x="4360863" y="2827338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55" name="Line 727"/>
          <p:cNvSpPr>
            <a:spLocks noChangeShapeType="1"/>
          </p:cNvSpPr>
          <p:nvPr/>
        </p:nvSpPr>
        <p:spPr bwMode="auto">
          <a:xfrm>
            <a:off x="4360863" y="2844800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56" name="Line 728"/>
          <p:cNvSpPr>
            <a:spLocks noChangeShapeType="1"/>
          </p:cNvSpPr>
          <p:nvPr/>
        </p:nvSpPr>
        <p:spPr bwMode="auto">
          <a:xfrm>
            <a:off x="4360863" y="2865438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57" name="Line 729"/>
          <p:cNvSpPr>
            <a:spLocks noChangeShapeType="1"/>
          </p:cNvSpPr>
          <p:nvPr/>
        </p:nvSpPr>
        <p:spPr bwMode="auto">
          <a:xfrm>
            <a:off x="4360863" y="2884488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58" name="Line 730"/>
          <p:cNvSpPr>
            <a:spLocks noChangeShapeType="1"/>
          </p:cNvSpPr>
          <p:nvPr/>
        </p:nvSpPr>
        <p:spPr bwMode="auto">
          <a:xfrm>
            <a:off x="4360863" y="2901950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59" name="Line 731"/>
          <p:cNvSpPr>
            <a:spLocks noChangeShapeType="1"/>
          </p:cNvSpPr>
          <p:nvPr/>
        </p:nvSpPr>
        <p:spPr bwMode="auto">
          <a:xfrm>
            <a:off x="4360863" y="2919413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60" name="Line 732"/>
          <p:cNvSpPr>
            <a:spLocks noChangeShapeType="1"/>
          </p:cNvSpPr>
          <p:nvPr/>
        </p:nvSpPr>
        <p:spPr bwMode="auto">
          <a:xfrm>
            <a:off x="4360863" y="2940050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61" name="Line 733"/>
          <p:cNvSpPr>
            <a:spLocks noChangeShapeType="1"/>
          </p:cNvSpPr>
          <p:nvPr/>
        </p:nvSpPr>
        <p:spPr bwMode="auto">
          <a:xfrm>
            <a:off x="4360863" y="2959100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62" name="Line 734"/>
          <p:cNvSpPr>
            <a:spLocks noChangeShapeType="1"/>
          </p:cNvSpPr>
          <p:nvPr/>
        </p:nvSpPr>
        <p:spPr bwMode="auto">
          <a:xfrm>
            <a:off x="4360863" y="2976563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63" name="Line 735"/>
          <p:cNvSpPr>
            <a:spLocks noChangeShapeType="1"/>
          </p:cNvSpPr>
          <p:nvPr/>
        </p:nvSpPr>
        <p:spPr bwMode="auto">
          <a:xfrm>
            <a:off x="4360863" y="2997200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64" name="Line 736"/>
          <p:cNvSpPr>
            <a:spLocks noChangeShapeType="1"/>
          </p:cNvSpPr>
          <p:nvPr/>
        </p:nvSpPr>
        <p:spPr bwMode="auto">
          <a:xfrm>
            <a:off x="4360863" y="3016250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65" name="Line 737"/>
          <p:cNvSpPr>
            <a:spLocks noChangeShapeType="1"/>
          </p:cNvSpPr>
          <p:nvPr/>
        </p:nvSpPr>
        <p:spPr bwMode="auto">
          <a:xfrm>
            <a:off x="4360863" y="3033713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66" name="Line 738"/>
          <p:cNvSpPr>
            <a:spLocks noChangeShapeType="1"/>
          </p:cNvSpPr>
          <p:nvPr/>
        </p:nvSpPr>
        <p:spPr bwMode="auto">
          <a:xfrm>
            <a:off x="4360863" y="3054350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67" name="Rectangle 739"/>
          <p:cNvSpPr>
            <a:spLocks noChangeArrowheads="1"/>
          </p:cNvSpPr>
          <p:nvPr/>
        </p:nvSpPr>
        <p:spPr bwMode="auto">
          <a:xfrm>
            <a:off x="4200525" y="3262313"/>
            <a:ext cx="495300" cy="7461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68" name="Line 740"/>
          <p:cNvSpPr>
            <a:spLocks noChangeShapeType="1"/>
          </p:cNvSpPr>
          <p:nvPr/>
        </p:nvSpPr>
        <p:spPr bwMode="auto">
          <a:xfrm>
            <a:off x="4219575" y="3298825"/>
            <a:ext cx="4587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69" name="Rectangle 741"/>
          <p:cNvSpPr>
            <a:spLocks noChangeArrowheads="1"/>
          </p:cNvSpPr>
          <p:nvPr/>
        </p:nvSpPr>
        <p:spPr bwMode="auto">
          <a:xfrm>
            <a:off x="4730750" y="3262313"/>
            <a:ext cx="36513" cy="7461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70" name="Rectangle 742"/>
          <p:cNvSpPr>
            <a:spLocks noChangeArrowheads="1"/>
          </p:cNvSpPr>
          <p:nvPr/>
        </p:nvSpPr>
        <p:spPr bwMode="auto">
          <a:xfrm>
            <a:off x="3705225" y="3902075"/>
            <a:ext cx="8921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i="1">
                <a:latin typeface="Times New Roman" charset="0"/>
              </a:rPr>
              <a:t>Archive</a:t>
            </a:r>
            <a:endParaRPr lang="en-US" sz="2000" i="1">
              <a:latin typeface="Times New Roman" charset="0"/>
            </a:endParaRPr>
          </a:p>
        </p:txBody>
      </p:sp>
      <p:grpSp>
        <p:nvGrpSpPr>
          <p:cNvPr id="330471" name="Group 743"/>
          <p:cNvGrpSpPr>
            <a:grpSpLocks/>
          </p:cNvGrpSpPr>
          <p:nvPr/>
        </p:nvGrpSpPr>
        <p:grpSpPr bwMode="auto">
          <a:xfrm>
            <a:off x="1300163" y="3436938"/>
            <a:ext cx="904875" cy="909637"/>
            <a:chOff x="527" y="1457"/>
            <a:chExt cx="570" cy="573"/>
          </a:xfrm>
        </p:grpSpPr>
        <p:grpSp>
          <p:nvGrpSpPr>
            <p:cNvPr id="330472" name="Group 744"/>
            <p:cNvGrpSpPr>
              <a:grpSpLocks/>
            </p:cNvGrpSpPr>
            <p:nvPr/>
          </p:nvGrpSpPr>
          <p:grpSpPr bwMode="auto">
            <a:xfrm>
              <a:off x="527" y="1457"/>
              <a:ext cx="570" cy="374"/>
              <a:chOff x="1488" y="133"/>
              <a:chExt cx="2112" cy="1388"/>
            </a:xfrm>
          </p:grpSpPr>
          <p:grpSp>
            <p:nvGrpSpPr>
              <p:cNvPr id="330473" name="Group 745"/>
              <p:cNvGrpSpPr>
                <a:grpSpLocks/>
              </p:cNvGrpSpPr>
              <p:nvPr/>
            </p:nvGrpSpPr>
            <p:grpSpPr bwMode="auto">
              <a:xfrm>
                <a:off x="2806" y="133"/>
                <a:ext cx="794" cy="1388"/>
                <a:chOff x="2806" y="133"/>
                <a:chExt cx="794" cy="1388"/>
              </a:xfrm>
            </p:grpSpPr>
            <p:sp>
              <p:nvSpPr>
                <p:cNvPr id="330474" name="Rectangle 746"/>
                <p:cNvSpPr>
                  <a:spLocks noChangeArrowheads="1"/>
                </p:cNvSpPr>
                <p:nvPr/>
              </p:nvSpPr>
              <p:spPr bwMode="auto">
                <a:xfrm>
                  <a:off x="2859" y="133"/>
                  <a:ext cx="741" cy="132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75" name="Rectangle 747"/>
                <p:cNvSpPr>
                  <a:spLocks noChangeArrowheads="1"/>
                </p:cNvSpPr>
                <p:nvPr/>
              </p:nvSpPr>
              <p:spPr bwMode="auto">
                <a:xfrm>
                  <a:off x="2877" y="1458"/>
                  <a:ext cx="702" cy="6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76" name="AutoShape 748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2310" y="768"/>
                  <a:ext cx="1050" cy="58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77" name="Line 749"/>
                <p:cNvSpPr>
                  <a:spLocks noChangeShapeType="1"/>
                </p:cNvSpPr>
                <p:nvPr/>
              </p:nvSpPr>
              <p:spPr bwMode="auto">
                <a:xfrm flipV="1">
                  <a:off x="2861" y="133"/>
                  <a:ext cx="0" cy="13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78" name="Line 750"/>
                <p:cNvSpPr>
                  <a:spLocks noChangeShapeType="1"/>
                </p:cNvSpPr>
                <p:nvPr/>
              </p:nvSpPr>
              <p:spPr bwMode="auto">
                <a:xfrm flipH="1">
                  <a:off x="2861" y="135"/>
                  <a:ext cx="9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79" name="Line 751"/>
                <p:cNvSpPr>
                  <a:spLocks noChangeShapeType="1"/>
                </p:cNvSpPr>
                <p:nvPr/>
              </p:nvSpPr>
              <p:spPr bwMode="auto">
                <a:xfrm>
                  <a:off x="2863" y="1444"/>
                  <a:ext cx="7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480" name="Group 752"/>
              <p:cNvGrpSpPr>
                <a:grpSpLocks/>
              </p:cNvGrpSpPr>
              <p:nvPr/>
            </p:nvGrpSpPr>
            <p:grpSpPr bwMode="auto">
              <a:xfrm>
                <a:off x="1488" y="961"/>
                <a:ext cx="1262" cy="551"/>
                <a:chOff x="1488" y="961"/>
                <a:chExt cx="1262" cy="551"/>
              </a:xfrm>
            </p:grpSpPr>
            <p:sp>
              <p:nvSpPr>
                <p:cNvPr id="330481" name="AutoShape 753"/>
                <p:cNvSpPr>
                  <a:spLocks noChangeArrowheads="1"/>
                </p:cNvSpPr>
                <p:nvPr/>
              </p:nvSpPr>
              <p:spPr bwMode="auto">
                <a:xfrm>
                  <a:off x="1488" y="961"/>
                  <a:ext cx="1238" cy="68"/>
                </a:xfrm>
                <a:prstGeom prst="roundRect">
                  <a:avLst>
                    <a:gd name="adj" fmla="val 12495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82" name="AutoShape 754"/>
                <p:cNvSpPr>
                  <a:spLocks noChangeArrowheads="1"/>
                </p:cNvSpPr>
                <p:nvPr/>
              </p:nvSpPr>
              <p:spPr bwMode="auto">
                <a:xfrm flipH="1">
                  <a:off x="1685" y="1444"/>
                  <a:ext cx="1064" cy="67"/>
                </a:xfrm>
                <a:prstGeom prst="parallelogram">
                  <a:avLst>
                    <a:gd name="adj" fmla="val 396941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83" name="AutoShape 755"/>
                <p:cNvSpPr>
                  <a:spLocks noChangeArrowheads="1"/>
                </p:cNvSpPr>
                <p:nvPr/>
              </p:nvSpPr>
              <p:spPr bwMode="auto">
                <a:xfrm flipH="1">
                  <a:off x="2498" y="1444"/>
                  <a:ext cx="251" cy="67"/>
                </a:xfrm>
                <a:prstGeom prst="parallelogram">
                  <a:avLst>
                    <a:gd name="adj" fmla="val 93639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84" name="Freeform 756"/>
                <p:cNvSpPr>
                  <a:spLocks/>
                </p:cNvSpPr>
                <p:nvPr/>
              </p:nvSpPr>
              <p:spPr bwMode="auto">
                <a:xfrm>
                  <a:off x="2162" y="1070"/>
                  <a:ext cx="556" cy="433"/>
                </a:xfrm>
                <a:custGeom>
                  <a:avLst/>
                  <a:gdLst>
                    <a:gd name="T0" fmla="*/ 481 w 556"/>
                    <a:gd name="T1" fmla="*/ 432 h 433"/>
                    <a:gd name="T2" fmla="*/ 510 w 556"/>
                    <a:gd name="T3" fmla="*/ 425 h 433"/>
                    <a:gd name="T4" fmla="*/ 523 w 556"/>
                    <a:gd name="T5" fmla="*/ 425 h 433"/>
                    <a:gd name="T6" fmla="*/ 532 w 556"/>
                    <a:gd name="T7" fmla="*/ 422 h 433"/>
                    <a:gd name="T8" fmla="*/ 542 w 556"/>
                    <a:gd name="T9" fmla="*/ 419 h 433"/>
                    <a:gd name="T10" fmla="*/ 548 w 556"/>
                    <a:gd name="T11" fmla="*/ 410 h 433"/>
                    <a:gd name="T12" fmla="*/ 131 w 556"/>
                    <a:gd name="T13" fmla="*/ 0 h 433"/>
                    <a:gd name="T14" fmla="*/ 139 w 556"/>
                    <a:gd name="T15" fmla="*/ 2 h 433"/>
                    <a:gd name="T16" fmla="*/ 0 w 556"/>
                    <a:gd name="T17" fmla="*/ 0 h 433"/>
                    <a:gd name="T18" fmla="*/ 467 w 556"/>
                    <a:gd name="T19" fmla="*/ 432 h 433"/>
                    <a:gd name="T20" fmla="*/ 555 w 556"/>
                    <a:gd name="T21" fmla="*/ 418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56" h="433">
                      <a:moveTo>
                        <a:pt x="481" y="432"/>
                      </a:moveTo>
                      <a:lnTo>
                        <a:pt x="510" y="425"/>
                      </a:lnTo>
                      <a:lnTo>
                        <a:pt x="523" y="425"/>
                      </a:lnTo>
                      <a:lnTo>
                        <a:pt x="532" y="422"/>
                      </a:lnTo>
                      <a:lnTo>
                        <a:pt x="542" y="419"/>
                      </a:lnTo>
                      <a:lnTo>
                        <a:pt x="548" y="410"/>
                      </a:lnTo>
                      <a:lnTo>
                        <a:pt x="131" y="0"/>
                      </a:lnTo>
                      <a:lnTo>
                        <a:pt x="139" y="2"/>
                      </a:lnTo>
                      <a:lnTo>
                        <a:pt x="0" y="0"/>
                      </a:lnTo>
                      <a:lnTo>
                        <a:pt x="467" y="432"/>
                      </a:lnTo>
                      <a:lnTo>
                        <a:pt x="555" y="418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85" name="Rectangle 757"/>
                <p:cNvSpPr>
                  <a:spLocks noChangeArrowheads="1"/>
                </p:cNvSpPr>
                <p:nvPr/>
              </p:nvSpPr>
              <p:spPr bwMode="auto">
                <a:xfrm>
                  <a:off x="2420" y="1444"/>
                  <a:ext cx="116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86" name="Freeform 758"/>
                <p:cNvSpPr>
                  <a:spLocks/>
                </p:cNvSpPr>
                <p:nvPr/>
              </p:nvSpPr>
              <p:spPr bwMode="auto">
                <a:xfrm>
                  <a:off x="2631" y="1444"/>
                  <a:ext cx="119" cy="68"/>
                </a:xfrm>
                <a:custGeom>
                  <a:avLst/>
                  <a:gdLst>
                    <a:gd name="T0" fmla="*/ 0 w 119"/>
                    <a:gd name="T1" fmla="*/ 4 h 68"/>
                    <a:gd name="T2" fmla="*/ 3 w 119"/>
                    <a:gd name="T3" fmla="*/ 0 h 68"/>
                    <a:gd name="T4" fmla="*/ 7 w 119"/>
                    <a:gd name="T5" fmla="*/ 1 h 68"/>
                    <a:gd name="T6" fmla="*/ 11 w 119"/>
                    <a:gd name="T7" fmla="*/ 2 h 68"/>
                    <a:gd name="T8" fmla="*/ 15 w 119"/>
                    <a:gd name="T9" fmla="*/ 3 h 68"/>
                    <a:gd name="T10" fmla="*/ 19 w 119"/>
                    <a:gd name="T11" fmla="*/ 3 h 68"/>
                    <a:gd name="T12" fmla="*/ 21 w 119"/>
                    <a:gd name="T13" fmla="*/ 4 h 68"/>
                    <a:gd name="T14" fmla="*/ 23 w 119"/>
                    <a:gd name="T15" fmla="*/ 5 h 68"/>
                    <a:gd name="T16" fmla="*/ 25 w 119"/>
                    <a:gd name="T17" fmla="*/ 6 h 68"/>
                    <a:gd name="T18" fmla="*/ 28 w 119"/>
                    <a:gd name="T19" fmla="*/ 6 h 68"/>
                    <a:gd name="T20" fmla="*/ 30 w 119"/>
                    <a:gd name="T21" fmla="*/ 6 h 68"/>
                    <a:gd name="T22" fmla="*/ 31 w 119"/>
                    <a:gd name="T23" fmla="*/ 6 h 68"/>
                    <a:gd name="T24" fmla="*/ 34 w 119"/>
                    <a:gd name="T25" fmla="*/ 5 h 68"/>
                    <a:gd name="T26" fmla="*/ 35 w 119"/>
                    <a:gd name="T27" fmla="*/ 5 h 68"/>
                    <a:gd name="T28" fmla="*/ 37 w 119"/>
                    <a:gd name="T29" fmla="*/ 5 h 68"/>
                    <a:gd name="T30" fmla="*/ 39 w 119"/>
                    <a:gd name="T31" fmla="*/ 5 h 68"/>
                    <a:gd name="T32" fmla="*/ 41 w 119"/>
                    <a:gd name="T33" fmla="*/ 5 h 68"/>
                    <a:gd name="T34" fmla="*/ 43 w 119"/>
                    <a:gd name="T35" fmla="*/ 6 h 68"/>
                    <a:gd name="T36" fmla="*/ 98 w 119"/>
                    <a:gd name="T37" fmla="*/ 67 h 68"/>
                    <a:gd name="T38" fmla="*/ 118 w 119"/>
                    <a:gd name="T39" fmla="*/ 67 h 68"/>
                    <a:gd name="T40" fmla="*/ 59 w 119"/>
                    <a:gd name="T41" fmla="*/ 4 h 68"/>
                    <a:gd name="T42" fmla="*/ 39 w 119"/>
                    <a:gd name="T43" fmla="*/ 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9" h="68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7" y="1"/>
                      </a:lnTo>
                      <a:lnTo>
                        <a:pt x="11" y="2"/>
                      </a:lnTo>
                      <a:lnTo>
                        <a:pt x="15" y="3"/>
                      </a:lnTo>
                      <a:lnTo>
                        <a:pt x="19" y="3"/>
                      </a:lnTo>
                      <a:lnTo>
                        <a:pt x="21" y="4"/>
                      </a:lnTo>
                      <a:lnTo>
                        <a:pt x="23" y="5"/>
                      </a:lnTo>
                      <a:lnTo>
                        <a:pt x="25" y="6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1" y="6"/>
                      </a:lnTo>
                      <a:lnTo>
                        <a:pt x="34" y="5"/>
                      </a:lnTo>
                      <a:lnTo>
                        <a:pt x="35" y="5"/>
                      </a:lnTo>
                      <a:lnTo>
                        <a:pt x="37" y="5"/>
                      </a:lnTo>
                      <a:lnTo>
                        <a:pt x="39" y="5"/>
                      </a:lnTo>
                      <a:lnTo>
                        <a:pt x="41" y="5"/>
                      </a:lnTo>
                      <a:lnTo>
                        <a:pt x="43" y="6"/>
                      </a:lnTo>
                      <a:lnTo>
                        <a:pt x="98" y="67"/>
                      </a:lnTo>
                      <a:lnTo>
                        <a:pt x="118" y="67"/>
                      </a:lnTo>
                      <a:lnTo>
                        <a:pt x="59" y="4"/>
                      </a:lnTo>
                      <a:lnTo>
                        <a:pt x="39" y="4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87" name="Line 759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0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88" name="Line 760"/>
                <p:cNvSpPr>
                  <a:spLocks noChangeShapeType="1"/>
                </p:cNvSpPr>
                <p:nvPr/>
              </p:nvSpPr>
              <p:spPr bwMode="auto">
                <a:xfrm flipH="1" flipV="1">
                  <a:off x="2690" y="1471"/>
                  <a:ext cx="39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89" name="Line 761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5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90" name="Line 762"/>
                <p:cNvSpPr>
                  <a:spLocks noChangeShapeType="1"/>
                </p:cNvSpPr>
                <p:nvPr/>
              </p:nvSpPr>
              <p:spPr bwMode="auto">
                <a:xfrm flipH="1" flipV="1">
                  <a:off x="2631" y="1431"/>
                  <a:ext cx="98" cy="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91" name="Rectangle 763"/>
                <p:cNvSpPr>
                  <a:spLocks noChangeArrowheads="1"/>
                </p:cNvSpPr>
                <p:nvPr/>
              </p:nvSpPr>
              <p:spPr bwMode="auto">
                <a:xfrm>
                  <a:off x="2607" y="1427"/>
                  <a:ext cx="39" cy="49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92" name="Rectangle 764"/>
                <p:cNvSpPr>
                  <a:spLocks noChangeArrowheads="1"/>
                </p:cNvSpPr>
                <p:nvPr/>
              </p:nvSpPr>
              <p:spPr bwMode="auto">
                <a:xfrm>
                  <a:off x="2635" y="1439"/>
                  <a:ext cx="34" cy="5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93" name="Rectangle 765"/>
                <p:cNvSpPr>
                  <a:spLocks noChangeArrowheads="1"/>
                </p:cNvSpPr>
                <p:nvPr/>
              </p:nvSpPr>
              <p:spPr bwMode="auto">
                <a:xfrm>
                  <a:off x="2661" y="1444"/>
                  <a:ext cx="33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494" name="Group 766"/>
              <p:cNvGrpSpPr>
                <a:grpSpLocks/>
              </p:cNvGrpSpPr>
              <p:nvPr/>
            </p:nvGrpSpPr>
            <p:grpSpPr bwMode="auto">
              <a:xfrm>
                <a:off x="2932" y="825"/>
                <a:ext cx="163" cy="182"/>
                <a:chOff x="2932" y="825"/>
                <a:chExt cx="163" cy="182"/>
              </a:xfrm>
            </p:grpSpPr>
            <p:sp>
              <p:nvSpPr>
                <p:cNvPr id="330495" name="Rectangle 767"/>
                <p:cNvSpPr>
                  <a:spLocks noChangeArrowheads="1"/>
                </p:cNvSpPr>
                <p:nvPr/>
              </p:nvSpPr>
              <p:spPr bwMode="auto">
                <a:xfrm>
                  <a:off x="2932" y="825"/>
                  <a:ext cx="163" cy="18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96" name="Line 768"/>
                <p:cNvSpPr>
                  <a:spLocks noChangeShapeType="1"/>
                </p:cNvSpPr>
                <p:nvPr/>
              </p:nvSpPr>
              <p:spPr bwMode="auto">
                <a:xfrm flipH="1">
                  <a:off x="2943" y="974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97" name="Line 769"/>
                <p:cNvSpPr>
                  <a:spLocks noChangeShapeType="1"/>
                </p:cNvSpPr>
                <p:nvPr/>
              </p:nvSpPr>
              <p:spPr bwMode="auto">
                <a:xfrm flipH="1">
                  <a:off x="2943" y="953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98" name="Line 770"/>
                <p:cNvSpPr>
                  <a:spLocks noChangeShapeType="1"/>
                </p:cNvSpPr>
                <p:nvPr/>
              </p:nvSpPr>
              <p:spPr bwMode="auto">
                <a:xfrm flipH="1">
                  <a:off x="2943" y="931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99" name="Line 771"/>
                <p:cNvSpPr>
                  <a:spLocks noChangeShapeType="1"/>
                </p:cNvSpPr>
                <p:nvPr/>
              </p:nvSpPr>
              <p:spPr bwMode="auto">
                <a:xfrm flipH="1">
                  <a:off x="2943" y="910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00" name="Line 772"/>
                <p:cNvSpPr>
                  <a:spLocks noChangeShapeType="1"/>
                </p:cNvSpPr>
                <p:nvPr/>
              </p:nvSpPr>
              <p:spPr bwMode="auto">
                <a:xfrm flipH="1">
                  <a:off x="3060" y="974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01" name="Line 773"/>
                <p:cNvSpPr>
                  <a:spLocks noChangeShapeType="1"/>
                </p:cNvSpPr>
                <p:nvPr/>
              </p:nvSpPr>
              <p:spPr bwMode="auto">
                <a:xfrm flipH="1">
                  <a:off x="3060" y="953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02" name="Line 774"/>
                <p:cNvSpPr>
                  <a:spLocks noChangeShapeType="1"/>
                </p:cNvSpPr>
                <p:nvPr/>
              </p:nvSpPr>
              <p:spPr bwMode="auto">
                <a:xfrm flipH="1">
                  <a:off x="3060" y="931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03" name="Line 775"/>
                <p:cNvSpPr>
                  <a:spLocks noChangeShapeType="1"/>
                </p:cNvSpPr>
                <p:nvPr/>
              </p:nvSpPr>
              <p:spPr bwMode="auto">
                <a:xfrm flipH="1">
                  <a:off x="3060" y="910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04" name="Line 776"/>
                <p:cNvSpPr>
                  <a:spLocks noChangeShapeType="1"/>
                </p:cNvSpPr>
                <p:nvPr/>
              </p:nvSpPr>
              <p:spPr bwMode="auto">
                <a:xfrm flipH="1">
                  <a:off x="3060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05" name="Line 777"/>
                <p:cNvSpPr>
                  <a:spLocks noChangeShapeType="1"/>
                </p:cNvSpPr>
                <p:nvPr/>
              </p:nvSpPr>
              <p:spPr bwMode="auto">
                <a:xfrm flipH="1">
                  <a:off x="3060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06" name="Line 778"/>
                <p:cNvSpPr>
                  <a:spLocks noChangeShapeType="1"/>
                </p:cNvSpPr>
                <p:nvPr/>
              </p:nvSpPr>
              <p:spPr bwMode="auto">
                <a:xfrm flipH="1">
                  <a:off x="3014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07" name="Line 779"/>
                <p:cNvSpPr>
                  <a:spLocks noChangeShapeType="1"/>
                </p:cNvSpPr>
                <p:nvPr/>
              </p:nvSpPr>
              <p:spPr bwMode="auto">
                <a:xfrm flipH="1">
                  <a:off x="3014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30508" name="Rectangle 780"/>
            <p:cNvSpPr>
              <a:spLocks noChangeArrowheads="1"/>
            </p:cNvSpPr>
            <p:nvPr/>
          </p:nvSpPr>
          <p:spPr bwMode="auto">
            <a:xfrm>
              <a:off x="543" y="1796"/>
              <a:ext cx="111" cy="3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09" name="Rectangle 781"/>
            <p:cNvSpPr>
              <a:spLocks noChangeArrowheads="1"/>
            </p:cNvSpPr>
            <p:nvPr/>
          </p:nvSpPr>
          <p:spPr bwMode="auto">
            <a:xfrm>
              <a:off x="534" y="1840"/>
              <a:ext cx="51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i="1">
                  <a:latin typeface="Times New Roman" charset="0"/>
                </a:rPr>
                <a:t>Modality</a:t>
              </a:r>
              <a:endParaRPr lang="en-US" sz="2000" i="1">
                <a:latin typeface="Times New Roman" charset="0"/>
              </a:endParaRPr>
            </a:p>
          </p:txBody>
        </p:sp>
      </p:grpSp>
      <p:grpSp>
        <p:nvGrpSpPr>
          <p:cNvPr id="330510" name="Group 782"/>
          <p:cNvGrpSpPr>
            <a:grpSpLocks/>
          </p:cNvGrpSpPr>
          <p:nvPr/>
        </p:nvGrpSpPr>
        <p:grpSpPr bwMode="auto">
          <a:xfrm>
            <a:off x="1293813" y="4370388"/>
            <a:ext cx="904875" cy="909637"/>
            <a:chOff x="527" y="1457"/>
            <a:chExt cx="570" cy="573"/>
          </a:xfrm>
        </p:grpSpPr>
        <p:grpSp>
          <p:nvGrpSpPr>
            <p:cNvPr id="330511" name="Group 783"/>
            <p:cNvGrpSpPr>
              <a:grpSpLocks/>
            </p:cNvGrpSpPr>
            <p:nvPr/>
          </p:nvGrpSpPr>
          <p:grpSpPr bwMode="auto">
            <a:xfrm>
              <a:off x="527" y="1457"/>
              <a:ext cx="570" cy="374"/>
              <a:chOff x="1488" y="133"/>
              <a:chExt cx="2112" cy="1388"/>
            </a:xfrm>
          </p:grpSpPr>
          <p:grpSp>
            <p:nvGrpSpPr>
              <p:cNvPr id="330512" name="Group 784"/>
              <p:cNvGrpSpPr>
                <a:grpSpLocks/>
              </p:cNvGrpSpPr>
              <p:nvPr/>
            </p:nvGrpSpPr>
            <p:grpSpPr bwMode="auto">
              <a:xfrm>
                <a:off x="2806" y="133"/>
                <a:ext cx="794" cy="1388"/>
                <a:chOff x="2806" y="133"/>
                <a:chExt cx="794" cy="1388"/>
              </a:xfrm>
            </p:grpSpPr>
            <p:sp>
              <p:nvSpPr>
                <p:cNvPr id="330513" name="Rectangle 785"/>
                <p:cNvSpPr>
                  <a:spLocks noChangeArrowheads="1"/>
                </p:cNvSpPr>
                <p:nvPr/>
              </p:nvSpPr>
              <p:spPr bwMode="auto">
                <a:xfrm>
                  <a:off x="2859" y="133"/>
                  <a:ext cx="741" cy="132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14" name="Rectangle 786"/>
                <p:cNvSpPr>
                  <a:spLocks noChangeArrowheads="1"/>
                </p:cNvSpPr>
                <p:nvPr/>
              </p:nvSpPr>
              <p:spPr bwMode="auto">
                <a:xfrm>
                  <a:off x="2877" y="1458"/>
                  <a:ext cx="702" cy="6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15" name="AutoShape 787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2310" y="768"/>
                  <a:ext cx="1050" cy="58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16" name="Line 788"/>
                <p:cNvSpPr>
                  <a:spLocks noChangeShapeType="1"/>
                </p:cNvSpPr>
                <p:nvPr/>
              </p:nvSpPr>
              <p:spPr bwMode="auto">
                <a:xfrm flipV="1">
                  <a:off x="2861" y="133"/>
                  <a:ext cx="0" cy="13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17" name="Line 789"/>
                <p:cNvSpPr>
                  <a:spLocks noChangeShapeType="1"/>
                </p:cNvSpPr>
                <p:nvPr/>
              </p:nvSpPr>
              <p:spPr bwMode="auto">
                <a:xfrm flipH="1">
                  <a:off x="2861" y="135"/>
                  <a:ext cx="9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18" name="Line 790"/>
                <p:cNvSpPr>
                  <a:spLocks noChangeShapeType="1"/>
                </p:cNvSpPr>
                <p:nvPr/>
              </p:nvSpPr>
              <p:spPr bwMode="auto">
                <a:xfrm>
                  <a:off x="2863" y="1444"/>
                  <a:ext cx="7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519" name="Group 791"/>
              <p:cNvGrpSpPr>
                <a:grpSpLocks/>
              </p:cNvGrpSpPr>
              <p:nvPr/>
            </p:nvGrpSpPr>
            <p:grpSpPr bwMode="auto">
              <a:xfrm>
                <a:off x="1488" y="961"/>
                <a:ext cx="1262" cy="551"/>
                <a:chOff x="1488" y="961"/>
                <a:chExt cx="1262" cy="551"/>
              </a:xfrm>
            </p:grpSpPr>
            <p:sp>
              <p:nvSpPr>
                <p:cNvPr id="330520" name="AutoShape 792"/>
                <p:cNvSpPr>
                  <a:spLocks noChangeArrowheads="1"/>
                </p:cNvSpPr>
                <p:nvPr/>
              </p:nvSpPr>
              <p:spPr bwMode="auto">
                <a:xfrm>
                  <a:off x="1488" y="961"/>
                  <a:ext cx="1238" cy="68"/>
                </a:xfrm>
                <a:prstGeom prst="roundRect">
                  <a:avLst>
                    <a:gd name="adj" fmla="val 12495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21" name="AutoShape 793"/>
                <p:cNvSpPr>
                  <a:spLocks noChangeArrowheads="1"/>
                </p:cNvSpPr>
                <p:nvPr/>
              </p:nvSpPr>
              <p:spPr bwMode="auto">
                <a:xfrm flipH="1">
                  <a:off x="1685" y="1444"/>
                  <a:ext cx="1064" cy="67"/>
                </a:xfrm>
                <a:prstGeom prst="parallelogram">
                  <a:avLst>
                    <a:gd name="adj" fmla="val 396941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22" name="AutoShape 794"/>
                <p:cNvSpPr>
                  <a:spLocks noChangeArrowheads="1"/>
                </p:cNvSpPr>
                <p:nvPr/>
              </p:nvSpPr>
              <p:spPr bwMode="auto">
                <a:xfrm flipH="1">
                  <a:off x="2498" y="1444"/>
                  <a:ext cx="251" cy="67"/>
                </a:xfrm>
                <a:prstGeom prst="parallelogram">
                  <a:avLst>
                    <a:gd name="adj" fmla="val 93639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23" name="Freeform 795"/>
                <p:cNvSpPr>
                  <a:spLocks/>
                </p:cNvSpPr>
                <p:nvPr/>
              </p:nvSpPr>
              <p:spPr bwMode="auto">
                <a:xfrm>
                  <a:off x="2162" y="1070"/>
                  <a:ext cx="556" cy="433"/>
                </a:xfrm>
                <a:custGeom>
                  <a:avLst/>
                  <a:gdLst>
                    <a:gd name="T0" fmla="*/ 481 w 556"/>
                    <a:gd name="T1" fmla="*/ 432 h 433"/>
                    <a:gd name="T2" fmla="*/ 510 w 556"/>
                    <a:gd name="T3" fmla="*/ 425 h 433"/>
                    <a:gd name="T4" fmla="*/ 523 w 556"/>
                    <a:gd name="T5" fmla="*/ 425 h 433"/>
                    <a:gd name="T6" fmla="*/ 532 w 556"/>
                    <a:gd name="T7" fmla="*/ 422 h 433"/>
                    <a:gd name="T8" fmla="*/ 542 w 556"/>
                    <a:gd name="T9" fmla="*/ 419 h 433"/>
                    <a:gd name="T10" fmla="*/ 548 w 556"/>
                    <a:gd name="T11" fmla="*/ 410 h 433"/>
                    <a:gd name="T12" fmla="*/ 131 w 556"/>
                    <a:gd name="T13" fmla="*/ 0 h 433"/>
                    <a:gd name="T14" fmla="*/ 139 w 556"/>
                    <a:gd name="T15" fmla="*/ 2 h 433"/>
                    <a:gd name="T16" fmla="*/ 0 w 556"/>
                    <a:gd name="T17" fmla="*/ 0 h 433"/>
                    <a:gd name="T18" fmla="*/ 467 w 556"/>
                    <a:gd name="T19" fmla="*/ 432 h 433"/>
                    <a:gd name="T20" fmla="*/ 555 w 556"/>
                    <a:gd name="T21" fmla="*/ 418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56" h="433">
                      <a:moveTo>
                        <a:pt x="481" y="432"/>
                      </a:moveTo>
                      <a:lnTo>
                        <a:pt x="510" y="425"/>
                      </a:lnTo>
                      <a:lnTo>
                        <a:pt x="523" y="425"/>
                      </a:lnTo>
                      <a:lnTo>
                        <a:pt x="532" y="422"/>
                      </a:lnTo>
                      <a:lnTo>
                        <a:pt x="542" y="419"/>
                      </a:lnTo>
                      <a:lnTo>
                        <a:pt x="548" y="410"/>
                      </a:lnTo>
                      <a:lnTo>
                        <a:pt x="131" y="0"/>
                      </a:lnTo>
                      <a:lnTo>
                        <a:pt x="139" y="2"/>
                      </a:lnTo>
                      <a:lnTo>
                        <a:pt x="0" y="0"/>
                      </a:lnTo>
                      <a:lnTo>
                        <a:pt x="467" y="432"/>
                      </a:lnTo>
                      <a:lnTo>
                        <a:pt x="555" y="418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24" name="Rectangle 796"/>
                <p:cNvSpPr>
                  <a:spLocks noChangeArrowheads="1"/>
                </p:cNvSpPr>
                <p:nvPr/>
              </p:nvSpPr>
              <p:spPr bwMode="auto">
                <a:xfrm>
                  <a:off x="2420" y="1444"/>
                  <a:ext cx="116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25" name="Freeform 797"/>
                <p:cNvSpPr>
                  <a:spLocks/>
                </p:cNvSpPr>
                <p:nvPr/>
              </p:nvSpPr>
              <p:spPr bwMode="auto">
                <a:xfrm>
                  <a:off x="2631" y="1444"/>
                  <a:ext cx="119" cy="68"/>
                </a:xfrm>
                <a:custGeom>
                  <a:avLst/>
                  <a:gdLst>
                    <a:gd name="T0" fmla="*/ 0 w 119"/>
                    <a:gd name="T1" fmla="*/ 4 h 68"/>
                    <a:gd name="T2" fmla="*/ 3 w 119"/>
                    <a:gd name="T3" fmla="*/ 0 h 68"/>
                    <a:gd name="T4" fmla="*/ 7 w 119"/>
                    <a:gd name="T5" fmla="*/ 1 h 68"/>
                    <a:gd name="T6" fmla="*/ 11 w 119"/>
                    <a:gd name="T7" fmla="*/ 2 h 68"/>
                    <a:gd name="T8" fmla="*/ 15 w 119"/>
                    <a:gd name="T9" fmla="*/ 3 h 68"/>
                    <a:gd name="T10" fmla="*/ 19 w 119"/>
                    <a:gd name="T11" fmla="*/ 3 h 68"/>
                    <a:gd name="T12" fmla="*/ 21 w 119"/>
                    <a:gd name="T13" fmla="*/ 4 h 68"/>
                    <a:gd name="T14" fmla="*/ 23 w 119"/>
                    <a:gd name="T15" fmla="*/ 5 h 68"/>
                    <a:gd name="T16" fmla="*/ 25 w 119"/>
                    <a:gd name="T17" fmla="*/ 6 h 68"/>
                    <a:gd name="T18" fmla="*/ 28 w 119"/>
                    <a:gd name="T19" fmla="*/ 6 h 68"/>
                    <a:gd name="T20" fmla="*/ 30 w 119"/>
                    <a:gd name="T21" fmla="*/ 6 h 68"/>
                    <a:gd name="T22" fmla="*/ 31 w 119"/>
                    <a:gd name="T23" fmla="*/ 6 h 68"/>
                    <a:gd name="T24" fmla="*/ 34 w 119"/>
                    <a:gd name="T25" fmla="*/ 5 h 68"/>
                    <a:gd name="T26" fmla="*/ 35 w 119"/>
                    <a:gd name="T27" fmla="*/ 5 h 68"/>
                    <a:gd name="T28" fmla="*/ 37 w 119"/>
                    <a:gd name="T29" fmla="*/ 5 h 68"/>
                    <a:gd name="T30" fmla="*/ 39 w 119"/>
                    <a:gd name="T31" fmla="*/ 5 h 68"/>
                    <a:gd name="T32" fmla="*/ 41 w 119"/>
                    <a:gd name="T33" fmla="*/ 5 h 68"/>
                    <a:gd name="T34" fmla="*/ 43 w 119"/>
                    <a:gd name="T35" fmla="*/ 6 h 68"/>
                    <a:gd name="T36" fmla="*/ 98 w 119"/>
                    <a:gd name="T37" fmla="*/ 67 h 68"/>
                    <a:gd name="T38" fmla="*/ 118 w 119"/>
                    <a:gd name="T39" fmla="*/ 67 h 68"/>
                    <a:gd name="T40" fmla="*/ 59 w 119"/>
                    <a:gd name="T41" fmla="*/ 4 h 68"/>
                    <a:gd name="T42" fmla="*/ 39 w 119"/>
                    <a:gd name="T43" fmla="*/ 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9" h="68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7" y="1"/>
                      </a:lnTo>
                      <a:lnTo>
                        <a:pt x="11" y="2"/>
                      </a:lnTo>
                      <a:lnTo>
                        <a:pt x="15" y="3"/>
                      </a:lnTo>
                      <a:lnTo>
                        <a:pt x="19" y="3"/>
                      </a:lnTo>
                      <a:lnTo>
                        <a:pt x="21" y="4"/>
                      </a:lnTo>
                      <a:lnTo>
                        <a:pt x="23" y="5"/>
                      </a:lnTo>
                      <a:lnTo>
                        <a:pt x="25" y="6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1" y="6"/>
                      </a:lnTo>
                      <a:lnTo>
                        <a:pt x="34" y="5"/>
                      </a:lnTo>
                      <a:lnTo>
                        <a:pt x="35" y="5"/>
                      </a:lnTo>
                      <a:lnTo>
                        <a:pt x="37" y="5"/>
                      </a:lnTo>
                      <a:lnTo>
                        <a:pt x="39" y="5"/>
                      </a:lnTo>
                      <a:lnTo>
                        <a:pt x="41" y="5"/>
                      </a:lnTo>
                      <a:lnTo>
                        <a:pt x="43" y="6"/>
                      </a:lnTo>
                      <a:lnTo>
                        <a:pt x="98" y="67"/>
                      </a:lnTo>
                      <a:lnTo>
                        <a:pt x="118" y="67"/>
                      </a:lnTo>
                      <a:lnTo>
                        <a:pt x="59" y="4"/>
                      </a:lnTo>
                      <a:lnTo>
                        <a:pt x="39" y="4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26" name="Line 798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0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27" name="Line 799"/>
                <p:cNvSpPr>
                  <a:spLocks noChangeShapeType="1"/>
                </p:cNvSpPr>
                <p:nvPr/>
              </p:nvSpPr>
              <p:spPr bwMode="auto">
                <a:xfrm flipH="1" flipV="1">
                  <a:off x="2690" y="1471"/>
                  <a:ext cx="39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28" name="Line 800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5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29" name="Line 801"/>
                <p:cNvSpPr>
                  <a:spLocks noChangeShapeType="1"/>
                </p:cNvSpPr>
                <p:nvPr/>
              </p:nvSpPr>
              <p:spPr bwMode="auto">
                <a:xfrm flipH="1" flipV="1">
                  <a:off x="2631" y="1431"/>
                  <a:ext cx="98" cy="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30" name="Rectangle 802"/>
                <p:cNvSpPr>
                  <a:spLocks noChangeArrowheads="1"/>
                </p:cNvSpPr>
                <p:nvPr/>
              </p:nvSpPr>
              <p:spPr bwMode="auto">
                <a:xfrm>
                  <a:off x="2607" y="1427"/>
                  <a:ext cx="39" cy="49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31" name="Rectangle 803"/>
                <p:cNvSpPr>
                  <a:spLocks noChangeArrowheads="1"/>
                </p:cNvSpPr>
                <p:nvPr/>
              </p:nvSpPr>
              <p:spPr bwMode="auto">
                <a:xfrm>
                  <a:off x="2635" y="1439"/>
                  <a:ext cx="34" cy="5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32" name="Rectangle 804"/>
                <p:cNvSpPr>
                  <a:spLocks noChangeArrowheads="1"/>
                </p:cNvSpPr>
                <p:nvPr/>
              </p:nvSpPr>
              <p:spPr bwMode="auto">
                <a:xfrm>
                  <a:off x="2661" y="1444"/>
                  <a:ext cx="33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533" name="Group 805"/>
              <p:cNvGrpSpPr>
                <a:grpSpLocks/>
              </p:cNvGrpSpPr>
              <p:nvPr/>
            </p:nvGrpSpPr>
            <p:grpSpPr bwMode="auto">
              <a:xfrm>
                <a:off x="2932" y="825"/>
                <a:ext cx="163" cy="182"/>
                <a:chOff x="2932" y="825"/>
                <a:chExt cx="163" cy="182"/>
              </a:xfrm>
            </p:grpSpPr>
            <p:sp>
              <p:nvSpPr>
                <p:cNvPr id="330534" name="Rectangle 806"/>
                <p:cNvSpPr>
                  <a:spLocks noChangeArrowheads="1"/>
                </p:cNvSpPr>
                <p:nvPr/>
              </p:nvSpPr>
              <p:spPr bwMode="auto">
                <a:xfrm>
                  <a:off x="2932" y="825"/>
                  <a:ext cx="163" cy="18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35" name="Line 807"/>
                <p:cNvSpPr>
                  <a:spLocks noChangeShapeType="1"/>
                </p:cNvSpPr>
                <p:nvPr/>
              </p:nvSpPr>
              <p:spPr bwMode="auto">
                <a:xfrm flipH="1">
                  <a:off x="2943" y="974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36" name="Line 808"/>
                <p:cNvSpPr>
                  <a:spLocks noChangeShapeType="1"/>
                </p:cNvSpPr>
                <p:nvPr/>
              </p:nvSpPr>
              <p:spPr bwMode="auto">
                <a:xfrm flipH="1">
                  <a:off x="2943" y="953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37" name="Line 809"/>
                <p:cNvSpPr>
                  <a:spLocks noChangeShapeType="1"/>
                </p:cNvSpPr>
                <p:nvPr/>
              </p:nvSpPr>
              <p:spPr bwMode="auto">
                <a:xfrm flipH="1">
                  <a:off x="2943" y="931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38" name="Line 810"/>
                <p:cNvSpPr>
                  <a:spLocks noChangeShapeType="1"/>
                </p:cNvSpPr>
                <p:nvPr/>
              </p:nvSpPr>
              <p:spPr bwMode="auto">
                <a:xfrm flipH="1">
                  <a:off x="2943" y="910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39" name="Line 811"/>
                <p:cNvSpPr>
                  <a:spLocks noChangeShapeType="1"/>
                </p:cNvSpPr>
                <p:nvPr/>
              </p:nvSpPr>
              <p:spPr bwMode="auto">
                <a:xfrm flipH="1">
                  <a:off x="3060" y="974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40" name="Line 812"/>
                <p:cNvSpPr>
                  <a:spLocks noChangeShapeType="1"/>
                </p:cNvSpPr>
                <p:nvPr/>
              </p:nvSpPr>
              <p:spPr bwMode="auto">
                <a:xfrm flipH="1">
                  <a:off x="3060" y="953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41" name="Line 813"/>
                <p:cNvSpPr>
                  <a:spLocks noChangeShapeType="1"/>
                </p:cNvSpPr>
                <p:nvPr/>
              </p:nvSpPr>
              <p:spPr bwMode="auto">
                <a:xfrm flipH="1">
                  <a:off x="3060" y="931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42" name="Line 814"/>
                <p:cNvSpPr>
                  <a:spLocks noChangeShapeType="1"/>
                </p:cNvSpPr>
                <p:nvPr/>
              </p:nvSpPr>
              <p:spPr bwMode="auto">
                <a:xfrm flipH="1">
                  <a:off x="3060" y="910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43" name="Line 815"/>
                <p:cNvSpPr>
                  <a:spLocks noChangeShapeType="1"/>
                </p:cNvSpPr>
                <p:nvPr/>
              </p:nvSpPr>
              <p:spPr bwMode="auto">
                <a:xfrm flipH="1">
                  <a:off x="3060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44" name="Line 816"/>
                <p:cNvSpPr>
                  <a:spLocks noChangeShapeType="1"/>
                </p:cNvSpPr>
                <p:nvPr/>
              </p:nvSpPr>
              <p:spPr bwMode="auto">
                <a:xfrm flipH="1">
                  <a:off x="3060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45" name="Line 817"/>
                <p:cNvSpPr>
                  <a:spLocks noChangeShapeType="1"/>
                </p:cNvSpPr>
                <p:nvPr/>
              </p:nvSpPr>
              <p:spPr bwMode="auto">
                <a:xfrm flipH="1">
                  <a:off x="3014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46" name="Line 818"/>
                <p:cNvSpPr>
                  <a:spLocks noChangeShapeType="1"/>
                </p:cNvSpPr>
                <p:nvPr/>
              </p:nvSpPr>
              <p:spPr bwMode="auto">
                <a:xfrm flipH="1">
                  <a:off x="3014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30547" name="Rectangle 819"/>
            <p:cNvSpPr>
              <a:spLocks noChangeArrowheads="1"/>
            </p:cNvSpPr>
            <p:nvPr/>
          </p:nvSpPr>
          <p:spPr bwMode="auto">
            <a:xfrm>
              <a:off x="543" y="1796"/>
              <a:ext cx="111" cy="3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48" name="Rectangle 820"/>
            <p:cNvSpPr>
              <a:spLocks noChangeArrowheads="1"/>
            </p:cNvSpPr>
            <p:nvPr/>
          </p:nvSpPr>
          <p:spPr bwMode="auto">
            <a:xfrm>
              <a:off x="534" y="1840"/>
              <a:ext cx="51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i="1">
                  <a:latin typeface="Times New Roman" charset="0"/>
                </a:rPr>
                <a:t>Modality</a:t>
              </a:r>
              <a:endParaRPr lang="en-US" sz="2000" i="1">
                <a:latin typeface="Times New Roman" charset="0"/>
              </a:endParaRPr>
            </a:p>
          </p:txBody>
        </p:sp>
      </p:grpSp>
      <p:grpSp>
        <p:nvGrpSpPr>
          <p:cNvPr id="330549" name="Group 821"/>
          <p:cNvGrpSpPr>
            <a:grpSpLocks/>
          </p:cNvGrpSpPr>
          <p:nvPr/>
        </p:nvGrpSpPr>
        <p:grpSpPr bwMode="auto">
          <a:xfrm>
            <a:off x="1290638" y="5300663"/>
            <a:ext cx="904875" cy="909637"/>
            <a:chOff x="527" y="1457"/>
            <a:chExt cx="570" cy="573"/>
          </a:xfrm>
        </p:grpSpPr>
        <p:grpSp>
          <p:nvGrpSpPr>
            <p:cNvPr id="330550" name="Group 822"/>
            <p:cNvGrpSpPr>
              <a:grpSpLocks/>
            </p:cNvGrpSpPr>
            <p:nvPr/>
          </p:nvGrpSpPr>
          <p:grpSpPr bwMode="auto">
            <a:xfrm>
              <a:off x="527" y="1457"/>
              <a:ext cx="570" cy="374"/>
              <a:chOff x="1488" y="133"/>
              <a:chExt cx="2112" cy="1388"/>
            </a:xfrm>
          </p:grpSpPr>
          <p:grpSp>
            <p:nvGrpSpPr>
              <p:cNvPr id="330551" name="Group 823"/>
              <p:cNvGrpSpPr>
                <a:grpSpLocks/>
              </p:cNvGrpSpPr>
              <p:nvPr/>
            </p:nvGrpSpPr>
            <p:grpSpPr bwMode="auto">
              <a:xfrm>
                <a:off x="2806" y="133"/>
                <a:ext cx="794" cy="1388"/>
                <a:chOff x="2806" y="133"/>
                <a:chExt cx="794" cy="1388"/>
              </a:xfrm>
            </p:grpSpPr>
            <p:sp>
              <p:nvSpPr>
                <p:cNvPr id="330552" name="Rectangle 824"/>
                <p:cNvSpPr>
                  <a:spLocks noChangeArrowheads="1"/>
                </p:cNvSpPr>
                <p:nvPr/>
              </p:nvSpPr>
              <p:spPr bwMode="auto">
                <a:xfrm>
                  <a:off x="2859" y="133"/>
                  <a:ext cx="741" cy="132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53" name="Rectangle 825"/>
                <p:cNvSpPr>
                  <a:spLocks noChangeArrowheads="1"/>
                </p:cNvSpPr>
                <p:nvPr/>
              </p:nvSpPr>
              <p:spPr bwMode="auto">
                <a:xfrm>
                  <a:off x="2877" y="1458"/>
                  <a:ext cx="702" cy="6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54" name="AutoShape 826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2310" y="768"/>
                  <a:ext cx="1050" cy="58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55" name="Line 827"/>
                <p:cNvSpPr>
                  <a:spLocks noChangeShapeType="1"/>
                </p:cNvSpPr>
                <p:nvPr/>
              </p:nvSpPr>
              <p:spPr bwMode="auto">
                <a:xfrm flipV="1">
                  <a:off x="2861" y="133"/>
                  <a:ext cx="0" cy="13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56" name="Line 828"/>
                <p:cNvSpPr>
                  <a:spLocks noChangeShapeType="1"/>
                </p:cNvSpPr>
                <p:nvPr/>
              </p:nvSpPr>
              <p:spPr bwMode="auto">
                <a:xfrm flipH="1">
                  <a:off x="2861" y="135"/>
                  <a:ext cx="9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57" name="Line 829"/>
                <p:cNvSpPr>
                  <a:spLocks noChangeShapeType="1"/>
                </p:cNvSpPr>
                <p:nvPr/>
              </p:nvSpPr>
              <p:spPr bwMode="auto">
                <a:xfrm>
                  <a:off x="2863" y="1444"/>
                  <a:ext cx="7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558" name="Group 830"/>
              <p:cNvGrpSpPr>
                <a:grpSpLocks/>
              </p:cNvGrpSpPr>
              <p:nvPr/>
            </p:nvGrpSpPr>
            <p:grpSpPr bwMode="auto">
              <a:xfrm>
                <a:off x="1488" y="961"/>
                <a:ext cx="1262" cy="551"/>
                <a:chOff x="1488" y="961"/>
                <a:chExt cx="1262" cy="551"/>
              </a:xfrm>
            </p:grpSpPr>
            <p:sp>
              <p:nvSpPr>
                <p:cNvPr id="330559" name="AutoShape 831"/>
                <p:cNvSpPr>
                  <a:spLocks noChangeArrowheads="1"/>
                </p:cNvSpPr>
                <p:nvPr/>
              </p:nvSpPr>
              <p:spPr bwMode="auto">
                <a:xfrm>
                  <a:off x="1488" y="961"/>
                  <a:ext cx="1238" cy="68"/>
                </a:xfrm>
                <a:prstGeom prst="roundRect">
                  <a:avLst>
                    <a:gd name="adj" fmla="val 12495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60" name="AutoShape 832"/>
                <p:cNvSpPr>
                  <a:spLocks noChangeArrowheads="1"/>
                </p:cNvSpPr>
                <p:nvPr/>
              </p:nvSpPr>
              <p:spPr bwMode="auto">
                <a:xfrm flipH="1">
                  <a:off x="1685" y="1444"/>
                  <a:ext cx="1064" cy="67"/>
                </a:xfrm>
                <a:prstGeom prst="parallelogram">
                  <a:avLst>
                    <a:gd name="adj" fmla="val 396941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61" name="AutoShape 833"/>
                <p:cNvSpPr>
                  <a:spLocks noChangeArrowheads="1"/>
                </p:cNvSpPr>
                <p:nvPr/>
              </p:nvSpPr>
              <p:spPr bwMode="auto">
                <a:xfrm flipH="1">
                  <a:off x="2498" y="1444"/>
                  <a:ext cx="251" cy="67"/>
                </a:xfrm>
                <a:prstGeom prst="parallelogram">
                  <a:avLst>
                    <a:gd name="adj" fmla="val 93639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62" name="Freeform 834"/>
                <p:cNvSpPr>
                  <a:spLocks/>
                </p:cNvSpPr>
                <p:nvPr/>
              </p:nvSpPr>
              <p:spPr bwMode="auto">
                <a:xfrm>
                  <a:off x="2162" y="1070"/>
                  <a:ext cx="556" cy="433"/>
                </a:xfrm>
                <a:custGeom>
                  <a:avLst/>
                  <a:gdLst>
                    <a:gd name="T0" fmla="*/ 481 w 556"/>
                    <a:gd name="T1" fmla="*/ 432 h 433"/>
                    <a:gd name="T2" fmla="*/ 510 w 556"/>
                    <a:gd name="T3" fmla="*/ 425 h 433"/>
                    <a:gd name="T4" fmla="*/ 523 w 556"/>
                    <a:gd name="T5" fmla="*/ 425 h 433"/>
                    <a:gd name="T6" fmla="*/ 532 w 556"/>
                    <a:gd name="T7" fmla="*/ 422 h 433"/>
                    <a:gd name="T8" fmla="*/ 542 w 556"/>
                    <a:gd name="T9" fmla="*/ 419 h 433"/>
                    <a:gd name="T10" fmla="*/ 548 w 556"/>
                    <a:gd name="T11" fmla="*/ 410 h 433"/>
                    <a:gd name="T12" fmla="*/ 131 w 556"/>
                    <a:gd name="T13" fmla="*/ 0 h 433"/>
                    <a:gd name="T14" fmla="*/ 139 w 556"/>
                    <a:gd name="T15" fmla="*/ 2 h 433"/>
                    <a:gd name="T16" fmla="*/ 0 w 556"/>
                    <a:gd name="T17" fmla="*/ 0 h 433"/>
                    <a:gd name="T18" fmla="*/ 467 w 556"/>
                    <a:gd name="T19" fmla="*/ 432 h 433"/>
                    <a:gd name="T20" fmla="*/ 555 w 556"/>
                    <a:gd name="T21" fmla="*/ 418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56" h="433">
                      <a:moveTo>
                        <a:pt x="481" y="432"/>
                      </a:moveTo>
                      <a:lnTo>
                        <a:pt x="510" y="425"/>
                      </a:lnTo>
                      <a:lnTo>
                        <a:pt x="523" y="425"/>
                      </a:lnTo>
                      <a:lnTo>
                        <a:pt x="532" y="422"/>
                      </a:lnTo>
                      <a:lnTo>
                        <a:pt x="542" y="419"/>
                      </a:lnTo>
                      <a:lnTo>
                        <a:pt x="548" y="410"/>
                      </a:lnTo>
                      <a:lnTo>
                        <a:pt x="131" y="0"/>
                      </a:lnTo>
                      <a:lnTo>
                        <a:pt x="139" y="2"/>
                      </a:lnTo>
                      <a:lnTo>
                        <a:pt x="0" y="0"/>
                      </a:lnTo>
                      <a:lnTo>
                        <a:pt x="467" y="432"/>
                      </a:lnTo>
                      <a:lnTo>
                        <a:pt x="555" y="418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63" name="Rectangle 835"/>
                <p:cNvSpPr>
                  <a:spLocks noChangeArrowheads="1"/>
                </p:cNvSpPr>
                <p:nvPr/>
              </p:nvSpPr>
              <p:spPr bwMode="auto">
                <a:xfrm>
                  <a:off x="2420" y="1444"/>
                  <a:ext cx="116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64" name="Freeform 836"/>
                <p:cNvSpPr>
                  <a:spLocks/>
                </p:cNvSpPr>
                <p:nvPr/>
              </p:nvSpPr>
              <p:spPr bwMode="auto">
                <a:xfrm>
                  <a:off x="2631" y="1444"/>
                  <a:ext cx="119" cy="68"/>
                </a:xfrm>
                <a:custGeom>
                  <a:avLst/>
                  <a:gdLst>
                    <a:gd name="T0" fmla="*/ 0 w 119"/>
                    <a:gd name="T1" fmla="*/ 4 h 68"/>
                    <a:gd name="T2" fmla="*/ 3 w 119"/>
                    <a:gd name="T3" fmla="*/ 0 h 68"/>
                    <a:gd name="T4" fmla="*/ 7 w 119"/>
                    <a:gd name="T5" fmla="*/ 1 h 68"/>
                    <a:gd name="T6" fmla="*/ 11 w 119"/>
                    <a:gd name="T7" fmla="*/ 2 h 68"/>
                    <a:gd name="T8" fmla="*/ 15 w 119"/>
                    <a:gd name="T9" fmla="*/ 3 h 68"/>
                    <a:gd name="T10" fmla="*/ 19 w 119"/>
                    <a:gd name="T11" fmla="*/ 3 h 68"/>
                    <a:gd name="T12" fmla="*/ 21 w 119"/>
                    <a:gd name="T13" fmla="*/ 4 h 68"/>
                    <a:gd name="T14" fmla="*/ 23 w 119"/>
                    <a:gd name="T15" fmla="*/ 5 h 68"/>
                    <a:gd name="T16" fmla="*/ 25 w 119"/>
                    <a:gd name="T17" fmla="*/ 6 h 68"/>
                    <a:gd name="T18" fmla="*/ 28 w 119"/>
                    <a:gd name="T19" fmla="*/ 6 h 68"/>
                    <a:gd name="T20" fmla="*/ 30 w 119"/>
                    <a:gd name="T21" fmla="*/ 6 h 68"/>
                    <a:gd name="T22" fmla="*/ 31 w 119"/>
                    <a:gd name="T23" fmla="*/ 6 h 68"/>
                    <a:gd name="T24" fmla="*/ 34 w 119"/>
                    <a:gd name="T25" fmla="*/ 5 h 68"/>
                    <a:gd name="T26" fmla="*/ 35 w 119"/>
                    <a:gd name="T27" fmla="*/ 5 h 68"/>
                    <a:gd name="T28" fmla="*/ 37 w 119"/>
                    <a:gd name="T29" fmla="*/ 5 h 68"/>
                    <a:gd name="T30" fmla="*/ 39 w 119"/>
                    <a:gd name="T31" fmla="*/ 5 h 68"/>
                    <a:gd name="T32" fmla="*/ 41 w 119"/>
                    <a:gd name="T33" fmla="*/ 5 h 68"/>
                    <a:gd name="T34" fmla="*/ 43 w 119"/>
                    <a:gd name="T35" fmla="*/ 6 h 68"/>
                    <a:gd name="T36" fmla="*/ 98 w 119"/>
                    <a:gd name="T37" fmla="*/ 67 h 68"/>
                    <a:gd name="T38" fmla="*/ 118 w 119"/>
                    <a:gd name="T39" fmla="*/ 67 h 68"/>
                    <a:gd name="T40" fmla="*/ 59 w 119"/>
                    <a:gd name="T41" fmla="*/ 4 h 68"/>
                    <a:gd name="T42" fmla="*/ 39 w 119"/>
                    <a:gd name="T43" fmla="*/ 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9" h="68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7" y="1"/>
                      </a:lnTo>
                      <a:lnTo>
                        <a:pt x="11" y="2"/>
                      </a:lnTo>
                      <a:lnTo>
                        <a:pt x="15" y="3"/>
                      </a:lnTo>
                      <a:lnTo>
                        <a:pt x="19" y="3"/>
                      </a:lnTo>
                      <a:lnTo>
                        <a:pt x="21" y="4"/>
                      </a:lnTo>
                      <a:lnTo>
                        <a:pt x="23" y="5"/>
                      </a:lnTo>
                      <a:lnTo>
                        <a:pt x="25" y="6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1" y="6"/>
                      </a:lnTo>
                      <a:lnTo>
                        <a:pt x="34" y="5"/>
                      </a:lnTo>
                      <a:lnTo>
                        <a:pt x="35" y="5"/>
                      </a:lnTo>
                      <a:lnTo>
                        <a:pt x="37" y="5"/>
                      </a:lnTo>
                      <a:lnTo>
                        <a:pt x="39" y="5"/>
                      </a:lnTo>
                      <a:lnTo>
                        <a:pt x="41" y="5"/>
                      </a:lnTo>
                      <a:lnTo>
                        <a:pt x="43" y="6"/>
                      </a:lnTo>
                      <a:lnTo>
                        <a:pt x="98" y="67"/>
                      </a:lnTo>
                      <a:lnTo>
                        <a:pt x="118" y="67"/>
                      </a:lnTo>
                      <a:lnTo>
                        <a:pt x="59" y="4"/>
                      </a:lnTo>
                      <a:lnTo>
                        <a:pt x="39" y="4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65" name="Line 837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0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66" name="Line 838"/>
                <p:cNvSpPr>
                  <a:spLocks noChangeShapeType="1"/>
                </p:cNvSpPr>
                <p:nvPr/>
              </p:nvSpPr>
              <p:spPr bwMode="auto">
                <a:xfrm flipH="1" flipV="1">
                  <a:off x="2690" y="1471"/>
                  <a:ext cx="39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67" name="Line 839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5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68" name="Line 840"/>
                <p:cNvSpPr>
                  <a:spLocks noChangeShapeType="1"/>
                </p:cNvSpPr>
                <p:nvPr/>
              </p:nvSpPr>
              <p:spPr bwMode="auto">
                <a:xfrm flipH="1" flipV="1">
                  <a:off x="2631" y="1431"/>
                  <a:ext cx="98" cy="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69" name="Rectangle 841"/>
                <p:cNvSpPr>
                  <a:spLocks noChangeArrowheads="1"/>
                </p:cNvSpPr>
                <p:nvPr/>
              </p:nvSpPr>
              <p:spPr bwMode="auto">
                <a:xfrm>
                  <a:off x="2607" y="1427"/>
                  <a:ext cx="39" cy="49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70" name="Rectangle 842"/>
                <p:cNvSpPr>
                  <a:spLocks noChangeArrowheads="1"/>
                </p:cNvSpPr>
                <p:nvPr/>
              </p:nvSpPr>
              <p:spPr bwMode="auto">
                <a:xfrm>
                  <a:off x="2635" y="1439"/>
                  <a:ext cx="34" cy="5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71" name="Rectangle 843"/>
                <p:cNvSpPr>
                  <a:spLocks noChangeArrowheads="1"/>
                </p:cNvSpPr>
                <p:nvPr/>
              </p:nvSpPr>
              <p:spPr bwMode="auto">
                <a:xfrm>
                  <a:off x="2661" y="1444"/>
                  <a:ext cx="33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572" name="Group 844"/>
              <p:cNvGrpSpPr>
                <a:grpSpLocks/>
              </p:cNvGrpSpPr>
              <p:nvPr/>
            </p:nvGrpSpPr>
            <p:grpSpPr bwMode="auto">
              <a:xfrm>
                <a:off x="2932" y="825"/>
                <a:ext cx="163" cy="182"/>
                <a:chOff x="2932" y="825"/>
                <a:chExt cx="163" cy="182"/>
              </a:xfrm>
            </p:grpSpPr>
            <p:sp>
              <p:nvSpPr>
                <p:cNvPr id="330573" name="Rectangle 845"/>
                <p:cNvSpPr>
                  <a:spLocks noChangeArrowheads="1"/>
                </p:cNvSpPr>
                <p:nvPr/>
              </p:nvSpPr>
              <p:spPr bwMode="auto">
                <a:xfrm>
                  <a:off x="2932" y="825"/>
                  <a:ext cx="163" cy="18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74" name="Line 846"/>
                <p:cNvSpPr>
                  <a:spLocks noChangeShapeType="1"/>
                </p:cNvSpPr>
                <p:nvPr/>
              </p:nvSpPr>
              <p:spPr bwMode="auto">
                <a:xfrm flipH="1">
                  <a:off x="2943" y="974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75" name="Line 847"/>
                <p:cNvSpPr>
                  <a:spLocks noChangeShapeType="1"/>
                </p:cNvSpPr>
                <p:nvPr/>
              </p:nvSpPr>
              <p:spPr bwMode="auto">
                <a:xfrm flipH="1">
                  <a:off x="2943" y="953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76" name="Line 848"/>
                <p:cNvSpPr>
                  <a:spLocks noChangeShapeType="1"/>
                </p:cNvSpPr>
                <p:nvPr/>
              </p:nvSpPr>
              <p:spPr bwMode="auto">
                <a:xfrm flipH="1">
                  <a:off x="2943" y="931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77" name="Line 849"/>
                <p:cNvSpPr>
                  <a:spLocks noChangeShapeType="1"/>
                </p:cNvSpPr>
                <p:nvPr/>
              </p:nvSpPr>
              <p:spPr bwMode="auto">
                <a:xfrm flipH="1">
                  <a:off x="2943" y="910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78" name="Line 850"/>
                <p:cNvSpPr>
                  <a:spLocks noChangeShapeType="1"/>
                </p:cNvSpPr>
                <p:nvPr/>
              </p:nvSpPr>
              <p:spPr bwMode="auto">
                <a:xfrm flipH="1">
                  <a:off x="3060" y="974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79" name="Line 851"/>
                <p:cNvSpPr>
                  <a:spLocks noChangeShapeType="1"/>
                </p:cNvSpPr>
                <p:nvPr/>
              </p:nvSpPr>
              <p:spPr bwMode="auto">
                <a:xfrm flipH="1">
                  <a:off x="3060" y="953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80" name="Line 852"/>
                <p:cNvSpPr>
                  <a:spLocks noChangeShapeType="1"/>
                </p:cNvSpPr>
                <p:nvPr/>
              </p:nvSpPr>
              <p:spPr bwMode="auto">
                <a:xfrm flipH="1">
                  <a:off x="3060" y="931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81" name="Line 853"/>
                <p:cNvSpPr>
                  <a:spLocks noChangeShapeType="1"/>
                </p:cNvSpPr>
                <p:nvPr/>
              </p:nvSpPr>
              <p:spPr bwMode="auto">
                <a:xfrm flipH="1">
                  <a:off x="3060" y="910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82" name="Line 854"/>
                <p:cNvSpPr>
                  <a:spLocks noChangeShapeType="1"/>
                </p:cNvSpPr>
                <p:nvPr/>
              </p:nvSpPr>
              <p:spPr bwMode="auto">
                <a:xfrm flipH="1">
                  <a:off x="3060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83" name="Line 855"/>
                <p:cNvSpPr>
                  <a:spLocks noChangeShapeType="1"/>
                </p:cNvSpPr>
                <p:nvPr/>
              </p:nvSpPr>
              <p:spPr bwMode="auto">
                <a:xfrm flipH="1">
                  <a:off x="3060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84" name="Line 856"/>
                <p:cNvSpPr>
                  <a:spLocks noChangeShapeType="1"/>
                </p:cNvSpPr>
                <p:nvPr/>
              </p:nvSpPr>
              <p:spPr bwMode="auto">
                <a:xfrm flipH="1">
                  <a:off x="3014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85" name="Line 857"/>
                <p:cNvSpPr>
                  <a:spLocks noChangeShapeType="1"/>
                </p:cNvSpPr>
                <p:nvPr/>
              </p:nvSpPr>
              <p:spPr bwMode="auto">
                <a:xfrm flipH="1">
                  <a:off x="3014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30586" name="Rectangle 858"/>
            <p:cNvSpPr>
              <a:spLocks noChangeArrowheads="1"/>
            </p:cNvSpPr>
            <p:nvPr/>
          </p:nvSpPr>
          <p:spPr bwMode="auto">
            <a:xfrm>
              <a:off x="543" y="1796"/>
              <a:ext cx="111" cy="3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87" name="Rectangle 859"/>
            <p:cNvSpPr>
              <a:spLocks noChangeArrowheads="1"/>
            </p:cNvSpPr>
            <p:nvPr/>
          </p:nvSpPr>
          <p:spPr bwMode="auto">
            <a:xfrm>
              <a:off x="534" y="1840"/>
              <a:ext cx="51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i="1">
                  <a:latin typeface="Times New Roman" charset="0"/>
                </a:rPr>
                <a:t>Modality</a:t>
              </a:r>
              <a:endParaRPr lang="en-US" sz="2000" i="1">
                <a:latin typeface="Times New Roman" charset="0"/>
              </a:endParaRPr>
            </a:p>
          </p:txBody>
        </p:sp>
      </p:grpSp>
      <p:sp>
        <p:nvSpPr>
          <p:cNvPr id="330588" name="Rectangle 860"/>
          <p:cNvSpPr>
            <a:spLocks noChangeArrowheads="1"/>
          </p:cNvSpPr>
          <p:nvPr/>
        </p:nvSpPr>
        <p:spPr bwMode="auto">
          <a:xfrm>
            <a:off x="2990850" y="2290763"/>
            <a:ext cx="160813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Times New Roman" charset="0"/>
              </a:rPr>
              <a:t>PACS +/- RIS</a:t>
            </a:r>
          </a:p>
        </p:txBody>
      </p:sp>
      <p:grpSp>
        <p:nvGrpSpPr>
          <p:cNvPr id="330589" name="Group 861"/>
          <p:cNvGrpSpPr>
            <a:grpSpLocks/>
          </p:cNvGrpSpPr>
          <p:nvPr/>
        </p:nvGrpSpPr>
        <p:grpSpPr bwMode="auto">
          <a:xfrm>
            <a:off x="3411538" y="4402138"/>
            <a:ext cx="1462087" cy="1635125"/>
            <a:chOff x="1776" y="2256"/>
            <a:chExt cx="1680" cy="1878"/>
          </a:xfrm>
        </p:grpSpPr>
        <p:sp>
          <p:nvSpPr>
            <p:cNvPr id="330590" name="Rectangle 862"/>
            <p:cNvSpPr>
              <a:spLocks noChangeArrowheads="1"/>
            </p:cNvSpPr>
            <p:nvPr/>
          </p:nvSpPr>
          <p:spPr bwMode="auto">
            <a:xfrm>
              <a:off x="1776" y="2256"/>
              <a:ext cx="1230" cy="127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91" name="Rectangle 863"/>
            <p:cNvSpPr>
              <a:spLocks noChangeArrowheads="1"/>
            </p:cNvSpPr>
            <p:nvPr/>
          </p:nvSpPr>
          <p:spPr bwMode="auto">
            <a:xfrm>
              <a:off x="1776" y="2256"/>
              <a:ext cx="430" cy="127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92" name="Rectangle 864"/>
            <p:cNvSpPr>
              <a:spLocks noChangeArrowheads="1"/>
            </p:cNvSpPr>
            <p:nvPr/>
          </p:nvSpPr>
          <p:spPr bwMode="auto">
            <a:xfrm>
              <a:off x="2206" y="2256"/>
              <a:ext cx="400" cy="127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93" name="Rectangle 865"/>
            <p:cNvSpPr>
              <a:spLocks noChangeArrowheads="1"/>
            </p:cNvSpPr>
            <p:nvPr/>
          </p:nvSpPr>
          <p:spPr bwMode="auto">
            <a:xfrm>
              <a:off x="1776" y="2256"/>
              <a:ext cx="430" cy="21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94" name="Rectangle 866"/>
            <p:cNvSpPr>
              <a:spLocks noChangeArrowheads="1"/>
            </p:cNvSpPr>
            <p:nvPr/>
          </p:nvSpPr>
          <p:spPr bwMode="auto">
            <a:xfrm>
              <a:off x="1776" y="2474"/>
              <a:ext cx="430" cy="2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95" name="Rectangle 867"/>
            <p:cNvSpPr>
              <a:spLocks noChangeArrowheads="1"/>
            </p:cNvSpPr>
            <p:nvPr/>
          </p:nvSpPr>
          <p:spPr bwMode="auto">
            <a:xfrm>
              <a:off x="1776" y="2694"/>
              <a:ext cx="430" cy="2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96" name="Rectangle 868"/>
            <p:cNvSpPr>
              <a:spLocks noChangeArrowheads="1"/>
            </p:cNvSpPr>
            <p:nvPr/>
          </p:nvSpPr>
          <p:spPr bwMode="auto">
            <a:xfrm>
              <a:off x="1776" y="2913"/>
              <a:ext cx="430" cy="2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97" name="Rectangle 869"/>
            <p:cNvSpPr>
              <a:spLocks noChangeArrowheads="1"/>
            </p:cNvSpPr>
            <p:nvPr/>
          </p:nvSpPr>
          <p:spPr bwMode="auto">
            <a:xfrm>
              <a:off x="1776" y="3133"/>
              <a:ext cx="430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98" name="Line 870"/>
            <p:cNvSpPr>
              <a:spLocks noChangeShapeType="1"/>
            </p:cNvSpPr>
            <p:nvPr/>
          </p:nvSpPr>
          <p:spPr bwMode="auto">
            <a:xfrm flipV="1">
              <a:off x="1806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99" name="Line 871"/>
            <p:cNvSpPr>
              <a:spLocks noChangeShapeType="1"/>
            </p:cNvSpPr>
            <p:nvPr/>
          </p:nvSpPr>
          <p:spPr bwMode="auto">
            <a:xfrm flipV="1">
              <a:off x="1830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00" name="Line 872"/>
            <p:cNvSpPr>
              <a:spLocks noChangeShapeType="1"/>
            </p:cNvSpPr>
            <p:nvPr/>
          </p:nvSpPr>
          <p:spPr bwMode="auto">
            <a:xfrm flipV="1">
              <a:off x="1856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01" name="Line 873"/>
            <p:cNvSpPr>
              <a:spLocks noChangeShapeType="1"/>
            </p:cNvSpPr>
            <p:nvPr/>
          </p:nvSpPr>
          <p:spPr bwMode="auto">
            <a:xfrm flipV="1">
              <a:off x="189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02" name="Line 874"/>
            <p:cNvSpPr>
              <a:spLocks noChangeShapeType="1"/>
            </p:cNvSpPr>
            <p:nvPr/>
          </p:nvSpPr>
          <p:spPr bwMode="auto">
            <a:xfrm flipV="1">
              <a:off x="191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03" name="Line 875"/>
            <p:cNvSpPr>
              <a:spLocks noChangeShapeType="1"/>
            </p:cNvSpPr>
            <p:nvPr/>
          </p:nvSpPr>
          <p:spPr bwMode="auto">
            <a:xfrm flipV="1">
              <a:off x="223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04" name="Line 876"/>
            <p:cNvSpPr>
              <a:spLocks noChangeShapeType="1"/>
            </p:cNvSpPr>
            <p:nvPr/>
          </p:nvSpPr>
          <p:spPr bwMode="auto">
            <a:xfrm flipV="1">
              <a:off x="226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05" name="Line 877"/>
            <p:cNvSpPr>
              <a:spLocks noChangeShapeType="1"/>
            </p:cNvSpPr>
            <p:nvPr/>
          </p:nvSpPr>
          <p:spPr bwMode="auto">
            <a:xfrm flipV="1">
              <a:off x="2289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06" name="Line 878"/>
            <p:cNvSpPr>
              <a:spLocks noChangeShapeType="1"/>
            </p:cNvSpPr>
            <p:nvPr/>
          </p:nvSpPr>
          <p:spPr bwMode="auto">
            <a:xfrm flipV="1">
              <a:off x="231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07" name="Line 879"/>
            <p:cNvSpPr>
              <a:spLocks noChangeShapeType="1"/>
            </p:cNvSpPr>
            <p:nvPr/>
          </p:nvSpPr>
          <p:spPr bwMode="auto">
            <a:xfrm flipV="1">
              <a:off x="2340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08" name="Line 880"/>
            <p:cNvSpPr>
              <a:spLocks noChangeShapeType="1"/>
            </p:cNvSpPr>
            <p:nvPr/>
          </p:nvSpPr>
          <p:spPr bwMode="auto">
            <a:xfrm flipV="1">
              <a:off x="2366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09" name="Line 881"/>
            <p:cNvSpPr>
              <a:spLocks noChangeShapeType="1"/>
            </p:cNvSpPr>
            <p:nvPr/>
          </p:nvSpPr>
          <p:spPr bwMode="auto">
            <a:xfrm flipV="1">
              <a:off x="2394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10" name="Line 882"/>
            <p:cNvSpPr>
              <a:spLocks noChangeShapeType="1"/>
            </p:cNvSpPr>
            <p:nvPr/>
          </p:nvSpPr>
          <p:spPr bwMode="auto">
            <a:xfrm flipV="1">
              <a:off x="2418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11" name="Line 883"/>
            <p:cNvSpPr>
              <a:spLocks noChangeShapeType="1"/>
            </p:cNvSpPr>
            <p:nvPr/>
          </p:nvSpPr>
          <p:spPr bwMode="auto">
            <a:xfrm flipV="1">
              <a:off x="2446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12" name="Line 884"/>
            <p:cNvSpPr>
              <a:spLocks noChangeShapeType="1"/>
            </p:cNvSpPr>
            <p:nvPr/>
          </p:nvSpPr>
          <p:spPr bwMode="auto">
            <a:xfrm flipV="1">
              <a:off x="2466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13" name="Line 885"/>
            <p:cNvSpPr>
              <a:spLocks noChangeShapeType="1"/>
            </p:cNvSpPr>
            <p:nvPr/>
          </p:nvSpPr>
          <p:spPr bwMode="auto">
            <a:xfrm flipV="1">
              <a:off x="250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14" name="Line 886"/>
            <p:cNvSpPr>
              <a:spLocks noChangeShapeType="1"/>
            </p:cNvSpPr>
            <p:nvPr/>
          </p:nvSpPr>
          <p:spPr bwMode="auto">
            <a:xfrm flipV="1">
              <a:off x="2527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15" name="Line 887"/>
            <p:cNvSpPr>
              <a:spLocks noChangeShapeType="1"/>
            </p:cNvSpPr>
            <p:nvPr/>
          </p:nvSpPr>
          <p:spPr bwMode="auto">
            <a:xfrm flipV="1">
              <a:off x="255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16" name="Line 888"/>
            <p:cNvSpPr>
              <a:spLocks noChangeShapeType="1"/>
            </p:cNvSpPr>
            <p:nvPr/>
          </p:nvSpPr>
          <p:spPr bwMode="auto">
            <a:xfrm flipV="1">
              <a:off x="2577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17" name="Line 889"/>
            <p:cNvSpPr>
              <a:spLocks noChangeShapeType="1"/>
            </p:cNvSpPr>
            <p:nvPr/>
          </p:nvSpPr>
          <p:spPr bwMode="auto">
            <a:xfrm flipV="1">
              <a:off x="2632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18" name="Line 890"/>
            <p:cNvSpPr>
              <a:spLocks noChangeShapeType="1"/>
            </p:cNvSpPr>
            <p:nvPr/>
          </p:nvSpPr>
          <p:spPr bwMode="auto">
            <a:xfrm flipV="1">
              <a:off x="266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19" name="Line 891"/>
            <p:cNvSpPr>
              <a:spLocks noChangeShapeType="1"/>
            </p:cNvSpPr>
            <p:nvPr/>
          </p:nvSpPr>
          <p:spPr bwMode="auto">
            <a:xfrm flipV="1">
              <a:off x="2686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20" name="Line 892"/>
            <p:cNvSpPr>
              <a:spLocks noChangeShapeType="1"/>
            </p:cNvSpPr>
            <p:nvPr/>
          </p:nvSpPr>
          <p:spPr bwMode="auto">
            <a:xfrm flipV="1">
              <a:off x="2709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21" name="Line 893"/>
            <p:cNvSpPr>
              <a:spLocks noChangeShapeType="1"/>
            </p:cNvSpPr>
            <p:nvPr/>
          </p:nvSpPr>
          <p:spPr bwMode="auto">
            <a:xfrm flipV="1">
              <a:off x="2740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22" name="Line 894"/>
            <p:cNvSpPr>
              <a:spLocks noChangeShapeType="1"/>
            </p:cNvSpPr>
            <p:nvPr/>
          </p:nvSpPr>
          <p:spPr bwMode="auto">
            <a:xfrm flipV="1">
              <a:off x="2709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23" name="Line 895"/>
            <p:cNvSpPr>
              <a:spLocks noChangeShapeType="1"/>
            </p:cNvSpPr>
            <p:nvPr/>
          </p:nvSpPr>
          <p:spPr bwMode="auto">
            <a:xfrm flipV="1">
              <a:off x="2795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24" name="Line 896"/>
            <p:cNvSpPr>
              <a:spLocks noChangeShapeType="1"/>
            </p:cNvSpPr>
            <p:nvPr/>
          </p:nvSpPr>
          <p:spPr bwMode="auto">
            <a:xfrm flipV="1">
              <a:off x="2766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25" name="Line 897"/>
            <p:cNvSpPr>
              <a:spLocks noChangeShapeType="1"/>
            </p:cNvSpPr>
            <p:nvPr/>
          </p:nvSpPr>
          <p:spPr bwMode="auto">
            <a:xfrm flipV="1">
              <a:off x="282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26" name="Line 898"/>
            <p:cNvSpPr>
              <a:spLocks noChangeShapeType="1"/>
            </p:cNvSpPr>
            <p:nvPr/>
          </p:nvSpPr>
          <p:spPr bwMode="auto">
            <a:xfrm flipV="1">
              <a:off x="2847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27" name="Line 899"/>
            <p:cNvSpPr>
              <a:spLocks noChangeShapeType="1"/>
            </p:cNvSpPr>
            <p:nvPr/>
          </p:nvSpPr>
          <p:spPr bwMode="auto">
            <a:xfrm flipV="1">
              <a:off x="2873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28" name="Line 900"/>
            <p:cNvSpPr>
              <a:spLocks noChangeShapeType="1"/>
            </p:cNvSpPr>
            <p:nvPr/>
          </p:nvSpPr>
          <p:spPr bwMode="auto">
            <a:xfrm flipV="1">
              <a:off x="2897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29" name="Line 901"/>
            <p:cNvSpPr>
              <a:spLocks noChangeShapeType="1"/>
            </p:cNvSpPr>
            <p:nvPr/>
          </p:nvSpPr>
          <p:spPr bwMode="auto">
            <a:xfrm flipV="1">
              <a:off x="2927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30" name="Line 902"/>
            <p:cNvSpPr>
              <a:spLocks noChangeShapeType="1"/>
            </p:cNvSpPr>
            <p:nvPr/>
          </p:nvSpPr>
          <p:spPr bwMode="auto">
            <a:xfrm flipV="1">
              <a:off x="2947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31" name="Line 903"/>
            <p:cNvSpPr>
              <a:spLocks noChangeShapeType="1"/>
            </p:cNvSpPr>
            <p:nvPr/>
          </p:nvSpPr>
          <p:spPr bwMode="auto">
            <a:xfrm flipV="1">
              <a:off x="2976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32" name="AutoShape 904"/>
            <p:cNvSpPr>
              <a:spLocks noChangeArrowheads="1"/>
            </p:cNvSpPr>
            <p:nvPr/>
          </p:nvSpPr>
          <p:spPr bwMode="auto">
            <a:xfrm>
              <a:off x="2921" y="2766"/>
              <a:ext cx="80" cy="111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33" name="Rectangle 905"/>
            <p:cNvSpPr>
              <a:spLocks noChangeArrowheads="1"/>
            </p:cNvSpPr>
            <p:nvPr/>
          </p:nvSpPr>
          <p:spPr bwMode="auto">
            <a:xfrm>
              <a:off x="3011" y="3004"/>
              <a:ext cx="426" cy="52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34" name="Rectangle 906"/>
            <p:cNvSpPr>
              <a:spLocks noChangeArrowheads="1"/>
            </p:cNvSpPr>
            <p:nvPr/>
          </p:nvSpPr>
          <p:spPr bwMode="auto">
            <a:xfrm>
              <a:off x="3006" y="2949"/>
              <a:ext cx="450" cy="1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35" name="Rectangle 907"/>
            <p:cNvSpPr>
              <a:spLocks noChangeArrowheads="1"/>
            </p:cNvSpPr>
            <p:nvPr/>
          </p:nvSpPr>
          <p:spPr bwMode="auto">
            <a:xfrm>
              <a:off x="1806" y="3533"/>
              <a:ext cx="1599" cy="1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36" name="Rectangle 908"/>
            <p:cNvSpPr>
              <a:spLocks noChangeArrowheads="1"/>
            </p:cNvSpPr>
            <p:nvPr/>
          </p:nvSpPr>
          <p:spPr bwMode="auto">
            <a:xfrm>
              <a:off x="3041" y="2829"/>
              <a:ext cx="206" cy="11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37" name="Line 909"/>
            <p:cNvSpPr>
              <a:spLocks noChangeShapeType="1"/>
            </p:cNvSpPr>
            <p:nvPr/>
          </p:nvSpPr>
          <p:spPr bwMode="auto">
            <a:xfrm flipH="1">
              <a:off x="3090" y="2801"/>
              <a:ext cx="1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38" name="AutoShape 910"/>
            <p:cNvSpPr>
              <a:spLocks noChangeArrowheads="1"/>
            </p:cNvSpPr>
            <p:nvPr/>
          </p:nvSpPr>
          <p:spPr bwMode="auto">
            <a:xfrm>
              <a:off x="2527" y="2766"/>
              <a:ext cx="79" cy="111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39" name="Freeform 911"/>
            <p:cNvSpPr>
              <a:spLocks/>
            </p:cNvSpPr>
            <p:nvPr/>
          </p:nvSpPr>
          <p:spPr bwMode="auto">
            <a:xfrm>
              <a:off x="3029" y="2484"/>
              <a:ext cx="271" cy="273"/>
            </a:xfrm>
            <a:custGeom>
              <a:avLst/>
              <a:gdLst>
                <a:gd name="T0" fmla="*/ 270 w 271"/>
                <a:gd name="T1" fmla="*/ 272 h 273"/>
                <a:gd name="T2" fmla="*/ 0 w 271"/>
                <a:gd name="T3" fmla="*/ 272 h 273"/>
                <a:gd name="T4" fmla="*/ 0 w 271"/>
                <a:gd name="T5" fmla="*/ 50 h 273"/>
                <a:gd name="T6" fmla="*/ 262 w 271"/>
                <a:gd name="T7" fmla="*/ 0 h 273"/>
                <a:gd name="T8" fmla="*/ 262 w 271"/>
                <a:gd name="T9" fmla="*/ 2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73">
                  <a:moveTo>
                    <a:pt x="270" y="272"/>
                  </a:moveTo>
                  <a:lnTo>
                    <a:pt x="0" y="272"/>
                  </a:lnTo>
                  <a:lnTo>
                    <a:pt x="0" y="50"/>
                  </a:lnTo>
                  <a:lnTo>
                    <a:pt x="262" y="0"/>
                  </a:lnTo>
                  <a:lnTo>
                    <a:pt x="262" y="27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40" name="Freeform 912"/>
            <p:cNvSpPr>
              <a:spLocks/>
            </p:cNvSpPr>
            <p:nvPr/>
          </p:nvSpPr>
          <p:spPr bwMode="auto">
            <a:xfrm>
              <a:off x="3264" y="2874"/>
              <a:ext cx="171" cy="52"/>
            </a:xfrm>
            <a:custGeom>
              <a:avLst/>
              <a:gdLst>
                <a:gd name="T0" fmla="*/ 170 w 171"/>
                <a:gd name="T1" fmla="*/ 51 h 52"/>
                <a:gd name="T2" fmla="*/ 0 w 171"/>
                <a:gd name="T3" fmla="*/ 51 h 52"/>
                <a:gd name="T4" fmla="*/ 0 w 171"/>
                <a:gd name="T5" fmla="*/ 0 h 52"/>
                <a:gd name="T6" fmla="*/ 170 w 171"/>
                <a:gd name="T7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52">
                  <a:moveTo>
                    <a:pt x="170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170" y="51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41" name="Rectangle 913"/>
            <p:cNvSpPr>
              <a:spLocks noChangeArrowheads="1"/>
            </p:cNvSpPr>
            <p:nvPr/>
          </p:nvSpPr>
          <p:spPr bwMode="auto">
            <a:xfrm>
              <a:off x="2055" y="3717"/>
              <a:ext cx="1171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800" i="1">
                  <a:latin typeface="Times New Roman" charset="0"/>
                </a:rPr>
                <a:t>Manager</a:t>
              </a:r>
            </a:p>
          </p:txBody>
        </p:sp>
      </p:grpSp>
      <p:grpSp>
        <p:nvGrpSpPr>
          <p:cNvPr id="330642" name="Group 914"/>
          <p:cNvGrpSpPr>
            <a:grpSpLocks/>
          </p:cNvGrpSpPr>
          <p:nvPr/>
        </p:nvGrpSpPr>
        <p:grpSpPr bwMode="auto">
          <a:xfrm>
            <a:off x="5915025" y="3006725"/>
            <a:ext cx="854075" cy="474663"/>
            <a:chOff x="3432" y="1772"/>
            <a:chExt cx="640" cy="313"/>
          </a:xfrm>
        </p:grpSpPr>
        <p:sp>
          <p:nvSpPr>
            <p:cNvPr id="330643" name="Rectangle 915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44" name="Rectangle 916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45" name="Rectangle 917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46" name="AutoShape 918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47" name="Line 919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48" name="Line 920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49" name="Rectangle 921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50" name="Line 922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51" name="Line 923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52" name="Line 924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53" name="Line 925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54" name="Rectangle 926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55" name="Line 927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56" name="Rectangle 928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57" name="Oval 929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58" name="Line 930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59" name="Rectangle 931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60" name="Line 932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61" name="Line 933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62" name="Line 934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63" name="Line 935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64" name="Line 936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65" name="Line 937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0666" name="Rectangle 938"/>
          <p:cNvSpPr>
            <a:spLocks noChangeArrowheads="1"/>
          </p:cNvSpPr>
          <p:nvPr/>
        </p:nvSpPr>
        <p:spPr bwMode="auto">
          <a:xfrm>
            <a:off x="6389688" y="4995863"/>
            <a:ext cx="11207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400" i="1">
                <a:latin typeface="Times New Roman" charset="0"/>
              </a:rPr>
              <a:t>Workstations</a:t>
            </a:r>
            <a:endParaRPr lang="en-US" sz="2000" i="1">
              <a:latin typeface="Times New Roman" charset="0"/>
            </a:endParaRPr>
          </a:p>
        </p:txBody>
      </p:sp>
      <p:grpSp>
        <p:nvGrpSpPr>
          <p:cNvPr id="330667" name="Group 939"/>
          <p:cNvGrpSpPr>
            <a:grpSpLocks/>
          </p:cNvGrpSpPr>
          <p:nvPr/>
        </p:nvGrpSpPr>
        <p:grpSpPr bwMode="auto">
          <a:xfrm>
            <a:off x="6067425" y="3159125"/>
            <a:ext cx="854075" cy="474663"/>
            <a:chOff x="3432" y="1772"/>
            <a:chExt cx="640" cy="313"/>
          </a:xfrm>
        </p:grpSpPr>
        <p:sp>
          <p:nvSpPr>
            <p:cNvPr id="330668" name="Rectangle 940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69" name="Rectangle 941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70" name="Rectangle 942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71" name="AutoShape 943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72" name="Line 944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73" name="Line 945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74" name="Rectangle 946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75" name="Line 947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76" name="Line 948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77" name="Line 949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78" name="Line 950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79" name="Rectangle 951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80" name="Line 952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81" name="Rectangle 953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82" name="Oval 954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83" name="Line 955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84" name="Rectangle 956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85" name="Line 957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86" name="Line 958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87" name="Line 959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88" name="Line 960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89" name="Line 961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90" name="Line 962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691" name="Group 963"/>
          <p:cNvGrpSpPr>
            <a:grpSpLocks/>
          </p:cNvGrpSpPr>
          <p:nvPr/>
        </p:nvGrpSpPr>
        <p:grpSpPr bwMode="auto">
          <a:xfrm>
            <a:off x="6219825" y="3311525"/>
            <a:ext cx="854075" cy="474663"/>
            <a:chOff x="3432" y="1772"/>
            <a:chExt cx="640" cy="313"/>
          </a:xfrm>
        </p:grpSpPr>
        <p:sp>
          <p:nvSpPr>
            <p:cNvPr id="330692" name="Rectangle 964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93" name="Rectangle 965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94" name="Rectangle 966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95" name="AutoShape 967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96" name="Line 968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97" name="Line 969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98" name="Rectangle 970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99" name="Line 971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00" name="Line 972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01" name="Line 973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02" name="Line 974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03" name="Rectangle 975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04" name="Line 976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05" name="Rectangle 977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06" name="Oval 978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07" name="Line 979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08" name="Rectangle 980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09" name="Line 981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10" name="Line 982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11" name="Line 983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12" name="Line 984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13" name="Line 985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14" name="Line 986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715" name="Group 987"/>
          <p:cNvGrpSpPr>
            <a:grpSpLocks/>
          </p:cNvGrpSpPr>
          <p:nvPr/>
        </p:nvGrpSpPr>
        <p:grpSpPr bwMode="auto">
          <a:xfrm>
            <a:off x="6372225" y="3463925"/>
            <a:ext cx="854075" cy="474663"/>
            <a:chOff x="3432" y="1772"/>
            <a:chExt cx="640" cy="313"/>
          </a:xfrm>
        </p:grpSpPr>
        <p:sp>
          <p:nvSpPr>
            <p:cNvPr id="330716" name="Rectangle 988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17" name="Rectangle 989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18" name="Rectangle 990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19" name="AutoShape 991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20" name="Line 992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21" name="Line 993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22" name="Rectangle 994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23" name="Line 995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24" name="Line 996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25" name="Line 997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26" name="Line 998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27" name="Rectangle 999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28" name="Line 1000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29" name="Rectangle 1001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30" name="Oval 1002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31" name="Line 1003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32" name="Rectangle 1004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33" name="Line 1005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34" name="Line 1006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35" name="Line 1007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36" name="Line 1008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37" name="Line 1009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38" name="Line 1010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739" name="Group 1011"/>
          <p:cNvGrpSpPr>
            <a:grpSpLocks/>
          </p:cNvGrpSpPr>
          <p:nvPr/>
        </p:nvGrpSpPr>
        <p:grpSpPr bwMode="auto">
          <a:xfrm>
            <a:off x="6524625" y="3616325"/>
            <a:ext cx="854075" cy="474663"/>
            <a:chOff x="3432" y="1772"/>
            <a:chExt cx="640" cy="313"/>
          </a:xfrm>
        </p:grpSpPr>
        <p:sp>
          <p:nvSpPr>
            <p:cNvPr id="330740" name="Rectangle 1012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41" name="Rectangle 1013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42" name="Rectangle 1014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43" name="AutoShape 1015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44" name="Line 1016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45" name="Line 1017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46" name="Rectangle 1018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47" name="Line 1019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48" name="Line 1020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49" name="Line 1021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50" name="Line 1022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51" name="Rectangle 1023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76" name="Line 0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77" name="Rectangle 1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78" name="Oval 2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79" name="Line 3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80" name="Rectangle 4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81" name="Line 5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82" name="Line 6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83" name="Line 7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84" name="Line 8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85" name="Line 9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86" name="Line 10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787" name="Group 11"/>
          <p:cNvGrpSpPr>
            <a:grpSpLocks/>
          </p:cNvGrpSpPr>
          <p:nvPr/>
        </p:nvGrpSpPr>
        <p:grpSpPr bwMode="auto">
          <a:xfrm>
            <a:off x="6677025" y="3768725"/>
            <a:ext cx="854075" cy="474663"/>
            <a:chOff x="3432" y="1772"/>
            <a:chExt cx="640" cy="313"/>
          </a:xfrm>
        </p:grpSpPr>
        <p:sp>
          <p:nvSpPr>
            <p:cNvPr id="331788" name="Rectangle 12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89" name="Rectangle 13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0" name="Rectangle 14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1" name="AutoShape 15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2" name="Line 16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3" name="Line 17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4" name="Rectangle 18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5" name="Line 19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6" name="Line 20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7" name="Line 21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8" name="Line 22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9" name="Rectangle 23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0" name="Line 24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1" name="Rectangle 25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2" name="Oval 26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3" name="Line 27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4" name="Rectangle 28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5" name="Line 29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6" name="Line 30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7" name="Line 31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8" name="Line 32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9" name="Line 33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10" name="Line 34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811" name="Group 35"/>
          <p:cNvGrpSpPr>
            <a:grpSpLocks/>
          </p:cNvGrpSpPr>
          <p:nvPr/>
        </p:nvGrpSpPr>
        <p:grpSpPr bwMode="auto">
          <a:xfrm>
            <a:off x="6829425" y="3921125"/>
            <a:ext cx="854075" cy="474663"/>
            <a:chOff x="3432" y="1772"/>
            <a:chExt cx="640" cy="313"/>
          </a:xfrm>
        </p:grpSpPr>
        <p:sp>
          <p:nvSpPr>
            <p:cNvPr id="331812" name="Rectangle 36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13" name="Rectangle 37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14" name="Rectangle 38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15" name="AutoShape 39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16" name="Line 40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17" name="Line 41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18" name="Rectangle 42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19" name="Line 43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20" name="Line 44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21" name="Line 45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22" name="Line 46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23" name="Rectangle 47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24" name="Line 48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25" name="Rectangle 49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26" name="Oval 50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27" name="Line 51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28" name="Rectangle 52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29" name="Line 53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30" name="Line 54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31" name="Line 55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32" name="Line 56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33" name="Line 57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34" name="Line 58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835" name="Group 59"/>
          <p:cNvGrpSpPr>
            <a:grpSpLocks/>
          </p:cNvGrpSpPr>
          <p:nvPr/>
        </p:nvGrpSpPr>
        <p:grpSpPr bwMode="auto">
          <a:xfrm>
            <a:off x="6981825" y="4073525"/>
            <a:ext cx="854075" cy="474663"/>
            <a:chOff x="3432" y="1772"/>
            <a:chExt cx="640" cy="313"/>
          </a:xfrm>
        </p:grpSpPr>
        <p:sp>
          <p:nvSpPr>
            <p:cNvPr id="331836" name="Rectangle 60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37" name="Rectangle 61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38" name="Rectangle 62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39" name="AutoShape 63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40" name="Line 64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41" name="Line 65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42" name="Rectangle 66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43" name="Line 67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44" name="Line 68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45" name="Line 69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46" name="Line 70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47" name="Rectangle 71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48" name="Line 72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49" name="Rectangle 73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50" name="Oval 74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51" name="Line 75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52" name="Rectangle 76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53" name="Line 77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54" name="Line 78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55" name="Line 79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56" name="Line 80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57" name="Line 81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58" name="Line 82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859" name="Group 83"/>
          <p:cNvGrpSpPr>
            <a:grpSpLocks/>
          </p:cNvGrpSpPr>
          <p:nvPr/>
        </p:nvGrpSpPr>
        <p:grpSpPr bwMode="auto">
          <a:xfrm>
            <a:off x="7134225" y="4225925"/>
            <a:ext cx="854075" cy="474663"/>
            <a:chOff x="3432" y="1772"/>
            <a:chExt cx="640" cy="313"/>
          </a:xfrm>
        </p:grpSpPr>
        <p:sp>
          <p:nvSpPr>
            <p:cNvPr id="331860" name="Rectangle 84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61" name="Rectangle 85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62" name="Rectangle 86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63" name="AutoShape 87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64" name="Line 88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65" name="Line 89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66" name="Rectangle 90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67" name="Line 91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68" name="Line 92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69" name="Line 93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70" name="Line 94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71" name="Rectangle 95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72" name="Line 96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73" name="Rectangle 97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74" name="Oval 98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75" name="Line 99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76" name="Rectangle 100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77" name="Line 101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78" name="Line 102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79" name="Line 103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80" name="Line 104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81" name="Line 105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82" name="Line 106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31883" name="AutoShape 107"/>
          <p:cNvCxnSpPr>
            <a:cxnSpLocks noChangeShapeType="1"/>
            <a:stCxn id="330380" idx="3"/>
            <a:endCxn id="330376" idx="1"/>
          </p:cNvCxnSpPr>
          <p:nvPr/>
        </p:nvCxnSpPr>
        <p:spPr bwMode="auto">
          <a:xfrm>
            <a:off x="2208213" y="2790825"/>
            <a:ext cx="700087" cy="1443038"/>
          </a:xfrm>
          <a:prstGeom prst="bentConnector3">
            <a:avLst>
              <a:gd name="adj1" fmla="val 49889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884" name="AutoShape 108"/>
          <p:cNvCxnSpPr>
            <a:cxnSpLocks noChangeShapeType="1"/>
            <a:stCxn id="330474" idx="3"/>
            <a:endCxn id="330376" idx="1"/>
          </p:cNvCxnSpPr>
          <p:nvPr/>
        </p:nvCxnSpPr>
        <p:spPr bwMode="auto">
          <a:xfrm>
            <a:off x="2205038" y="3721100"/>
            <a:ext cx="703262" cy="512763"/>
          </a:xfrm>
          <a:prstGeom prst="bentConnector3">
            <a:avLst>
              <a:gd name="adj1" fmla="val 49889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885" name="AutoShape 109"/>
          <p:cNvCxnSpPr>
            <a:cxnSpLocks noChangeShapeType="1"/>
            <a:stCxn id="330513" idx="3"/>
            <a:endCxn id="330376" idx="1"/>
          </p:cNvCxnSpPr>
          <p:nvPr/>
        </p:nvCxnSpPr>
        <p:spPr bwMode="auto">
          <a:xfrm flipV="1">
            <a:off x="2198688" y="4233863"/>
            <a:ext cx="709612" cy="420687"/>
          </a:xfrm>
          <a:prstGeom prst="bentConnector3">
            <a:avLst>
              <a:gd name="adj1" fmla="val 49889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886" name="AutoShape 110"/>
          <p:cNvCxnSpPr>
            <a:cxnSpLocks noChangeShapeType="1"/>
            <a:stCxn id="330552" idx="3"/>
            <a:endCxn id="330376" idx="1"/>
          </p:cNvCxnSpPr>
          <p:nvPr/>
        </p:nvCxnSpPr>
        <p:spPr bwMode="auto">
          <a:xfrm flipV="1">
            <a:off x="2195513" y="4233863"/>
            <a:ext cx="712787" cy="1350962"/>
          </a:xfrm>
          <a:prstGeom prst="bentConnector3">
            <a:avLst>
              <a:gd name="adj1" fmla="val 49889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93" name="Group 492"/>
          <p:cNvGrpSpPr>
            <a:grpSpLocks/>
          </p:cNvGrpSpPr>
          <p:nvPr/>
        </p:nvGrpSpPr>
        <p:grpSpPr bwMode="auto">
          <a:xfrm>
            <a:off x="1604538" y="1637776"/>
            <a:ext cx="1978025" cy="4762500"/>
            <a:chOff x="3008" y="1029"/>
            <a:chExt cx="1246" cy="3000"/>
          </a:xfrm>
        </p:grpSpPr>
        <p:sp>
          <p:nvSpPr>
            <p:cNvPr id="494" name="Line 502"/>
            <p:cNvSpPr>
              <a:spLocks noChangeShapeType="1"/>
            </p:cNvSpPr>
            <p:nvPr/>
          </p:nvSpPr>
          <p:spPr bwMode="auto">
            <a:xfrm>
              <a:off x="3610" y="1054"/>
              <a:ext cx="0" cy="2975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5" name="Rectangle 503"/>
            <p:cNvSpPr>
              <a:spLocks noChangeArrowheads="1"/>
            </p:cNvSpPr>
            <p:nvPr/>
          </p:nvSpPr>
          <p:spPr bwMode="auto">
            <a:xfrm>
              <a:off x="3008" y="1029"/>
              <a:ext cx="1246" cy="229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i="1" dirty="0">
                  <a:latin typeface="Times New Roman" charset="0"/>
                </a:rPr>
                <a:t>Standard Boundary</a:t>
              </a:r>
              <a:endParaRPr lang="en-US" sz="2000" i="1" dirty="0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06508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2908300" y="2189163"/>
            <a:ext cx="2497138" cy="4089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DICOM - Workstation Interface</a:t>
            </a:r>
            <a:endParaRPr lang="en-US" dirty="0"/>
          </a:p>
        </p:txBody>
      </p:sp>
      <p:grpSp>
        <p:nvGrpSpPr>
          <p:cNvPr id="330756" name="Group 4"/>
          <p:cNvGrpSpPr>
            <a:grpSpLocks/>
          </p:cNvGrpSpPr>
          <p:nvPr/>
        </p:nvGrpSpPr>
        <p:grpSpPr bwMode="auto">
          <a:xfrm>
            <a:off x="1303338" y="2506663"/>
            <a:ext cx="904875" cy="909637"/>
            <a:chOff x="527" y="1457"/>
            <a:chExt cx="570" cy="573"/>
          </a:xfrm>
        </p:grpSpPr>
        <p:grpSp>
          <p:nvGrpSpPr>
            <p:cNvPr id="330757" name="Group 5"/>
            <p:cNvGrpSpPr>
              <a:grpSpLocks/>
            </p:cNvGrpSpPr>
            <p:nvPr/>
          </p:nvGrpSpPr>
          <p:grpSpPr bwMode="auto">
            <a:xfrm>
              <a:off x="527" y="1457"/>
              <a:ext cx="570" cy="374"/>
              <a:chOff x="1488" y="133"/>
              <a:chExt cx="2112" cy="1388"/>
            </a:xfrm>
          </p:grpSpPr>
          <p:grpSp>
            <p:nvGrpSpPr>
              <p:cNvPr id="330758" name="Group 6"/>
              <p:cNvGrpSpPr>
                <a:grpSpLocks/>
              </p:cNvGrpSpPr>
              <p:nvPr/>
            </p:nvGrpSpPr>
            <p:grpSpPr bwMode="auto">
              <a:xfrm>
                <a:off x="2806" y="133"/>
                <a:ext cx="794" cy="1388"/>
                <a:chOff x="2806" y="133"/>
                <a:chExt cx="794" cy="1388"/>
              </a:xfrm>
            </p:grpSpPr>
            <p:sp>
              <p:nvSpPr>
                <p:cNvPr id="330759" name="Rectangle 7"/>
                <p:cNvSpPr>
                  <a:spLocks noChangeArrowheads="1"/>
                </p:cNvSpPr>
                <p:nvPr/>
              </p:nvSpPr>
              <p:spPr bwMode="auto">
                <a:xfrm>
                  <a:off x="2859" y="133"/>
                  <a:ext cx="741" cy="132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0" name="Rectangle 8"/>
                <p:cNvSpPr>
                  <a:spLocks noChangeArrowheads="1"/>
                </p:cNvSpPr>
                <p:nvPr/>
              </p:nvSpPr>
              <p:spPr bwMode="auto">
                <a:xfrm>
                  <a:off x="2877" y="1458"/>
                  <a:ext cx="702" cy="6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1" name="AutoShape 9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2310" y="768"/>
                  <a:ext cx="1050" cy="58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861" y="133"/>
                  <a:ext cx="0" cy="13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2861" y="135"/>
                  <a:ext cx="9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4" name="Line 12"/>
                <p:cNvSpPr>
                  <a:spLocks noChangeShapeType="1"/>
                </p:cNvSpPr>
                <p:nvPr/>
              </p:nvSpPr>
              <p:spPr bwMode="auto">
                <a:xfrm>
                  <a:off x="2863" y="1444"/>
                  <a:ext cx="7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765" name="Group 13"/>
              <p:cNvGrpSpPr>
                <a:grpSpLocks/>
              </p:cNvGrpSpPr>
              <p:nvPr/>
            </p:nvGrpSpPr>
            <p:grpSpPr bwMode="auto">
              <a:xfrm>
                <a:off x="1488" y="961"/>
                <a:ext cx="1262" cy="551"/>
                <a:chOff x="1488" y="961"/>
                <a:chExt cx="1262" cy="551"/>
              </a:xfrm>
            </p:grpSpPr>
            <p:sp>
              <p:nvSpPr>
                <p:cNvPr id="330766" name="AutoShape 14"/>
                <p:cNvSpPr>
                  <a:spLocks noChangeArrowheads="1"/>
                </p:cNvSpPr>
                <p:nvPr/>
              </p:nvSpPr>
              <p:spPr bwMode="auto">
                <a:xfrm>
                  <a:off x="1488" y="961"/>
                  <a:ext cx="1238" cy="68"/>
                </a:xfrm>
                <a:prstGeom prst="roundRect">
                  <a:avLst>
                    <a:gd name="adj" fmla="val 12495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7" name="AutoShape 15"/>
                <p:cNvSpPr>
                  <a:spLocks noChangeArrowheads="1"/>
                </p:cNvSpPr>
                <p:nvPr/>
              </p:nvSpPr>
              <p:spPr bwMode="auto">
                <a:xfrm flipH="1">
                  <a:off x="1685" y="1444"/>
                  <a:ext cx="1064" cy="67"/>
                </a:xfrm>
                <a:prstGeom prst="parallelogram">
                  <a:avLst>
                    <a:gd name="adj" fmla="val 396941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8" name="AutoShape 16"/>
                <p:cNvSpPr>
                  <a:spLocks noChangeArrowheads="1"/>
                </p:cNvSpPr>
                <p:nvPr/>
              </p:nvSpPr>
              <p:spPr bwMode="auto">
                <a:xfrm flipH="1">
                  <a:off x="2498" y="1444"/>
                  <a:ext cx="251" cy="67"/>
                </a:xfrm>
                <a:prstGeom prst="parallelogram">
                  <a:avLst>
                    <a:gd name="adj" fmla="val 93639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9" name="Freeform 17"/>
                <p:cNvSpPr>
                  <a:spLocks/>
                </p:cNvSpPr>
                <p:nvPr/>
              </p:nvSpPr>
              <p:spPr bwMode="auto">
                <a:xfrm>
                  <a:off x="2162" y="1070"/>
                  <a:ext cx="556" cy="433"/>
                </a:xfrm>
                <a:custGeom>
                  <a:avLst/>
                  <a:gdLst>
                    <a:gd name="T0" fmla="*/ 481 w 556"/>
                    <a:gd name="T1" fmla="*/ 432 h 433"/>
                    <a:gd name="T2" fmla="*/ 510 w 556"/>
                    <a:gd name="T3" fmla="*/ 425 h 433"/>
                    <a:gd name="T4" fmla="*/ 523 w 556"/>
                    <a:gd name="T5" fmla="*/ 425 h 433"/>
                    <a:gd name="T6" fmla="*/ 532 w 556"/>
                    <a:gd name="T7" fmla="*/ 422 h 433"/>
                    <a:gd name="T8" fmla="*/ 542 w 556"/>
                    <a:gd name="T9" fmla="*/ 419 h 433"/>
                    <a:gd name="T10" fmla="*/ 548 w 556"/>
                    <a:gd name="T11" fmla="*/ 410 h 433"/>
                    <a:gd name="T12" fmla="*/ 131 w 556"/>
                    <a:gd name="T13" fmla="*/ 0 h 433"/>
                    <a:gd name="T14" fmla="*/ 139 w 556"/>
                    <a:gd name="T15" fmla="*/ 2 h 433"/>
                    <a:gd name="T16" fmla="*/ 0 w 556"/>
                    <a:gd name="T17" fmla="*/ 0 h 433"/>
                    <a:gd name="T18" fmla="*/ 467 w 556"/>
                    <a:gd name="T19" fmla="*/ 432 h 433"/>
                    <a:gd name="T20" fmla="*/ 555 w 556"/>
                    <a:gd name="T21" fmla="*/ 418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56" h="433">
                      <a:moveTo>
                        <a:pt x="481" y="432"/>
                      </a:moveTo>
                      <a:lnTo>
                        <a:pt x="510" y="425"/>
                      </a:lnTo>
                      <a:lnTo>
                        <a:pt x="523" y="425"/>
                      </a:lnTo>
                      <a:lnTo>
                        <a:pt x="532" y="422"/>
                      </a:lnTo>
                      <a:lnTo>
                        <a:pt x="542" y="419"/>
                      </a:lnTo>
                      <a:lnTo>
                        <a:pt x="548" y="410"/>
                      </a:lnTo>
                      <a:lnTo>
                        <a:pt x="131" y="0"/>
                      </a:lnTo>
                      <a:lnTo>
                        <a:pt x="139" y="2"/>
                      </a:lnTo>
                      <a:lnTo>
                        <a:pt x="0" y="0"/>
                      </a:lnTo>
                      <a:lnTo>
                        <a:pt x="467" y="432"/>
                      </a:lnTo>
                      <a:lnTo>
                        <a:pt x="555" y="418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0" name="Rectangle 18"/>
                <p:cNvSpPr>
                  <a:spLocks noChangeArrowheads="1"/>
                </p:cNvSpPr>
                <p:nvPr/>
              </p:nvSpPr>
              <p:spPr bwMode="auto">
                <a:xfrm>
                  <a:off x="2420" y="1444"/>
                  <a:ext cx="116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1" name="Freeform 19"/>
                <p:cNvSpPr>
                  <a:spLocks/>
                </p:cNvSpPr>
                <p:nvPr/>
              </p:nvSpPr>
              <p:spPr bwMode="auto">
                <a:xfrm>
                  <a:off x="2631" y="1444"/>
                  <a:ext cx="119" cy="68"/>
                </a:xfrm>
                <a:custGeom>
                  <a:avLst/>
                  <a:gdLst>
                    <a:gd name="T0" fmla="*/ 0 w 119"/>
                    <a:gd name="T1" fmla="*/ 4 h 68"/>
                    <a:gd name="T2" fmla="*/ 3 w 119"/>
                    <a:gd name="T3" fmla="*/ 0 h 68"/>
                    <a:gd name="T4" fmla="*/ 7 w 119"/>
                    <a:gd name="T5" fmla="*/ 1 h 68"/>
                    <a:gd name="T6" fmla="*/ 11 w 119"/>
                    <a:gd name="T7" fmla="*/ 2 h 68"/>
                    <a:gd name="T8" fmla="*/ 15 w 119"/>
                    <a:gd name="T9" fmla="*/ 3 h 68"/>
                    <a:gd name="T10" fmla="*/ 19 w 119"/>
                    <a:gd name="T11" fmla="*/ 3 h 68"/>
                    <a:gd name="T12" fmla="*/ 21 w 119"/>
                    <a:gd name="T13" fmla="*/ 4 h 68"/>
                    <a:gd name="T14" fmla="*/ 23 w 119"/>
                    <a:gd name="T15" fmla="*/ 5 h 68"/>
                    <a:gd name="T16" fmla="*/ 25 w 119"/>
                    <a:gd name="T17" fmla="*/ 6 h 68"/>
                    <a:gd name="T18" fmla="*/ 28 w 119"/>
                    <a:gd name="T19" fmla="*/ 6 h 68"/>
                    <a:gd name="T20" fmla="*/ 30 w 119"/>
                    <a:gd name="T21" fmla="*/ 6 h 68"/>
                    <a:gd name="T22" fmla="*/ 31 w 119"/>
                    <a:gd name="T23" fmla="*/ 6 h 68"/>
                    <a:gd name="T24" fmla="*/ 34 w 119"/>
                    <a:gd name="T25" fmla="*/ 5 h 68"/>
                    <a:gd name="T26" fmla="*/ 35 w 119"/>
                    <a:gd name="T27" fmla="*/ 5 h 68"/>
                    <a:gd name="T28" fmla="*/ 37 w 119"/>
                    <a:gd name="T29" fmla="*/ 5 h 68"/>
                    <a:gd name="T30" fmla="*/ 39 w 119"/>
                    <a:gd name="T31" fmla="*/ 5 h 68"/>
                    <a:gd name="T32" fmla="*/ 41 w 119"/>
                    <a:gd name="T33" fmla="*/ 5 h 68"/>
                    <a:gd name="T34" fmla="*/ 43 w 119"/>
                    <a:gd name="T35" fmla="*/ 6 h 68"/>
                    <a:gd name="T36" fmla="*/ 98 w 119"/>
                    <a:gd name="T37" fmla="*/ 67 h 68"/>
                    <a:gd name="T38" fmla="*/ 118 w 119"/>
                    <a:gd name="T39" fmla="*/ 67 h 68"/>
                    <a:gd name="T40" fmla="*/ 59 w 119"/>
                    <a:gd name="T41" fmla="*/ 4 h 68"/>
                    <a:gd name="T42" fmla="*/ 39 w 119"/>
                    <a:gd name="T43" fmla="*/ 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9" h="68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7" y="1"/>
                      </a:lnTo>
                      <a:lnTo>
                        <a:pt x="11" y="2"/>
                      </a:lnTo>
                      <a:lnTo>
                        <a:pt x="15" y="3"/>
                      </a:lnTo>
                      <a:lnTo>
                        <a:pt x="19" y="3"/>
                      </a:lnTo>
                      <a:lnTo>
                        <a:pt x="21" y="4"/>
                      </a:lnTo>
                      <a:lnTo>
                        <a:pt x="23" y="5"/>
                      </a:lnTo>
                      <a:lnTo>
                        <a:pt x="25" y="6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1" y="6"/>
                      </a:lnTo>
                      <a:lnTo>
                        <a:pt x="34" y="5"/>
                      </a:lnTo>
                      <a:lnTo>
                        <a:pt x="35" y="5"/>
                      </a:lnTo>
                      <a:lnTo>
                        <a:pt x="37" y="5"/>
                      </a:lnTo>
                      <a:lnTo>
                        <a:pt x="39" y="5"/>
                      </a:lnTo>
                      <a:lnTo>
                        <a:pt x="41" y="5"/>
                      </a:lnTo>
                      <a:lnTo>
                        <a:pt x="43" y="6"/>
                      </a:lnTo>
                      <a:lnTo>
                        <a:pt x="98" y="67"/>
                      </a:lnTo>
                      <a:lnTo>
                        <a:pt x="118" y="67"/>
                      </a:lnTo>
                      <a:lnTo>
                        <a:pt x="59" y="4"/>
                      </a:lnTo>
                      <a:lnTo>
                        <a:pt x="39" y="4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2" name="Line 20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0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3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2690" y="1471"/>
                  <a:ext cx="39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4" name="Line 22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5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5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2631" y="1431"/>
                  <a:ext cx="98" cy="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6" name="Rectangle 24"/>
                <p:cNvSpPr>
                  <a:spLocks noChangeArrowheads="1"/>
                </p:cNvSpPr>
                <p:nvPr/>
              </p:nvSpPr>
              <p:spPr bwMode="auto">
                <a:xfrm>
                  <a:off x="2607" y="1427"/>
                  <a:ext cx="39" cy="49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7" name="Rectangle 25"/>
                <p:cNvSpPr>
                  <a:spLocks noChangeArrowheads="1"/>
                </p:cNvSpPr>
                <p:nvPr/>
              </p:nvSpPr>
              <p:spPr bwMode="auto">
                <a:xfrm>
                  <a:off x="2635" y="1439"/>
                  <a:ext cx="34" cy="5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8" name="Rectangle 26"/>
                <p:cNvSpPr>
                  <a:spLocks noChangeArrowheads="1"/>
                </p:cNvSpPr>
                <p:nvPr/>
              </p:nvSpPr>
              <p:spPr bwMode="auto">
                <a:xfrm>
                  <a:off x="2661" y="1444"/>
                  <a:ext cx="33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779" name="Group 27"/>
              <p:cNvGrpSpPr>
                <a:grpSpLocks/>
              </p:cNvGrpSpPr>
              <p:nvPr/>
            </p:nvGrpSpPr>
            <p:grpSpPr bwMode="auto">
              <a:xfrm>
                <a:off x="2932" y="825"/>
                <a:ext cx="163" cy="182"/>
                <a:chOff x="2932" y="825"/>
                <a:chExt cx="163" cy="182"/>
              </a:xfrm>
            </p:grpSpPr>
            <p:sp>
              <p:nvSpPr>
                <p:cNvPr id="330780" name="Rectangle 28"/>
                <p:cNvSpPr>
                  <a:spLocks noChangeArrowheads="1"/>
                </p:cNvSpPr>
                <p:nvPr/>
              </p:nvSpPr>
              <p:spPr bwMode="auto">
                <a:xfrm>
                  <a:off x="2932" y="825"/>
                  <a:ext cx="163" cy="18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1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943" y="974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2943" y="953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3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2943" y="931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4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2943" y="910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5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3060" y="974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6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3060" y="953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7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3060" y="931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8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3060" y="910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9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060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90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3060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91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3014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92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3014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30793" name="Rectangle 41"/>
            <p:cNvSpPr>
              <a:spLocks noChangeArrowheads="1"/>
            </p:cNvSpPr>
            <p:nvPr/>
          </p:nvSpPr>
          <p:spPr bwMode="auto">
            <a:xfrm>
              <a:off x="543" y="1796"/>
              <a:ext cx="111" cy="3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94" name="Rectangle 42"/>
            <p:cNvSpPr>
              <a:spLocks noChangeArrowheads="1"/>
            </p:cNvSpPr>
            <p:nvPr/>
          </p:nvSpPr>
          <p:spPr bwMode="auto">
            <a:xfrm>
              <a:off x="534" y="1840"/>
              <a:ext cx="51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i="1">
                  <a:latin typeface="Times New Roman" charset="0"/>
                </a:rPr>
                <a:t>Modality</a:t>
              </a:r>
              <a:endParaRPr lang="en-US" sz="2000" i="1">
                <a:latin typeface="Times New Roman" charset="0"/>
              </a:endParaRPr>
            </a:p>
          </p:txBody>
        </p:sp>
      </p:grpSp>
      <p:grpSp>
        <p:nvGrpSpPr>
          <p:cNvPr id="330795" name="Group 43"/>
          <p:cNvGrpSpPr>
            <a:grpSpLocks/>
          </p:cNvGrpSpPr>
          <p:nvPr/>
        </p:nvGrpSpPr>
        <p:grpSpPr bwMode="auto">
          <a:xfrm>
            <a:off x="3389313" y="2751138"/>
            <a:ext cx="1447800" cy="1095375"/>
            <a:chOff x="3840" y="192"/>
            <a:chExt cx="1776" cy="1344"/>
          </a:xfrm>
        </p:grpSpPr>
        <p:sp>
          <p:nvSpPr>
            <p:cNvPr id="330796" name="Rectangle 44"/>
            <p:cNvSpPr>
              <a:spLocks noChangeArrowheads="1"/>
            </p:cNvSpPr>
            <p:nvPr/>
          </p:nvSpPr>
          <p:spPr bwMode="auto">
            <a:xfrm>
              <a:off x="3840" y="192"/>
              <a:ext cx="1776" cy="13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97" name="Rectangle 45"/>
            <p:cNvSpPr>
              <a:spLocks noChangeArrowheads="1"/>
            </p:cNvSpPr>
            <p:nvPr/>
          </p:nvSpPr>
          <p:spPr bwMode="auto">
            <a:xfrm>
              <a:off x="3840" y="192"/>
              <a:ext cx="953" cy="13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98" name="Rectangle 46"/>
            <p:cNvSpPr>
              <a:spLocks noChangeArrowheads="1"/>
            </p:cNvSpPr>
            <p:nvPr/>
          </p:nvSpPr>
          <p:spPr bwMode="auto">
            <a:xfrm>
              <a:off x="3840" y="192"/>
              <a:ext cx="477" cy="13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99" name="Rectangle 47"/>
            <p:cNvSpPr>
              <a:spLocks noChangeArrowheads="1"/>
            </p:cNvSpPr>
            <p:nvPr/>
          </p:nvSpPr>
          <p:spPr bwMode="auto">
            <a:xfrm>
              <a:off x="3925" y="609"/>
              <a:ext cx="196" cy="92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00" name="Oval 48"/>
            <p:cNvSpPr>
              <a:spLocks noChangeArrowheads="1"/>
            </p:cNvSpPr>
            <p:nvPr/>
          </p:nvSpPr>
          <p:spPr bwMode="auto">
            <a:xfrm>
              <a:off x="3925" y="517"/>
              <a:ext cx="196" cy="25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01" name="Line 49"/>
            <p:cNvSpPr>
              <a:spLocks noChangeShapeType="1"/>
            </p:cNvSpPr>
            <p:nvPr/>
          </p:nvSpPr>
          <p:spPr bwMode="auto">
            <a:xfrm>
              <a:off x="4251" y="840"/>
              <a:ext cx="0" cy="1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0802" name="Group 50"/>
            <p:cNvGrpSpPr>
              <a:grpSpLocks/>
            </p:cNvGrpSpPr>
            <p:nvPr/>
          </p:nvGrpSpPr>
          <p:grpSpPr bwMode="auto">
            <a:xfrm>
              <a:off x="4317" y="377"/>
              <a:ext cx="476" cy="36"/>
              <a:chOff x="4317" y="377"/>
              <a:chExt cx="476" cy="36"/>
            </a:xfrm>
          </p:grpSpPr>
          <p:sp>
            <p:nvSpPr>
              <p:cNvPr id="330803" name="Line 51"/>
              <p:cNvSpPr>
                <a:spLocks noChangeShapeType="1"/>
              </p:cNvSpPr>
              <p:nvPr/>
            </p:nvSpPr>
            <p:spPr bwMode="auto">
              <a:xfrm>
                <a:off x="4317" y="399"/>
                <a:ext cx="4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04" name="AutoShape 52"/>
              <p:cNvSpPr>
                <a:spLocks noChangeArrowheads="1"/>
              </p:cNvSpPr>
              <p:nvPr/>
            </p:nvSpPr>
            <p:spPr bwMode="auto">
              <a:xfrm flipV="1">
                <a:off x="4447" y="377"/>
                <a:ext cx="216" cy="36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0805" name="Group 53"/>
            <p:cNvGrpSpPr>
              <a:grpSpLocks/>
            </p:cNvGrpSpPr>
            <p:nvPr/>
          </p:nvGrpSpPr>
          <p:grpSpPr bwMode="auto">
            <a:xfrm>
              <a:off x="4317" y="469"/>
              <a:ext cx="476" cy="38"/>
              <a:chOff x="4317" y="469"/>
              <a:chExt cx="476" cy="38"/>
            </a:xfrm>
          </p:grpSpPr>
          <p:sp>
            <p:nvSpPr>
              <p:cNvPr id="330806" name="Line 54"/>
              <p:cNvSpPr>
                <a:spLocks noChangeShapeType="1"/>
              </p:cNvSpPr>
              <p:nvPr/>
            </p:nvSpPr>
            <p:spPr bwMode="auto">
              <a:xfrm>
                <a:off x="4317" y="493"/>
                <a:ext cx="4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07" name="AutoShape 55"/>
              <p:cNvSpPr>
                <a:spLocks noChangeArrowheads="1"/>
              </p:cNvSpPr>
              <p:nvPr/>
            </p:nvSpPr>
            <p:spPr bwMode="auto">
              <a:xfrm flipV="1">
                <a:off x="4447" y="469"/>
                <a:ext cx="216" cy="38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0808" name="Group 56"/>
            <p:cNvGrpSpPr>
              <a:grpSpLocks/>
            </p:cNvGrpSpPr>
            <p:nvPr/>
          </p:nvGrpSpPr>
          <p:grpSpPr bwMode="auto">
            <a:xfrm>
              <a:off x="4317" y="563"/>
              <a:ext cx="476" cy="38"/>
              <a:chOff x="4317" y="563"/>
              <a:chExt cx="476" cy="38"/>
            </a:xfrm>
          </p:grpSpPr>
          <p:sp>
            <p:nvSpPr>
              <p:cNvPr id="330809" name="Line 57"/>
              <p:cNvSpPr>
                <a:spLocks noChangeShapeType="1"/>
              </p:cNvSpPr>
              <p:nvPr/>
            </p:nvSpPr>
            <p:spPr bwMode="auto">
              <a:xfrm>
                <a:off x="4317" y="587"/>
                <a:ext cx="4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10" name="AutoShape 58"/>
              <p:cNvSpPr>
                <a:spLocks noChangeArrowheads="1"/>
              </p:cNvSpPr>
              <p:nvPr/>
            </p:nvSpPr>
            <p:spPr bwMode="auto">
              <a:xfrm flipV="1">
                <a:off x="4447" y="563"/>
                <a:ext cx="216" cy="38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0811" name="Line 59"/>
            <p:cNvSpPr>
              <a:spLocks noChangeShapeType="1"/>
            </p:cNvSpPr>
            <p:nvPr/>
          </p:nvSpPr>
          <p:spPr bwMode="auto">
            <a:xfrm>
              <a:off x="4338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12" name="Line 60"/>
            <p:cNvSpPr>
              <a:spLocks noChangeShapeType="1"/>
            </p:cNvSpPr>
            <p:nvPr/>
          </p:nvSpPr>
          <p:spPr bwMode="auto">
            <a:xfrm>
              <a:off x="4382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13" name="Line 61"/>
            <p:cNvSpPr>
              <a:spLocks noChangeShapeType="1"/>
            </p:cNvSpPr>
            <p:nvPr/>
          </p:nvSpPr>
          <p:spPr bwMode="auto">
            <a:xfrm>
              <a:off x="4424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14" name="Line 62"/>
            <p:cNvSpPr>
              <a:spLocks noChangeShapeType="1"/>
            </p:cNvSpPr>
            <p:nvPr/>
          </p:nvSpPr>
          <p:spPr bwMode="auto">
            <a:xfrm>
              <a:off x="4467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15" name="Line 63"/>
            <p:cNvSpPr>
              <a:spLocks noChangeShapeType="1"/>
            </p:cNvSpPr>
            <p:nvPr/>
          </p:nvSpPr>
          <p:spPr bwMode="auto">
            <a:xfrm>
              <a:off x="4512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16" name="Line 64"/>
            <p:cNvSpPr>
              <a:spLocks noChangeShapeType="1"/>
            </p:cNvSpPr>
            <p:nvPr/>
          </p:nvSpPr>
          <p:spPr bwMode="auto">
            <a:xfrm>
              <a:off x="4554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17" name="Line 65"/>
            <p:cNvSpPr>
              <a:spLocks noChangeShapeType="1"/>
            </p:cNvSpPr>
            <p:nvPr/>
          </p:nvSpPr>
          <p:spPr bwMode="auto">
            <a:xfrm>
              <a:off x="4597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18" name="Line 66"/>
            <p:cNvSpPr>
              <a:spLocks noChangeShapeType="1"/>
            </p:cNvSpPr>
            <p:nvPr/>
          </p:nvSpPr>
          <p:spPr bwMode="auto">
            <a:xfrm>
              <a:off x="4643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19" name="Line 67"/>
            <p:cNvSpPr>
              <a:spLocks noChangeShapeType="1"/>
            </p:cNvSpPr>
            <p:nvPr/>
          </p:nvSpPr>
          <p:spPr bwMode="auto">
            <a:xfrm>
              <a:off x="4404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20" name="Line 68"/>
            <p:cNvSpPr>
              <a:spLocks noChangeShapeType="1"/>
            </p:cNvSpPr>
            <p:nvPr/>
          </p:nvSpPr>
          <p:spPr bwMode="auto">
            <a:xfrm>
              <a:off x="4447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21" name="Line 69"/>
            <p:cNvSpPr>
              <a:spLocks noChangeShapeType="1"/>
            </p:cNvSpPr>
            <p:nvPr/>
          </p:nvSpPr>
          <p:spPr bwMode="auto">
            <a:xfrm>
              <a:off x="4360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22" name="Line 70"/>
            <p:cNvSpPr>
              <a:spLocks noChangeShapeType="1"/>
            </p:cNvSpPr>
            <p:nvPr/>
          </p:nvSpPr>
          <p:spPr bwMode="auto">
            <a:xfrm>
              <a:off x="4491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23" name="Line 71"/>
            <p:cNvSpPr>
              <a:spLocks noChangeShapeType="1"/>
            </p:cNvSpPr>
            <p:nvPr/>
          </p:nvSpPr>
          <p:spPr bwMode="auto">
            <a:xfrm>
              <a:off x="4621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24" name="Line 72"/>
            <p:cNvSpPr>
              <a:spLocks noChangeShapeType="1"/>
            </p:cNvSpPr>
            <p:nvPr/>
          </p:nvSpPr>
          <p:spPr bwMode="auto">
            <a:xfrm>
              <a:off x="4534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25" name="Line 73"/>
            <p:cNvSpPr>
              <a:spLocks noChangeShapeType="1"/>
            </p:cNvSpPr>
            <p:nvPr/>
          </p:nvSpPr>
          <p:spPr bwMode="auto">
            <a:xfrm>
              <a:off x="4663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26" name="Line 74"/>
            <p:cNvSpPr>
              <a:spLocks noChangeShapeType="1"/>
            </p:cNvSpPr>
            <p:nvPr/>
          </p:nvSpPr>
          <p:spPr bwMode="auto">
            <a:xfrm>
              <a:off x="4576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27" name="Line 75"/>
            <p:cNvSpPr>
              <a:spLocks noChangeShapeType="1"/>
            </p:cNvSpPr>
            <p:nvPr/>
          </p:nvSpPr>
          <p:spPr bwMode="auto">
            <a:xfrm>
              <a:off x="4685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28" name="Line 76"/>
            <p:cNvSpPr>
              <a:spLocks noChangeShapeType="1"/>
            </p:cNvSpPr>
            <p:nvPr/>
          </p:nvSpPr>
          <p:spPr bwMode="auto">
            <a:xfrm>
              <a:off x="4706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29" name="Line 77"/>
            <p:cNvSpPr>
              <a:spLocks noChangeShapeType="1"/>
            </p:cNvSpPr>
            <p:nvPr/>
          </p:nvSpPr>
          <p:spPr bwMode="auto">
            <a:xfrm>
              <a:off x="4771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30" name="Line 78"/>
            <p:cNvSpPr>
              <a:spLocks noChangeShapeType="1"/>
            </p:cNvSpPr>
            <p:nvPr/>
          </p:nvSpPr>
          <p:spPr bwMode="auto">
            <a:xfrm>
              <a:off x="4728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31" name="Line 79"/>
            <p:cNvSpPr>
              <a:spLocks noChangeShapeType="1"/>
            </p:cNvSpPr>
            <p:nvPr/>
          </p:nvSpPr>
          <p:spPr bwMode="auto">
            <a:xfrm>
              <a:off x="4750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0832" name="Line 80"/>
          <p:cNvSpPr>
            <a:spLocks noChangeShapeType="1"/>
          </p:cNvSpPr>
          <p:nvPr/>
        </p:nvSpPr>
        <p:spPr bwMode="auto">
          <a:xfrm>
            <a:off x="4360863" y="2809875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33" name="Line 81"/>
          <p:cNvSpPr>
            <a:spLocks noChangeShapeType="1"/>
          </p:cNvSpPr>
          <p:nvPr/>
        </p:nvSpPr>
        <p:spPr bwMode="auto">
          <a:xfrm>
            <a:off x="4360863" y="2827338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34" name="Line 82"/>
          <p:cNvSpPr>
            <a:spLocks noChangeShapeType="1"/>
          </p:cNvSpPr>
          <p:nvPr/>
        </p:nvSpPr>
        <p:spPr bwMode="auto">
          <a:xfrm>
            <a:off x="4360863" y="2844800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35" name="Line 83"/>
          <p:cNvSpPr>
            <a:spLocks noChangeShapeType="1"/>
          </p:cNvSpPr>
          <p:nvPr/>
        </p:nvSpPr>
        <p:spPr bwMode="auto">
          <a:xfrm>
            <a:off x="4360863" y="2865438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36" name="Line 84"/>
          <p:cNvSpPr>
            <a:spLocks noChangeShapeType="1"/>
          </p:cNvSpPr>
          <p:nvPr/>
        </p:nvSpPr>
        <p:spPr bwMode="auto">
          <a:xfrm>
            <a:off x="4360863" y="2884488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37" name="Line 85"/>
          <p:cNvSpPr>
            <a:spLocks noChangeShapeType="1"/>
          </p:cNvSpPr>
          <p:nvPr/>
        </p:nvSpPr>
        <p:spPr bwMode="auto">
          <a:xfrm>
            <a:off x="4360863" y="2901950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38" name="Line 86"/>
          <p:cNvSpPr>
            <a:spLocks noChangeShapeType="1"/>
          </p:cNvSpPr>
          <p:nvPr/>
        </p:nvSpPr>
        <p:spPr bwMode="auto">
          <a:xfrm>
            <a:off x="4360863" y="2919413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39" name="Line 87"/>
          <p:cNvSpPr>
            <a:spLocks noChangeShapeType="1"/>
          </p:cNvSpPr>
          <p:nvPr/>
        </p:nvSpPr>
        <p:spPr bwMode="auto">
          <a:xfrm>
            <a:off x="4360863" y="2940050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0" name="Line 88"/>
          <p:cNvSpPr>
            <a:spLocks noChangeShapeType="1"/>
          </p:cNvSpPr>
          <p:nvPr/>
        </p:nvSpPr>
        <p:spPr bwMode="auto">
          <a:xfrm>
            <a:off x="4360863" y="2959100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1" name="Line 89"/>
          <p:cNvSpPr>
            <a:spLocks noChangeShapeType="1"/>
          </p:cNvSpPr>
          <p:nvPr/>
        </p:nvSpPr>
        <p:spPr bwMode="auto">
          <a:xfrm>
            <a:off x="4360863" y="2976563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2" name="Line 90"/>
          <p:cNvSpPr>
            <a:spLocks noChangeShapeType="1"/>
          </p:cNvSpPr>
          <p:nvPr/>
        </p:nvSpPr>
        <p:spPr bwMode="auto">
          <a:xfrm>
            <a:off x="4360863" y="2997200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3" name="Line 91"/>
          <p:cNvSpPr>
            <a:spLocks noChangeShapeType="1"/>
          </p:cNvSpPr>
          <p:nvPr/>
        </p:nvSpPr>
        <p:spPr bwMode="auto">
          <a:xfrm>
            <a:off x="4360863" y="3016250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4" name="Line 92"/>
          <p:cNvSpPr>
            <a:spLocks noChangeShapeType="1"/>
          </p:cNvSpPr>
          <p:nvPr/>
        </p:nvSpPr>
        <p:spPr bwMode="auto">
          <a:xfrm>
            <a:off x="4360863" y="3033713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5" name="Line 93"/>
          <p:cNvSpPr>
            <a:spLocks noChangeShapeType="1"/>
          </p:cNvSpPr>
          <p:nvPr/>
        </p:nvSpPr>
        <p:spPr bwMode="auto">
          <a:xfrm>
            <a:off x="4360863" y="3054350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6" name="Rectangle 94"/>
          <p:cNvSpPr>
            <a:spLocks noChangeArrowheads="1"/>
          </p:cNvSpPr>
          <p:nvPr/>
        </p:nvSpPr>
        <p:spPr bwMode="auto">
          <a:xfrm>
            <a:off x="4200525" y="3262313"/>
            <a:ext cx="495300" cy="7461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7" name="Line 95"/>
          <p:cNvSpPr>
            <a:spLocks noChangeShapeType="1"/>
          </p:cNvSpPr>
          <p:nvPr/>
        </p:nvSpPr>
        <p:spPr bwMode="auto">
          <a:xfrm>
            <a:off x="4219575" y="3298825"/>
            <a:ext cx="4587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8" name="Rectangle 96"/>
          <p:cNvSpPr>
            <a:spLocks noChangeArrowheads="1"/>
          </p:cNvSpPr>
          <p:nvPr/>
        </p:nvSpPr>
        <p:spPr bwMode="auto">
          <a:xfrm>
            <a:off x="4730750" y="3262313"/>
            <a:ext cx="36513" cy="7461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9" name="Rectangle 97"/>
          <p:cNvSpPr>
            <a:spLocks noChangeArrowheads="1"/>
          </p:cNvSpPr>
          <p:nvPr/>
        </p:nvSpPr>
        <p:spPr bwMode="auto">
          <a:xfrm>
            <a:off x="3705225" y="3902075"/>
            <a:ext cx="8921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i="1">
                <a:latin typeface="Times New Roman" charset="0"/>
              </a:rPr>
              <a:t>Archive</a:t>
            </a:r>
            <a:endParaRPr lang="en-US" sz="2000" i="1">
              <a:latin typeface="Times New Roman" charset="0"/>
            </a:endParaRPr>
          </a:p>
        </p:txBody>
      </p:sp>
      <p:grpSp>
        <p:nvGrpSpPr>
          <p:cNvPr id="330850" name="Group 98"/>
          <p:cNvGrpSpPr>
            <a:grpSpLocks/>
          </p:cNvGrpSpPr>
          <p:nvPr/>
        </p:nvGrpSpPr>
        <p:grpSpPr bwMode="auto">
          <a:xfrm>
            <a:off x="1300163" y="3436938"/>
            <a:ext cx="904875" cy="909637"/>
            <a:chOff x="527" y="1457"/>
            <a:chExt cx="570" cy="573"/>
          </a:xfrm>
        </p:grpSpPr>
        <p:grpSp>
          <p:nvGrpSpPr>
            <p:cNvPr id="330851" name="Group 99"/>
            <p:cNvGrpSpPr>
              <a:grpSpLocks/>
            </p:cNvGrpSpPr>
            <p:nvPr/>
          </p:nvGrpSpPr>
          <p:grpSpPr bwMode="auto">
            <a:xfrm>
              <a:off x="527" y="1457"/>
              <a:ext cx="570" cy="374"/>
              <a:chOff x="1488" y="133"/>
              <a:chExt cx="2112" cy="1388"/>
            </a:xfrm>
          </p:grpSpPr>
          <p:grpSp>
            <p:nvGrpSpPr>
              <p:cNvPr id="330852" name="Group 100"/>
              <p:cNvGrpSpPr>
                <a:grpSpLocks/>
              </p:cNvGrpSpPr>
              <p:nvPr/>
            </p:nvGrpSpPr>
            <p:grpSpPr bwMode="auto">
              <a:xfrm>
                <a:off x="2806" y="133"/>
                <a:ext cx="794" cy="1388"/>
                <a:chOff x="2806" y="133"/>
                <a:chExt cx="794" cy="1388"/>
              </a:xfrm>
            </p:grpSpPr>
            <p:sp>
              <p:nvSpPr>
                <p:cNvPr id="330853" name="Rectangle 101"/>
                <p:cNvSpPr>
                  <a:spLocks noChangeArrowheads="1"/>
                </p:cNvSpPr>
                <p:nvPr/>
              </p:nvSpPr>
              <p:spPr bwMode="auto">
                <a:xfrm>
                  <a:off x="2859" y="133"/>
                  <a:ext cx="741" cy="132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54" name="Rectangle 102"/>
                <p:cNvSpPr>
                  <a:spLocks noChangeArrowheads="1"/>
                </p:cNvSpPr>
                <p:nvPr/>
              </p:nvSpPr>
              <p:spPr bwMode="auto">
                <a:xfrm>
                  <a:off x="2877" y="1458"/>
                  <a:ext cx="702" cy="6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55" name="AutoShape 103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2310" y="768"/>
                  <a:ext cx="1050" cy="58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56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2861" y="133"/>
                  <a:ext cx="0" cy="13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57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2861" y="135"/>
                  <a:ext cx="9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58" name="Line 106"/>
                <p:cNvSpPr>
                  <a:spLocks noChangeShapeType="1"/>
                </p:cNvSpPr>
                <p:nvPr/>
              </p:nvSpPr>
              <p:spPr bwMode="auto">
                <a:xfrm>
                  <a:off x="2863" y="1444"/>
                  <a:ext cx="7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859" name="Group 107"/>
              <p:cNvGrpSpPr>
                <a:grpSpLocks/>
              </p:cNvGrpSpPr>
              <p:nvPr/>
            </p:nvGrpSpPr>
            <p:grpSpPr bwMode="auto">
              <a:xfrm>
                <a:off x="1488" y="961"/>
                <a:ext cx="1262" cy="551"/>
                <a:chOff x="1488" y="961"/>
                <a:chExt cx="1262" cy="551"/>
              </a:xfrm>
            </p:grpSpPr>
            <p:sp>
              <p:nvSpPr>
                <p:cNvPr id="330860" name="AutoShape 108"/>
                <p:cNvSpPr>
                  <a:spLocks noChangeArrowheads="1"/>
                </p:cNvSpPr>
                <p:nvPr/>
              </p:nvSpPr>
              <p:spPr bwMode="auto">
                <a:xfrm>
                  <a:off x="1488" y="961"/>
                  <a:ext cx="1238" cy="68"/>
                </a:xfrm>
                <a:prstGeom prst="roundRect">
                  <a:avLst>
                    <a:gd name="adj" fmla="val 12495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61" name="AutoShape 109"/>
                <p:cNvSpPr>
                  <a:spLocks noChangeArrowheads="1"/>
                </p:cNvSpPr>
                <p:nvPr/>
              </p:nvSpPr>
              <p:spPr bwMode="auto">
                <a:xfrm flipH="1">
                  <a:off x="1685" y="1444"/>
                  <a:ext cx="1064" cy="67"/>
                </a:xfrm>
                <a:prstGeom prst="parallelogram">
                  <a:avLst>
                    <a:gd name="adj" fmla="val 396941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62" name="AutoShape 110"/>
                <p:cNvSpPr>
                  <a:spLocks noChangeArrowheads="1"/>
                </p:cNvSpPr>
                <p:nvPr/>
              </p:nvSpPr>
              <p:spPr bwMode="auto">
                <a:xfrm flipH="1">
                  <a:off x="2498" y="1444"/>
                  <a:ext cx="251" cy="67"/>
                </a:xfrm>
                <a:prstGeom prst="parallelogram">
                  <a:avLst>
                    <a:gd name="adj" fmla="val 93639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63" name="Freeform 111"/>
                <p:cNvSpPr>
                  <a:spLocks/>
                </p:cNvSpPr>
                <p:nvPr/>
              </p:nvSpPr>
              <p:spPr bwMode="auto">
                <a:xfrm>
                  <a:off x="2162" y="1070"/>
                  <a:ext cx="556" cy="433"/>
                </a:xfrm>
                <a:custGeom>
                  <a:avLst/>
                  <a:gdLst>
                    <a:gd name="T0" fmla="*/ 481 w 556"/>
                    <a:gd name="T1" fmla="*/ 432 h 433"/>
                    <a:gd name="T2" fmla="*/ 510 w 556"/>
                    <a:gd name="T3" fmla="*/ 425 h 433"/>
                    <a:gd name="T4" fmla="*/ 523 w 556"/>
                    <a:gd name="T5" fmla="*/ 425 h 433"/>
                    <a:gd name="T6" fmla="*/ 532 w 556"/>
                    <a:gd name="T7" fmla="*/ 422 h 433"/>
                    <a:gd name="T8" fmla="*/ 542 w 556"/>
                    <a:gd name="T9" fmla="*/ 419 h 433"/>
                    <a:gd name="T10" fmla="*/ 548 w 556"/>
                    <a:gd name="T11" fmla="*/ 410 h 433"/>
                    <a:gd name="T12" fmla="*/ 131 w 556"/>
                    <a:gd name="T13" fmla="*/ 0 h 433"/>
                    <a:gd name="T14" fmla="*/ 139 w 556"/>
                    <a:gd name="T15" fmla="*/ 2 h 433"/>
                    <a:gd name="T16" fmla="*/ 0 w 556"/>
                    <a:gd name="T17" fmla="*/ 0 h 433"/>
                    <a:gd name="T18" fmla="*/ 467 w 556"/>
                    <a:gd name="T19" fmla="*/ 432 h 433"/>
                    <a:gd name="T20" fmla="*/ 555 w 556"/>
                    <a:gd name="T21" fmla="*/ 418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56" h="433">
                      <a:moveTo>
                        <a:pt x="481" y="432"/>
                      </a:moveTo>
                      <a:lnTo>
                        <a:pt x="510" y="425"/>
                      </a:lnTo>
                      <a:lnTo>
                        <a:pt x="523" y="425"/>
                      </a:lnTo>
                      <a:lnTo>
                        <a:pt x="532" y="422"/>
                      </a:lnTo>
                      <a:lnTo>
                        <a:pt x="542" y="419"/>
                      </a:lnTo>
                      <a:lnTo>
                        <a:pt x="548" y="410"/>
                      </a:lnTo>
                      <a:lnTo>
                        <a:pt x="131" y="0"/>
                      </a:lnTo>
                      <a:lnTo>
                        <a:pt x="139" y="2"/>
                      </a:lnTo>
                      <a:lnTo>
                        <a:pt x="0" y="0"/>
                      </a:lnTo>
                      <a:lnTo>
                        <a:pt x="467" y="432"/>
                      </a:lnTo>
                      <a:lnTo>
                        <a:pt x="555" y="418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64" name="Rectangle 112"/>
                <p:cNvSpPr>
                  <a:spLocks noChangeArrowheads="1"/>
                </p:cNvSpPr>
                <p:nvPr/>
              </p:nvSpPr>
              <p:spPr bwMode="auto">
                <a:xfrm>
                  <a:off x="2420" y="1444"/>
                  <a:ext cx="116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65" name="Freeform 113"/>
                <p:cNvSpPr>
                  <a:spLocks/>
                </p:cNvSpPr>
                <p:nvPr/>
              </p:nvSpPr>
              <p:spPr bwMode="auto">
                <a:xfrm>
                  <a:off x="2631" y="1444"/>
                  <a:ext cx="119" cy="68"/>
                </a:xfrm>
                <a:custGeom>
                  <a:avLst/>
                  <a:gdLst>
                    <a:gd name="T0" fmla="*/ 0 w 119"/>
                    <a:gd name="T1" fmla="*/ 4 h 68"/>
                    <a:gd name="T2" fmla="*/ 3 w 119"/>
                    <a:gd name="T3" fmla="*/ 0 h 68"/>
                    <a:gd name="T4" fmla="*/ 7 w 119"/>
                    <a:gd name="T5" fmla="*/ 1 h 68"/>
                    <a:gd name="T6" fmla="*/ 11 w 119"/>
                    <a:gd name="T7" fmla="*/ 2 h 68"/>
                    <a:gd name="T8" fmla="*/ 15 w 119"/>
                    <a:gd name="T9" fmla="*/ 3 h 68"/>
                    <a:gd name="T10" fmla="*/ 19 w 119"/>
                    <a:gd name="T11" fmla="*/ 3 h 68"/>
                    <a:gd name="T12" fmla="*/ 21 w 119"/>
                    <a:gd name="T13" fmla="*/ 4 h 68"/>
                    <a:gd name="T14" fmla="*/ 23 w 119"/>
                    <a:gd name="T15" fmla="*/ 5 h 68"/>
                    <a:gd name="T16" fmla="*/ 25 w 119"/>
                    <a:gd name="T17" fmla="*/ 6 h 68"/>
                    <a:gd name="T18" fmla="*/ 28 w 119"/>
                    <a:gd name="T19" fmla="*/ 6 h 68"/>
                    <a:gd name="T20" fmla="*/ 30 w 119"/>
                    <a:gd name="T21" fmla="*/ 6 h 68"/>
                    <a:gd name="T22" fmla="*/ 31 w 119"/>
                    <a:gd name="T23" fmla="*/ 6 h 68"/>
                    <a:gd name="T24" fmla="*/ 34 w 119"/>
                    <a:gd name="T25" fmla="*/ 5 h 68"/>
                    <a:gd name="T26" fmla="*/ 35 w 119"/>
                    <a:gd name="T27" fmla="*/ 5 h 68"/>
                    <a:gd name="T28" fmla="*/ 37 w 119"/>
                    <a:gd name="T29" fmla="*/ 5 h 68"/>
                    <a:gd name="T30" fmla="*/ 39 w 119"/>
                    <a:gd name="T31" fmla="*/ 5 h 68"/>
                    <a:gd name="T32" fmla="*/ 41 w 119"/>
                    <a:gd name="T33" fmla="*/ 5 h 68"/>
                    <a:gd name="T34" fmla="*/ 43 w 119"/>
                    <a:gd name="T35" fmla="*/ 6 h 68"/>
                    <a:gd name="T36" fmla="*/ 98 w 119"/>
                    <a:gd name="T37" fmla="*/ 67 h 68"/>
                    <a:gd name="T38" fmla="*/ 118 w 119"/>
                    <a:gd name="T39" fmla="*/ 67 h 68"/>
                    <a:gd name="T40" fmla="*/ 59 w 119"/>
                    <a:gd name="T41" fmla="*/ 4 h 68"/>
                    <a:gd name="T42" fmla="*/ 39 w 119"/>
                    <a:gd name="T43" fmla="*/ 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9" h="68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7" y="1"/>
                      </a:lnTo>
                      <a:lnTo>
                        <a:pt x="11" y="2"/>
                      </a:lnTo>
                      <a:lnTo>
                        <a:pt x="15" y="3"/>
                      </a:lnTo>
                      <a:lnTo>
                        <a:pt x="19" y="3"/>
                      </a:lnTo>
                      <a:lnTo>
                        <a:pt x="21" y="4"/>
                      </a:lnTo>
                      <a:lnTo>
                        <a:pt x="23" y="5"/>
                      </a:lnTo>
                      <a:lnTo>
                        <a:pt x="25" y="6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1" y="6"/>
                      </a:lnTo>
                      <a:lnTo>
                        <a:pt x="34" y="5"/>
                      </a:lnTo>
                      <a:lnTo>
                        <a:pt x="35" y="5"/>
                      </a:lnTo>
                      <a:lnTo>
                        <a:pt x="37" y="5"/>
                      </a:lnTo>
                      <a:lnTo>
                        <a:pt x="39" y="5"/>
                      </a:lnTo>
                      <a:lnTo>
                        <a:pt x="41" y="5"/>
                      </a:lnTo>
                      <a:lnTo>
                        <a:pt x="43" y="6"/>
                      </a:lnTo>
                      <a:lnTo>
                        <a:pt x="98" y="67"/>
                      </a:lnTo>
                      <a:lnTo>
                        <a:pt x="118" y="67"/>
                      </a:lnTo>
                      <a:lnTo>
                        <a:pt x="59" y="4"/>
                      </a:lnTo>
                      <a:lnTo>
                        <a:pt x="39" y="4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66" name="Line 114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0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67" name="Line 115"/>
                <p:cNvSpPr>
                  <a:spLocks noChangeShapeType="1"/>
                </p:cNvSpPr>
                <p:nvPr/>
              </p:nvSpPr>
              <p:spPr bwMode="auto">
                <a:xfrm flipH="1" flipV="1">
                  <a:off x="2690" y="1471"/>
                  <a:ext cx="39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68" name="Line 116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5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69" name="Line 117"/>
                <p:cNvSpPr>
                  <a:spLocks noChangeShapeType="1"/>
                </p:cNvSpPr>
                <p:nvPr/>
              </p:nvSpPr>
              <p:spPr bwMode="auto">
                <a:xfrm flipH="1" flipV="1">
                  <a:off x="2631" y="1431"/>
                  <a:ext cx="98" cy="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70" name="Rectangle 118"/>
                <p:cNvSpPr>
                  <a:spLocks noChangeArrowheads="1"/>
                </p:cNvSpPr>
                <p:nvPr/>
              </p:nvSpPr>
              <p:spPr bwMode="auto">
                <a:xfrm>
                  <a:off x="2607" y="1427"/>
                  <a:ext cx="39" cy="49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71" name="Rectangle 119"/>
                <p:cNvSpPr>
                  <a:spLocks noChangeArrowheads="1"/>
                </p:cNvSpPr>
                <p:nvPr/>
              </p:nvSpPr>
              <p:spPr bwMode="auto">
                <a:xfrm>
                  <a:off x="2635" y="1439"/>
                  <a:ext cx="34" cy="5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72" name="Rectangle 120"/>
                <p:cNvSpPr>
                  <a:spLocks noChangeArrowheads="1"/>
                </p:cNvSpPr>
                <p:nvPr/>
              </p:nvSpPr>
              <p:spPr bwMode="auto">
                <a:xfrm>
                  <a:off x="2661" y="1444"/>
                  <a:ext cx="33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873" name="Group 121"/>
              <p:cNvGrpSpPr>
                <a:grpSpLocks/>
              </p:cNvGrpSpPr>
              <p:nvPr/>
            </p:nvGrpSpPr>
            <p:grpSpPr bwMode="auto">
              <a:xfrm>
                <a:off x="2932" y="825"/>
                <a:ext cx="163" cy="182"/>
                <a:chOff x="2932" y="825"/>
                <a:chExt cx="163" cy="182"/>
              </a:xfrm>
            </p:grpSpPr>
            <p:sp>
              <p:nvSpPr>
                <p:cNvPr id="330874" name="Rectangle 122"/>
                <p:cNvSpPr>
                  <a:spLocks noChangeArrowheads="1"/>
                </p:cNvSpPr>
                <p:nvPr/>
              </p:nvSpPr>
              <p:spPr bwMode="auto">
                <a:xfrm>
                  <a:off x="2932" y="825"/>
                  <a:ext cx="163" cy="18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75" name="Line 123"/>
                <p:cNvSpPr>
                  <a:spLocks noChangeShapeType="1"/>
                </p:cNvSpPr>
                <p:nvPr/>
              </p:nvSpPr>
              <p:spPr bwMode="auto">
                <a:xfrm flipH="1">
                  <a:off x="2943" y="974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76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2943" y="953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77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2943" y="931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78" name="Line 126"/>
                <p:cNvSpPr>
                  <a:spLocks noChangeShapeType="1"/>
                </p:cNvSpPr>
                <p:nvPr/>
              </p:nvSpPr>
              <p:spPr bwMode="auto">
                <a:xfrm flipH="1">
                  <a:off x="2943" y="910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79" name="Line 127"/>
                <p:cNvSpPr>
                  <a:spLocks noChangeShapeType="1"/>
                </p:cNvSpPr>
                <p:nvPr/>
              </p:nvSpPr>
              <p:spPr bwMode="auto">
                <a:xfrm flipH="1">
                  <a:off x="3060" y="974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80" name="Line 128"/>
                <p:cNvSpPr>
                  <a:spLocks noChangeShapeType="1"/>
                </p:cNvSpPr>
                <p:nvPr/>
              </p:nvSpPr>
              <p:spPr bwMode="auto">
                <a:xfrm flipH="1">
                  <a:off x="3060" y="953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81" name="Line 129"/>
                <p:cNvSpPr>
                  <a:spLocks noChangeShapeType="1"/>
                </p:cNvSpPr>
                <p:nvPr/>
              </p:nvSpPr>
              <p:spPr bwMode="auto">
                <a:xfrm flipH="1">
                  <a:off x="3060" y="931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82" name="Line 130"/>
                <p:cNvSpPr>
                  <a:spLocks noChangeShapeType="1"/>
                </p:cNvSpPr>
                <p:nvPr/>
              </p:nvSpPr>
              <p:spPr bwMode="auto">
                <a:xfrm flipH="1">
                  <a:off x="3060" y="910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83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3060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84" name="Line 132"/>
                <p:cNvSpPr>
                  <a:spLocks noChangeShapeType="1"/>
                </p:cNvSpPr>
                <p:nvPr/>
              </p:nvSpPr>
              <p:spPr bwMode="auto">
                <a:xfrm flipH="1">
                  <a:off x="3060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85" name="Line 133"/>
                <p:cNvSpPr>
                  <a:spLocks noChangeShapeType="1"/>
                </p:cNvSpPr>
                <p:nvPr/>
              </p:nvSpPr>
              <p:spPr bwMode="auto">
                <a:xfrm flipH="1">
                  <a:off x="3014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86" name="Line 134"/>
                <p:cNvSpPr>
                  <a:spLocks noChangeShapeType="1"/>
                </p:cNvSpPr>
                <p:nvPr/>
              </p:nvSpPr>
              <p:spPr bwMode="auto">
                <a:xfrm flipH="1">
                  <a:off x="3014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30887" name="Rectangle 135"/>
            <p:cNvSpPr>
              <a:spLocks noChangeArrowheads="1"/>
            </p:cNvSpPr>
            <p:nvPr/>
          </p:nvSpPr>
          <p:spPr bwMode="auto">
            <a:xfrm>
              <a:off x="543" y="1796"/>
              <a:ext cx="111" cy="3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88" name="Rectangle 136"/>
            <p:cNvSpPr>
              <a:spLocks noChangeArrowheads="1"/>
            </p:cNvSpPr>
            <p:nvPr/>
          </p:nvSpPr>
          <p:spPr bwMode="auto">
            <a:xfrm>
              <a:off x="534" y="1840"/>
              <a:ext cx="51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i="1">
                  <a:latin typeface="Times New Roman" charset="0"/>
                </a:rPr>
                <a:t>Modality</a:t>
              </a:r>
              <a:endParaRPr lang="en-US" sz="2000" i="1">
                <a:latin typeface="Times New Roman" charset="0"/>
              </a:endParaRPr>
            </a:p>
          </p:txBody>
        </p:sp>
      </p:grpSp>
      <p:grpSp>
        <p:nvGrpSpPr>
          <p:cNvPr id="330889" name="Group 137"/>
          <p:cNvGrpSpPr>
            <a:grpSpLocks/>
          </p:cNvGrpSpPr>
          <p:nvPr/>
        </p:nvGrpSpPr>
        <p:grpSpPr bwMode="auto">
          <a:xfrm>
            <a:off x="1293813" y="4370388"/>
            <a:ext cx="904875" cy="909637"/>
            <a:chOff x="527" y="1457"/>
            <a:chExt cx="570" cy="573"/>
          </a:xfrm>
        </p:grpSpPr>
        <p:grpSp>
          <p:nvGrpSpPr>
            <p:cNvPr id="330890" name="Group 138"/>
            <p:cNvGrpSpPr>
              <a:grpSpLocks/>
            </p:cNvGrpSpPr>
            <p:nvPr/>
          </p:nvGrpSpPr>
          <p:grpSpPr bwMode="auto">
            <a:xfrm>
              <a:off x="527" y="1457"/>
              <a:ext cx="570" cy="374"/>
              <a:chOff x="1488" y="133"/>
              <a:chExt cx="2112" cy="1388"/>
            </a:xfrm>
          </p:grpSpPr>
          <p:grpSp>
            <p:nvGrpSpPr>
              <p:cNvPr id="330891" name="Group 139"/>
              <p:cNvGrpSpPr>
                <a:grpSpLocks/>
              </p:cNvGrpSpPr>
              <p:nvPr/>
            </p:nvGrpSpPr>
            <p:grpSpPr bwMode="auto">
              <a:xfrm>
                <a:off x="2806" y="133"/>
                <a:ext cx="794" cy="1388"/>
                <a:chOff x="2806" y="133"/>
                <a:chExt cx="794" cy="1388"/>
              </a:xfrm>
            </p:grpSpPr>
            <p:sp>
              <p:nvSpPr>
                <p:cNvPr id="330892" name="Rectangle 140"/>
                <p:cNvSpPr>
                  <a:spLocks noChangeArrowheads="1"/>
                </p:cNvSpPr>
                <p:nvPr/>
              </p:nvSpPr>
              <p:spPr bwMode="auto">
                <a:xfrm>
                  <a:off x="2859" y="133"/>
                  <a:ext cx="741" cy="132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93" name="Rectangle 141"/>
                <p:cNvSpPr>
                  <a:spLocks noChangeArrowheads="1"/>
                </p:cNvSpPr>
                <p:nvPr/>
              </p:nvSpPr>
              <p:spPr bwMode="auto">
                <a:xfrm>
                  <a:off x="2877" y="1458"/>
                  <a:ext cx="702" cy="6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94" name="AutoShape 142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2310" y="768"/>
                  <a:ext cx="1050" cy="58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95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2861" y="133"/>
                  <a:ext cx="0" cy="13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96" name="Line 144"/>
                <p:cNvSpPr>
                  <a:spLocks noChangeShapeType="1"/>
                </p:cNvSpPr>
                <p:nvPr/>
              </p:nvSpPr>
              <p:spPr bwMode="auto">
                <a:xfrm flipH="1">
                  <a:off x="2861" y="135"/>
                  <a:ext cx="9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97" name="Line 145"/>
                <p:cNvSpPr>
                  <a:spLocks noChangeShapeType="1"/>
                </p:cNvSpPr>
                <p:nvPr/>
              </p:nvSpPr>
              <p:spPr bwMode="auto">
                <a:xfrm>
                  <a:off x="2863" y="1444"/>
                  <a:ext cx="7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898" name="Group 146"/>
              <p:cNvGrpSpPr>
                <a:grpSpLocks/>
              </p:cNvGrpSpPr>
              <p:nvPr/>
            </p:nvGrpSpPr>
            <p:grpSpPr bwMode="auto">
              <a:xfrm>
                <a:off x="1488" y="961"/>
                <a:ext cx="1262" cy="551"/>
                <a:chOff x="1488" y="961"/>
                <a:chExt cx="1262" cy="551"/>
              </a:xfrm>
            </p:grpSpPr>
            <p:sp>
              <p:nvSpPr>
                <p:cNvPr id="330899" name="AutoShape 147"/>
                <p:cNvSpPr>
                  <a:spLocks noChangeArrowheads="1"/>
                </p:cNvSpPr>
                <p:nvPr/>
              </p:nvSpPr>
              <p:spPr bwMode="auto">
                <a:xfrm>
                  <a:off x="1488" y="961"/>
                  <a:ext cx="1238" cy="68"/>
                </a:xfrm>
                <a:prstGeom prst="roundRect">
                  <a:avLst>
                    <a:gd name="adj" fmla="val 12495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0" name="AutoShape 148"/>
                <p:cNvSpPr>
                  <a:spLocks noChangeArrowheads="1"/>
                </p:cNvSpPr>
                <p:nvPr/>
              </p:nvSpPr>
              <p:spPr bwMode="auto">
                <a:xfrm flipH="1">
                  <a:off x="1685" y="1444"/>
                  <a:ext cx="1064" cy="67"/>
                </a:xfrm>
                <a:prstGeom prst="parallelogram">
                  <a:avLst>
                    <a:gd name="adj" fmla="val 396941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1" name="AutoShape 149"/>
                <p:cNvSpPr>
                  <a:spLocks noChangeArrowheads="1"/>
                </p:cNvSpPr>
                <p:nvPr/>
              </p:nvSpPr>
              <p:spPr bwMode="auto">
                <a:xfrm flipH="1">
                  <a:off x="2498" y="1444"/>
                  <a:ext cx="251" cy="67"/>
                </a:xfrm>
                <a:prstGeom prst="parallelogram">
                  <a:avLst>
                    <a:gd name="adj" fmla="val 93639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2" name="Freeform 150"/>
                <p:cNvSpPr>
                  <a:spLocks/>
                </p:cNvSpPr>
                <p:nvPr/>
              </p:nvSpPr>
              <p:spPr bwMode="auto">
                <a:xfrm>
                  <a:off x="2162" y="1070"/>
                  <a:ext cx="556" cy="433"/>
                </a:xfrm>
                <a:custGeom>
                  <a:avLst/>
                  <a:gdLst>
                    <a:gd name="T0" fmla="*/ 481 w 556"/>
                    <a:gd name="T1" fmla="*/ 432 h 433"/>
                    <a:gd name="T2" fmla="*/ 510 w 556"/>
                    <a:gd name="T3" fmla="*/ 425 h 433"/>
                    <a:gd name="T4" fmla="*/ 523 w 556"/>
                    <a:gd name="T5" fmla="*/ 425 h 433"/>
                    <a:gd name="T6" fmla="*/ 532 w 556"/>
                    <a:gd name="T7" fmla="*/ 422 h 433"/>
                    <a:gd name="T8" fmla="*/ 542 w 556"/>
                    <a:gd name="T9" fmla="*/ 419 h 433"/>
                    <a:gd name="T10" fmla="*/ 548 w 556"/>
                    <a:gd name="T11" fmla="*/ 410 h 433"/>
                    <a:gd name="T12" fmla="*/ 131 w 556"/>
                    <a:gd name="T13" fmla="*/ 0 h 433"/>
                    <a:gd name="T14" fmla="*/ 139 w 556"/>
                    <a:gd name="T15" fmla="*/ 2 h 433"/>
                    <a:gd name="T16" fmla="*/ 0 w 556"/>
                    <a:gd name="T17" fmla="*/ 0 h 433"/>
                    <a:gd name="T18" fmla="*/ 467 w 556"/>
                    <a:gd name="T19" fmla="*/ 432 h 433"/>
                    <a:gd name="T20" fmla="*/ 555 w 556"/>
                    <a:gd name="T21" fmla="*/ 418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56" h="433">
                      <a:moveTo>
                        <a:pt x="481" y="432"/>
                      </a:moveTo>
                      <a:lnTo>
                        <a:pt x="510" y="425"/>
                      </a:lnTo>
                      <a:lnTo>
                        <a:pt x="523" y="425"/>
                      </a:lnTo>
                      <a:lnTo>
                        <a:pt x="532" y="422"/>
                      </a:lnTo>
                      <a:lnTo>
                        <a:pt x="542" y="419"/>
                      </a:lnTo>
                      <a:lnTo>
                        <a:pt x="548" y="410"/>
                      </a:lnTo>
                      <a:lnTo>
                        <a:pt x="131" y="0"/>
                      </a:lnTo>
                      <a:lnTo>
                        <a:pt x="139" y="2"/>
                      </a:lnTo>
                      <a:lnTo>
                        <a:pt x="0" y="0"/>
                      </a:lnTo>
                      <a:lnTo>
                        <a:pt x="467" y="432"/>
                      </a:lnTo>
                      <a:lnTo>
                        <a:pt x="555" y="418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3" name="Rectangle 151"/>
                <p:cNvSpPr>
                  <a:spLocks noChangeArrowheads="1"/>
                </p:cNvSpPr>
                <p:nvPr/>
              </p:nvSpPr>
              <p:spPr bwMode="auto">
                <a:xfrm>
                  <a:off x="2420" y="1444"/>
                  <a:ext cx="116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4" name="Freeform 152"/>
                <p:cNvSpPr>
                  <a:spLocks/>
                </p:cNvSpPr>
                <p:nvPr/>
              </p:nvSpPr>
              <p:spPr bwMode="auto">
                <a:xfrm>
                  <a:off x="2631" y="1444"/>
                  <a:ext cx="119" cy="68"/>
                </a:xfrm>
                <a:custGeom>
                  <a:avLst/>
                  <a:gdLst>
                    <a:gd name="T0" fmla="*/ 0 w 119"/>
                    <a:gd name="T1" fmla="*/ 4 h 68"/>
                    <a:gd name="T2" fmla="*/ 3 w 119"/>
                    <a:gd name="T3" fmla="*/ 0 h 68"/>
                    <a:gd name="T4" fmla="*/ 7 w 119"/>
                    <a:gd name="T5" fmla="*/ 1 h 68"/>
                    <a:gd name="T6" fmla="*/ 11 w 119"/>
                    <a:gd name="T7" fmla="*/ 2 h 68"/>
                    <a:gd name="T8" fmla="*/ 15 w 119"/>
                    <a:gd name="T9" fmla="*/ 3 h 68"/>
                    <a:gd name="T10" fmla="*/ 19 w 119"/>
                    <a:gd name="T11" fmla="*/ 3 h 68"/>
                    <a:gd name="T12" fmla="*/ 21 w 119"/>
                    <a:gd name="T13" fmla="*/ 4 h 68"/>
                    <a:gd name="T14" fmla="*/ 23 w 119"/>
                    <a:gd name="T15" fmla="*/ 5 h 68"/>
                    <a:gd name="T16" fmla="*/ 25 w 119"/>
                    <a:gd name="T17" fmla="*/ 6 h 68"/>
                    <a:gd name="T18" fmla="*/ 28 w 119"/>
                    <a:gd name="T19" fmla="*/ 6 h 68"/>
                    <a:gd name="T20" fmla="*/ 30 w 119"/>
                    <a:gd name="T21" fmla="*/ 6 h 68"/>
                    <a:gd name="T22" fmla="*/ 31 w 119"/>
                    <a:gd name="T23" fmla="*/ 6 h 68"/>
                    <a:gd name="T24" fmla="*/ 34 w 119"/>
                    <a:gd name="T25" fmla="*/ 5 h 68"/>
                    <a:gd name="T26" fmla="*/ 35 w 119"/>
                    <a:gd name="T27" fmla="*/ 5 h 68"/>
                    <a:gd name="T28" fmla="*/ 37 w 119"/>
                    <a:gd name="T29" fmla="*/ 5 h 68"/>
                    <a:gd name="T30" fmla="*/ 39 w 119"/>
                    <a:gd name="T31" fmla="*/ 5 h 68"/>
                    <a:gd name="T32" fmla="*/ 41 w 119"/>
                    <a:gd name="T33" fmla="*/ 5 h 68"/>
                    <a:gd name="T34" fmla="*/ 43 w 119"/>
                    <a:gd name="T35" fmla="*/ 6 h 68"/>
                    <a:gd name="T36" fmla="*/ 98 w 119"/>
                    <a:gd name="T37" fmla="*/ 67 h 68"/>
                    <a:gd name="T38" fmla="*/ 118 w 119"/>
                    <a:gd name="T39" fmla="*/ 67 h 68"/>
                    <a:gd name="T40" fmla="*/ 59 w 119"/>
                    <a:gd name="T41" fmla="*/ 4 h 68"/>
                    <a:gd name="T42" fmla="*/ 39 w 119"/>
                    <a:gd name="T43" fmla="*/ 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9" h="68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7" y="1"/>
                      </a:lnTo>
                      <a:lnTo>
                        <a:pt x="11" y="2"/>
                      </a:lnTo>
                      <a:lnTo>
                        <a:pt x="15" y="3"/>
                      </a:lnTo>
                      <a:lnTo>
                        <a:pt x="19" y="3"/>
                      </a:lnTo>
                      <a:lnTo>
                        <a:pt x="21" y="4"/>
                      </a:lnTo>
                      <a:lnTo>
                        <a:pt x="23" y="5"/>
                      </a:lnTo>
                      <a:lnTo>
                        <a:pt x="25" y="6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1" y="6"/>
                      </a:lnTo>
                      <a:lnTo>
                        <a:pt x="34" y="5"/>
                      </a:lnTo>
                      <a:lnTo>
                        <a:pt x="35" y="5"/>
                      </a:lnTo>
                      <a:lnTo>
                        <a:pt x="37" y="5"/>
                      </a:lnTo>
                      <a:lnTo>
                        <a:pt x="39" y="5"/>
                      </a:lnTo>
                      <a:lnTo>
                        <a:pt x="41" y="5"/>
                      </a:lnTo>
                      <a:lnTo>
                        <a:pt x="43" y="6"/>
                      </a:lnTo>
                      <a:lnTo>
                        <a:pt x="98" y="67"/>
                      </a:lnTo>
                      <a:lnTo>
                        <a:pt x="118" y="67"/>
                      </a:lnTo>
                      <a:lnTo>
                        <a:pt x="59" y="4"/>
                      </a:lnTo>
                      <a:lnTo>
                        <a:pt x="39" y="4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5" name="Line 153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0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6" name="Line 154"/>
                <p:cNvSpPr>
                  <a:spLocks noChangeShapeType="1"/>
                </p:cNvSpPr>
                <p:nvPr/>
              </p:nvSpPr>
              <p:spPr bwMode="auto">
                <a:xfrm flipH="1" flipV="1">
                  <a:off x="2690" y="1471"/>
                  <a:ext cx="39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7" name="Line 155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5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8" name="Line 156"/>
                <p:cNvSpPr>
                  <a:spLocks noChangeShapeType="1"/>
                </p:cNvSpPr>
                <p:nvPr/>
              </p:nvSpPr>
              <p:spPr bwMode="auto">
                <a:xfrm flipH="1" flipV="1">
                  <a:off x="2631" y="1431"/>
                  <a:ext cx="98" cy="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9" name="Rectangle 157"/>
                <p:cNvSpPr>
                  <a:spLocks noChangeArrowheads="1"/>
                </p:cNvSpPr>
                <p:nvPr/>
              </p:nvSpPr>
              <p:spPr bwMode="auto">
                <a:xfrm>
                  <a:off x="2607" y="1427"/>
                  <a:ext cx="39" cy="49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10" name="Rectangle 158"/>
                <p:cNvSpPr>
                  <a:spLocks noChangeArrowheads="1"/>
                </p:cNvSpPr>
                <p:nvPr/>
              </p:nvSpPr>
              <p:spPr bwMode="auto">
                <a:xfrm>
                  <a:off x="2635" y="1439"/>
                  <a:ext cx="34" cy="5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11" name="Rectangle 159"/>
                <p:cNvSpPr>
                  <a:spLocks noChangeArrowheads="1"/>
                </p:cNvSpPr>
                <p:nvPr/>
              </p:nvSpPr>
              <p:spPr bwMode="auto">
                <a:xfrm>
                  <a:off x="2661" y="1444"/>
                  <a:ext cx="33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912" name="Group 160"/>
              <p:cNvGrpSpPr>
                <a:grpSpLocks/>
              </p:cNvGrpSpPr>
              <p:nvPr/>
            </p:nvGrpSpPr>
            <p:grpSpPr bwMode="auto">
              <a:xfrm>
                <a:off x="2932" y="825"/>
                <a:ext cx="163" cy="182"/>
                <a:chOff x="2932" y="825"/>
                <a:chExt cx="163" cy="182"/>
              </a:xfrm>
            </p:grpSpPr>
            <p:sp>
              <p:nvSpPr>
                <p:cNvPr id="330913" name="Rectangle 161"/>
                <p:cNvSpPr>
                  <a:spLocks noChangeArrowheads="1"/>
                </p:cNvSpPr>
                <p:nvPr/>
              </p:nvSpPr>
              <p:spPr bwMode="auto">
                <a:xfrm>
                  <a:off x="2932" y="825"/>
                  <a:ext cx="163" cy="18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14" name="Line 162"/>
                <p:cNvSpPr>
                  <a:spLocks noChangeShapeType="1"/>
                </p:cNvSpPr>
                <p:nvPr/>
              </p:nvSpPr>
              <p:spPr bwMode="auto">
                <a:xfrm flipH="1">
                  <a:off x="2943" y="974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15" name="Line 163"/>
                <p:cNvSpPr>
                  <a:spLocks noChangeShapeType="1"/>
                </p:cNvSpPr>
                <p:nvPr/>
              </p:nvSpPr>
              <p:spPr bwMode="auto">
                <a:xfrm flipH="1">
                  <a:off x="2943" y="953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16" name="Line 164"/>
                <p:cNvSpPr>
                  <a:spLocks noChangeShapeType="1"/>
                </p:cNvSpPr>
                <p:nvPr/>
              </p:nvSpPr>
              <p:spPr bwMode="auto">
                <a:xfrm flipH="1">
                  <a:off x="2943" y="931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17" name="Line 165"/>
                <p:cNvSpPr>
                  <a:spLocks noChangeShapeType="1"/>
                </p:cNvSpPr>
                <p:nvPr/>
              </p:nvSpPr>
              <p:spPr bwMode="auto">
                <a:xfrm flipH="1">
                  <a:off x="2943" y="910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18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3060" y="974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19" name="Line 167"/>
                <p:cNvSpPr>
                  <a:spLocks noChangeShapeType="1"/>
                </p:cNvSpPr>
                <p:nvPr/>
              </p:nvSpPr>
              <p:spPr bwMode="auto">
                <a:xfrm flipH="1">
                  <a:off x="3060" y="953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20" name="Line 168"/>
                <p:cNvSpPr>
                  <a:spLocks noChangeShapeType="1"/>
                </p:cNvSpPr>
                <p:nvPr/>
              </p:nvSpPr>
              <p:spPr bwMode="auto">
                <a:xfrm flipH="1">
                  <a:off x="3060" y="931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21" name="Line 169"/>
                <p:cNvSpPr>
                  <a:spLocks noChangeShapeType="1"/>
                </p:cNvSpPr>
                <p:nvPr/>
              </p:nvSpPr>
              <p:spPr bwMode="auto">
                <a:xfrm flipH="1">
                  <a:off x="3060" y="910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22" name="Line 170"/>
                <p:cNvSpPr>
                  <a:spLocks noChangeShapeType="1"/>
                </p:cNvSpPr>
                <p:nvPr/>
              </p:nvSpPr>
              <p:spPr bwMode="auto">
                <a:xfrm flipH="1">
                  <a:off x="3060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23" name="Line 171"/>
                <p:cNvSpPr>
                  <a:spLocks noChangeShapeType="1"/>
                </p:cNvSpPr>
                <p:nvPr/>
              </p:nvSpPr>
              <p:spPr bwMode="auto">
                <a:xfrm flipH="1">
                  <a:off x="3060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24" name="Line 172"/>
                <p:cNvSpPr>
                  <a:spLocks noChangeShapeType="1"/>
                </p:cNvSpPr>
                <p:nvPr/>
              </p:nvSpPr>
              <p:spPr bwMode="auto">
                <a:xfrm flipH="1">
                  <a:off x="3014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25" name="Line 173"/>
                <p:cNvSpPr>
                  <a:spLocks noChangeShapeType="1"/>
                </p:cNvSpPr>
                <p:nvPr/>
              </p:nvSpPr>
              <p:spPr bwMode="auto">
                <a:xfrm flipH="1">
                  <a:off x="3014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30926" name="Rectangle 174"/>
            <p:cNvSpPr>
              <a:spLocks noChangeArrowheads="1"/>
            </p:cNvSpPr>
            <p:nvPr/>
          </p:nvSpPr>
          <p:spPr bwMode="auto">
            <a:xfrm>
              <a:off x="543" y="1796"/>
              <a:ext cx="111" cy="3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27" name="Rectangle 175"/>
            <p:cNvSpPr>
              <a:spLocks noChangeArrowheads="1"/>
            </p:cNvSpPr>
            <p:nvPr/>
          </p:nvSpPr>
          <p:spPr bwMode="auto">
            <a:xfrm>
              <a:off x="534" y="1840"/>
              <a:ext cx="51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i="1">
                  <a:latin typeface="Times New Roman" charset="0"/>
                </a:rPr>
                <a:t>Modality</a:t>
              </a:r>
              <a:endParaRPr lang="en-US" sz="2000" i="1">
                <a:latin typeface="Times New Roman" charset="0"/>
              </a:endParaRPr>
            </a:p>
          </p:txBody>
        </p:sp>
      </p:grpSp>
      <p:grpSp>
        <p:nvGrpSpPr>
          <p:cNvPr id="330928" name="Group 176"/>
          <p:cNvGrpSpPr>
            <a:grpSpLocks/>
          </p:cNvGrpSpPr>
          <p:nvPr/>
        </p:nvGrpSpPr>
        <p:grpSpPr bwMode="auto">
          <a:xfrm>
            <a:off x="1290638" y="5300663"/>
            <a:ext cx="904875" cy="909637"/>
            <a:chOff x="527" y="1457"/>
            <a:chExt cx="570" cy="573"/>
          </a:xfrm>
        </p:grpSpPr>
        <p:grpSp>
          <p:nvGrpSpPr>
            <p:cNvPr id="330929" name="Group 177"/>
            <p:cNvGrpSpPr>
              <a:grpSpLocks/>
            </p:cNvGrpSpPr>
            <p:nvPr/>
          </p:nvGrpSpPr>
          <p:grpSpPr bwMode="auto">
            <a:xfrm>
              <a:off x="527" y="1457"/>
              <a:ext cx="570" cy="374"/>
              <a:chOff x="1488" y="133"/>
              <a:chExt cx="2112" cy="1388"/>
            </a:xfrm>
          </p:grpSpPr>
          <p:grpSp>
            <p:nvGrpSpPr>
              <p:cNvPr id="330930" name="Group 178"/>
              <p:cNvGrpSpPr>
                <a:grpSpLocks/>
              </p:cNvGrpSpPr>
              <p:nvPr/>
            </p:nvGrpSpPr>
            <p:grpSpPr bwMode="auto">
              <a:xfrm>
                <a:off x="2806" y="133"/>
                <a:ext cx="794" cy="1388"/>
                <a:chOff x="2806" y="133"/>
                <a:chExt cx="794" cy="1388"/>
              </a:xfrm>
            </p:grpSpPr>
            <p:sp>
              <p:nvSpPr>
                <p:cNvPr id="330931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59" y="133"/>
                  <a:ext cx="741" cy="132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2" name="Rectangle 180"/>
                <p:cNvSpPr>
                  <a:spLocks noChangeArrowheads="1"/>
                </p:cNvSpPr>
                <p:nvPr/>
              </p:nvSpPr>
              <p:spPr bwMode="auto">
                <a:xfrm>
                  <a:off x="2877" y="1458"/>
                  <a:ext cx="702" cy="6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3" name="AutoShape 181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2310" y="768"/>
                  <a:ext cx="1050" cy="58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4" name="Line 182"/>
                <p:cNvSpPr>
                  <a:spLocks noChangeShapeType="1"/>
                </p:cNvSpPr>
                <p:nvPr/>
              </p:nvSpPr>
              <p:spPr bwMode="auto">
                <a:xfrm flipV="1">
                  <a:off x="2861" y="133"/>
                  <a:ext cx="0" cy="13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5" name="Line 183"/>
                <p:cNvSpPr>
                  <a:spLocks noChangeShapeType="1"/>
                </p:cNvSpPr>
                <p:nvPr/>
              </p:nvSpPr>
              <p:spPr bwMode="auto">
                <a:xfrm flipH="1">
                  <a:off x="2861" y="135"/>
                  <a:ext cx="9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6" name="Line 184"/>
                <p:cNvSpPr>
                  <a:spLocks noChangeShapeType="1"/>
                </p:cNvSpPr>
                <p:nvPr/>
              </p:nvSpPr>
              <p:spPr bwMode="auto">
                <a:xfrm>
                  <a:off x="2863" y="1444"/>
                  <a:ext cx="7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937" name="Group 185"/>
              <p:cNvGrpSpPr>
                <a:grpSpLocks/>
              </p:cNvGrpSpPr>
              <p:nvPr/>
            </p:nvGrpSpPr>
            <p:grpSpPr bwMode="auto">
              <a:xfrm>
                <a:off x="1488" y="961"/>
                <a:ext cx="1262" cy="551"/>
                <a:chOff x="1488" y="961"/>
                <a:chExt cx="1262" cy="551"/>
              </a:xfrm>
            </p:grpSpPr>
            <p:sp>
              <p:nvSpPr>
                <p:cNvPr id="330938" name="AutoShape 186"/>
                <p:cNvSpPr>
                  <a:spLocks noChangeArrowheads="1"/>
                </p:cNvSpPr>
                <p:nvPr/>
              </p:nvSpPr>
              <p:spPr bwMode="auto">
                <a:xfrm>
                  <a:off x="1488" y="961"/>
                  <a:ext cx="1238" cy="68"/>
                </a:xfrm>
                <a:prstGeom prst="roundRect">
                  <a:avLst>
                    <a:gd name="adj" fmla="val 12495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9" name="AutoShape 187"/>
                <p:cNvSpPr>
                  <a:spLocks noChangeArrowheads="1"/>
                </p:cNvSpPr>
                <p:nvPr/>
              </p:nvSpPr>
              <p:spPr bwMode="auto">
                <a:xfrm flipH="1">
                  <a:off x="1685" y="1444"/>
                  <a:ext cx="1064" cy="67"/>
                </a:xfrm>
                <a:prstGeom prst="parallelogram">
                  <a:avLst>
                    <a:gd name="adj" fmla="val 396941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0" name="AutoShape 188"/>
                <p:cNvSpPr>
                  <a:spLocks noChangeArrowheads="1"/>
                </p:cNvSpPr>
                <p:nvPr/>
              </p:nvSpPr>
              <p:spPr bwMode="auto">
                <a:xfrm flipH="1">
                  <a:off x="2498" y="1444"/>
                  <a:ext cx="251" cy="67"/>
                </a:xfrm>
                <a:prstGeom prst="parallelogram">
                  <a:avLst>
                    <a:gd name="adj" fmla="val 93639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1" name="Freeform 189"/>
                <p:cNvSpPr>
                  <a:spLocks/>
                </p:cNvSpPr>
                <p:nvPr/>
              </p:nvSpPr>
              <p:spPr bwMode="auto">
                <a:xfrm>
                  <a:off x="2162" y="1070"/>
                  <a:ext cx="556" cy="433"/>
                </a:xfrm>
                <a:custGeom>
                  <a:avLst/>
                  <a:gdLst>
                    <a:gd name="T0" fmla="*/ 481 w 556"/>
                    <a:gd name="T1" fmla="*/ 432 h 433"/>
                    <a:gd name="T2" fmla="*/ 510 w 556"/>
                    <a:gd name="T3" fmla="*/ 425 h 433"/>
                    <a:gd name="T4" fmla="*/ 523 w 556"/>
                    <a:gd name="T5" fmla="*/ 425 h 433"/>
                    <a:gd name="T6" fmla="*/ 532 w 556"/>
                    <a:gd name="T7" fmla="*/ 422 h 433"/>
                    <a:gd name="T8" fmla="*/ 542 w 556"/>
                    <a:gd name="T9" fmla="*/ 419 h 433"/>
                    <a:gd name="T10" fmla="*/ 548 w 556"/>
                    <a:gd name="T11" fmla="*/ 410 h 433"/>
                    <a:gd name="T12" fmla="*/ 131 w 556"/>
                    <a:gd name="T13" fmla="*/ 0 h 433"/>
                    <a:gd name="T14" fmla="*/ 139 w 556"/>
                    <a:gd name="T15" fmla="*/ 2 h 433"/>
                    <a:gd name="T16" fmla="*/ 0 w 556"/>
                    <a:gd name="T17" fmla="*/ 0 h 433"/>
                    <a:gd name="T18" fmla="*/ 467 w 556"/>
                    <a:gd name="T19" fmla="*/ 432 h 433"/>
                    <a:gd name="T20" fmla="*/ 555 w 556"/>
                    <a:gd name="T21" fmla="*/ 418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56" h="433">
                      <a:moveTo>
                        <a:pt x="481" y="432"/>
                      </a:moveTo>
                      <a:lnTo>
                        <a:pt x="510" y="425"/>
                      </a:lnTo>
                      <a:lnTo>
                        <a:pt x="523" y="425"/>
                      </a:lnTo>
                      <a:lnTo>
                        <a:pt x="532" y="422"/>
                      </a:lnTo>
                      <a:lnTo>
                        <a:pt x="542" y="419"/>
                      </a:lnTo>
                      <a:lnTo>
                        <a:pt x="548" y="410"/>
                      </a:lnTo>
                      <a:lnTo>
                        <a:pt x="131" y="0"/>
                      </a:lnTo>
                      <a:lnTo>
                        <a:pt x="139" y="2"/>
                      </a:lnTo>
                      <a:lnTo>
                        <a:pt x="0" y="0"/>
                      </a:lnTo>
                      <a:lnTo>
                        <a:pt x="467" y="432"/>
                      </a:lnTo>
                      <a:lnTo>
                        <a:pt x="555" y="418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2" name="Rectangle 190"/>
                <p:cNvSpPr>
                  <a:spLocks noChangeArrowheads="1"/>
                </p:cNvSpPr>
                <p:nvPr/>
              </p:nvSpPr>
              <p:spPr bwMode="auto">
                <a:xfrm>
                  <a:off x="2420" y="1444"/>
                  <a:ext cx="116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3" name="Freeform 191"/>
                <p:cNvSpPr>
                  <a:spLocks/>
                </p:cNvSpPr>
                <p:nvPr/>
              </p:nvSpPr>
              <p:spPr bwMode="auto">
                <a:xfrm>
                  <a:off x="2631" y="1444"/>
                  <a:ext cx="119" cy="68"/>
                </a:xfrm>
                <a:custGeom>
                  <a:avLst/>
                  <a:gdLst>
                    <a:gd name="T0" fmla="*/ 0 w 119"/>
                    <a:gd name="T1" fmla="*/ 4 h 68"/>
                    <a:gd name="T2" fmla="*/ 3 w 119"/>
                    <a:gd name="T3" fmla="*/ 0 h 68"/>
                    <a:gd name="T4" fmla="*/ 7 w 119"/>
                    <a:gd name="T5" fmla="*/ 1 h 68"/>
                    <a:gd name="T6" fmla="*/ 11 w 119"/>
                    <a:gd name="T7" fmla="*/ 2 h 68"/>
                    <a:gd name="T8" fmla="*/ 15 w 119"/>
                    <a:gd name="T9" fmla="*/ 3 h 68"/>
                    <a:gd name="T10" fmla="*/ 19 w 119"/>
                    <a:gd name="T11" fmla="*/ 3 h 68"/>
                    <a:gd name="T12" fmla="*/ 21 w 119"/>
                    <a:gd name="T13" fmla="*/ 4 h 68"/>
                    <a:gd name="T14" fmla="*/ 23 w 119"/>
                    <a:gd name="T15" fmla="*/ 5 h 68"/>
                    <a:gd name="T16" fmla="*/ 25 w 119"/>
                    <a:gd name="T17" fmla="*/ 6 h 68"/>
                    <a:gd name="T18" fmla="*/ 28 w 119"/>
                    <a:gd name="T19" fmla="*/ 6 h 68"/>
                    <a:gd name="T20" fmla="*/ 30 w 119"/>
                    <a:gd name="T21" fmla="*/ 6 h 68"/>
                    <a:gd name="T22" fmla="*/ 31 w 119"/>
                    <a:gd name="T23" fmla="*/ 6 h 68"/>
                    <a:gd name="T24" fmla="*/ 34 w 119"/>
                    <a:gd name="T25" fmla="*/ 5 h 68"/>
                    <a:gd name="T26" fmla="*/ 35 w 119"/>
                    <a:gd name="T27" fmla="*/ 5 h 68"/>
                    <a:gd name="T28" fmla="*/ 37 w 119"/>
                    <a:gd name="T29" fmla="*/ 5 h 68"/>
                    <a:gd name="T30" fmla="*/ 39 w 119"/>
                    <a:gd name="T31" fmla="*/ 5 h 68"/>
                    <a:gd name="T32" fmla="*/ 41 w 119"/>
                    <a:gd name="T33" fmla="*/ 5 h 68"/>
                    <a:gd name="T34" fmla="*/ 43 w 119"/>
                    <a:gd name="T35" fmla="*/ 6 h 68"/>
                    <a:gd name="T36" fmla="*/ 98 w 119"/>
                    <a:gd name="T37" fmla="*/ 67 h 68"/>
                    <a:gd name="T38" fmla="*/ 118 w 119"/>
                    <a:gd name="T39" fmla="*/ 67 h 68"/>
                    <a:gd name="T40" fmla="*/ 59 w 119"/>
                    <a:gd name="T41" fmla="*/ 4 h 68"/>
                    <a:gd name="T42" fmla="*/ 39 w 119"/>
                    <a:gd name="T43" fmla="*/ 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9" h="68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7" y="1"/>
                      </a:lnTo>
                      <a:lnTo>
                        <a:pt x="11" y="2"/>
                      </a:lnTo>
                      <a:lnTo>
                        <a:pt x="15" y="3"/>
                      </a:lnTo>
                      <a:lnTo>
                        <a:pt x="19" y="3"/>
                      </a:lnTo>
                      <a:lnTo>
                        <a:pt x="21" y="4"/>
                      </a:lnTo>
                      <a:lnTo>
                        <a:pt x="23" y="5"/>
                      </a:lnTo>
                      <a:lnTo>
                        <a:pt x="25" y="6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1" y="6"/>
                      </a:lnTo>
                      <a:lnTo>
                        <a:pt x="34" y="5"/>
                      </a:lnTo>
                      <a:lnTo>
                        <a:pt x="35" y="5"/>
                      </a:lnTo>
                      <a:lnTo>
                        <a:pt x="37" y="5"/>
                      </a:lnTo>
                      <a:lnTo>
                        <a:pt x="39" y="5"/>
                      </a:lnTo>
                      <a:lnTo>
                        <a:pt x="41" y="5"/>
                      </a:lnTo>
                      <a:lnTo>
                        <a:pt x="43" y="6"/>
                      </a:lnTo>
                      <a:lnTo>
                        <a:pt x="98" y="67"/>
                      </a:lnTo>
                      <a:lnTo>
                        <a:pt x="118" y="67"/>
                      </a:lnTo>
                      <a:lnTo>
                        <a:pt x="59" y="4"/>
                      </a:lnTo>
                      <a:lnTo>
                        <a:pt x="39" y="4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4" name="Line 192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0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5" name="Line 193"/>
                <p:cNvSpPr>
                  <a:spLocks noChangeShapeType="1"/>
                </p:cNvSpPr>
                <p:nvPr/>
              </p:nvSpPr>
              <p:spPr bwMode="auto">
                <a:xfrm flipH="1" flipV="1">
                  <a:off x="2690" y="1471"/>
                  <a:ext cx="39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6" name="Line 194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5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7" name="Line 195"/>
                <p:cNvSpPr>
                  <a:spLocks noChangeShapeType="1"/>
                </p:cNvSpPr>
                <p:nvPr/>
              </p:nvSpPr>
              <p:spPr bwMode="auto">
                <a:xfrm flipH="1" flipV="1">
                  <a:off x="2631" y="1431"/>
                  <a:ext cx="98" cy="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8" name="Rectangle 196"/>
                <p:cNvSpPr>
                  <a:spLocks noChangeArrowheads="1"/>
                </p:cNvSpPr>
                <p:nvPr/>
              </p:nvSpPr>
              <p:spPr bwMode="auto">
                <a:xfrm>
                  <a:off x="2607" y="1427"/>
                  <a:ext cx="39" cy="49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9" name="Rectangle 197"/>
                <p:cNvSpPr>
                  <a:spLocks noChangeArrowheads="1"/>
                </p:cNvSpPr>
                <p:nvPr/>
              </p:nvSpPr>
              <p:spPr bwMode="auto">
                <a:xfrm>
                  <a:off x="2635" y="1439"/>
                  <a:ext cx="34" cy="5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0" name="Rectangle 198"/>
                <p:cNvSpPr>
                  <a:spLocks noChangeArrowheads="1"/>
                </p:cNvSpPr>
                <p:nvPr/>
              </p:nvSpPr>
              <p:spPr bwMode="auto">
                <a:xfrm>
                  <a:off x="2661" y="1444"/>
                  <a:ext cx="33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951" name="Group 199"/>
              <p:cNvGrpSpPr>
                <a:grpSpLocks/>
              </p:cNvGrpSpPr>
              <p:nvPr/>
            </p:nvGrpSpPr>
            <p:grpSpPr bwMode="auto">
              <a:xfrm>
                <a:off x="2932" y="825"/>
                <a:ext cx="163" cy="182"/>
                <a:chOff x="2932" y="825"/>
                <a:chExt cx="163" cy="182"/>
              </a:xfrm>
            </p:grpSpPr>
            <p:sp>
              <p:nvSpPr>
                <p:cNvPr id="330952" name="Rectangle 200"/>
                <p:cNvSpPr>
                  <a:spLocks noChangeArrowheads="1"/>
                </p:cNvSpPr>
                <p:nvPr/>
              </p:nvSpPr>
              <p:spPr bwMode="auto">
                <a:xfrm>
                  <a:off x="2932" y="825"/>
                  <a:ext cx="163" cy="18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3" name="Line 201"/>
                <p:cNvSpPr>
                  <a:spLocks noChangeShapeType="1"/>
                </p:cNvSpPr>
                <p:nvPr/>
              </p:nvSpPr>
              <p:spPr bwMode="auto">
                <a:xfrm flipH="1">
                  <a:off x="2943" y="974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4" name="Line 202"/>
                <p:cNvSpPr>
                  <a:spLocks noChangeShapeType="1"/>
                </p:cNvSpPr>
                <p:nvPr/>
              </p:nvSpPr>
              <p:spPr bwMode="auto">
                <a:xfrm flipH="1">
                  <a:off x="2943" y="953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5" name="Line 203"/>
                <p:cNvSpPr>
                  <a:spLocks noChangeShapeType="1"/>
                </p:cNvSpPr>
                <p:nvPr/>
              </p:nvSpPr>
              <p:spPr bwMode="auto">
                <a:xfrm flipH="1">
                  <a:off x="2943" y="931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6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2943" y="910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7" name="Line 205"/>
                <p:cNvSpPr>
                  <a:spLocks noChangeShapeType="1"/>
                </p:cNvSpPr>
                <p:nvPr/>
              </p:nvSpPr>
              <p:spPr bwMode="auto">
                <a:xfrm flipH="1">
                  <a:off x="3060" y="974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8" name="Line 206"/>
                <p:cNvSpPr>
                  <a:spLocks noChangeShapeType="1"/>
                </p:cNvSpPr>
                <p:nvPr/>
              </p:nvSpPr>
              <p:spPr bwMode="auto">
                <a:xfrm flipH="1">
                  <a:off x="3060" y="953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9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3060" y="931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0" name="Line 208"/>
                <p:cNvSpPr>
                  <a:spLocks noChangeShapeType="1"/>
                </p:cNvSpPr>
                <p:nvPr/>
              </p:nvSpPr>
              <p:spPr bwMode="auto">
                <a:xfrm flipH="1">
                  <a:off x="3060" y="910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1" name="Line 209"/>
                <p:cNvSpPr>
                  <a:spLocks noChangeShapeType="1"/>
                </p:cNvSpPr>
                <p:nvPr/>
              </p:nvSpPr>
              <p:spPr bwMode="auto">
                <a:xfrm flipH="1">
                  <a:off x="3060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2" name="Line 210"/>
                <p:cNvSpPr>
                  <a:spLocks noChangeShapeType="1"/>
                </p:cNvSpPr>
                <p:nvPr/>
              </p:nvSpPr>
              <p:spPr bwMode="auto">
                <a:xfrm flipH="1">
                  <a:off x="3060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3" name="Line 211"/>
                <p:cNvSpPr>
                  <a:spLocks noChangeShapeType="1"/>
                </p:cNvSpPr>
                <p:nvPr/>
              </p:nvSpPr>
              <p:spPr bwMode="auto">
                <a:xfrm flipH="1">
                  <a:off x="3014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4" name="Line 212"/>
                <p:cNvSpPr>
                  <a:spLocks noChangeShapeType="1"/>
                </p:cNvSpPr>
                <p:nvPr/>
              </p:nvSpPr>
              <p:spPr bwMode="auto">
                <a:xfrm flipH="1">
                  <a:off x="3014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30965" name="Rectangle 213"/>
            <p:cNvSpPr>
              <a:spLocks noChangeArrowheads="1"/>
            </p:cNvSpPr>
            <p:nvPr/>
          </p:nvSpPr>
          <p:spPr bwMode="auto">
            <a:xfrm>
              <a:off x="543" y="1796"/>
              <a:ext cx="111" cy="3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66" name="Rectangle 214"/>
            <p:cNvSpPr>
              <a:spLocks noChangeArrowheads="1"/>
            </p:cNvSpPr>
            <p:nvPr/>
          </p:nvSpPr>
          <p:spPr bwMode="auto">
            <a:xfrm>
              <a:off x="534" y="1840"/>
              <a:ext cx="51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i="1">
                  <a:latin typeface="Times New Roman" charset="0"/>
                </a:rPr>
                <a:t>Modality</a:t>
              </a:r>
              <a:endParaRPr lang="en-US" sz="2000" i="1">
                <a:latin typeface="Times New Roman" charset="0"/>
              </a:endParaRPr>
            </a:p>
          </p:txBody>
        </p:sp>
      </p:grpSp>
      <p:sp>
        <p:nvSpPr>
          <p:cNvPr id="330967" name="Rectangle 215"/>
          <p:cNvSpPr>
            <a:spLocks noChangeArrowheads="1"/>
          </p:cNvSpPr>
          <p:nvPr/>
        </p:nvSpPr>
        <p:spPr bwMode="auto">
          <a:xfrm>
            <a:off x="2990850" y="2290763"/>
            <a:ext cx="160813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Times New Roman" charset="0"/>
              </a:rPr>
              <a:t>PACS +/- RIS</a:t>
            </a:r>
          </a:p>
        </p:txBody>
      </p:sp>
      <p:grpSp>
        <p:nvGrpSpPr>
          <p:cNvPr id="330968" name="Group 216"/>
          <p:cNvGrpSpPr>
            <a:grpSpLocks/>
          </p:cNvGrpSpPr>
          <p:nvPr/>
        </p:nvGrpSpPr>
        <p:grpSpPr bwMode="auto">
          <a:xfrm>
            <a:off x="3411538" y="4402138"/>
            <a:ext cx="1462087" cy="1635125"/>
            <a:chOff x="1776" y="2256"/>
            <a:chExt cx="1680" cy="1878"/>
          </a:xfrm>
        </p:grpSpPr>
        <p:sp>
          <p:nvSpPr>
            <p:cNvPr id="330969" name="Rectangle 217"/>
            <p:cNvSpPr>
              <a:spLocks noChangeArrowheads="1"/>
            </p:cNvSpPr>
            <p:nvPr/>
          </p:nvSpPr>
          <p:spPr bwMode="auto">
            <a:xfrm>
              <a:off x="1776" y="2256"/>
              <a:ext cx="1230" cy="127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70" name="Rectangle 218"/>
            <p:cNvSpPr>
              <a:spLocks noChangeArrowheads="1"/>
            </p:cNvSpPr>
            <p:nvPr/>
          </p:nvSpPr>
          <p:spPr bwMode="auto">
            <a:xfrm>
              <a:off x="1776" y="2256"/>
              <a:ext cx="430" cy="127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71" name="Rectangle 219"/>
            <p:cNvSpPr>
              <a:spLocks noChangeArrowheads="1"/>
            </p:cNvSpPr>
            <p:nvPr/>
          </p:nvSpPr>
          <p:spPr bwMode="auto">
            <a:xfrm>
              <a:off x="2206" y="2256"/>
              <a:ext cx="400" cy="127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72" name="Rectangle 220"/>
            <p:cNvSpPr>
              <a:spLocks noChangeArrowheads="1"/>
            </p:cNvSpPr>
            <p:nvPr/>
          </p:nvSpPr>
          <p:spPr bwMode="auto">
            <a:xfrm>
              <a:off x="1776" y="2256"/>
              <a:ext cx="430" cy="21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73" name="Rectangle 221"/>
            <p:cNvSpPr>
              <a:spLocks noChangeArrowheads="1"/>
            </p:cNvSpPr>
            <p:nvPr/>
          </p:nvSpPr>
          <p:spPr bwMode="auto">
            <a:xfrm>
              <a:off x="1776" y="2474"/>
              <a:ext cx="430" cy="2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74" name="Rectangle 222"/>
            <p:cNvSpPr>
              <a:spLocks noChangeArrowheads="1"/>
            </p:cNvSpPr>
            <p:nvPr/>
          </p:nvSpPr>
          <p:spPr bwMode="auto">
            <a:xfrm>
              <a:off x="1776" y="2694"/>
              <a:ext cx="430" cy="2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75" name="Rectangle 223"/>
            <p:cNvSpPr>
              <a:spLocks noChangeArrowheads="1"/>
            </p:cNvSpPr>
            <p:nvPr/>
          </p:nvSpPr>
          <p:spPr bwMode="auto">
            <a:xfrm>
              <a:off x="1776" y="2913"/>
              <a:ext cx="430" cy="2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76" name="Rectangle 224"/>
            <p:cNvSpPr>
              <a:spLocks noChangeArrowheads="1"/>
            </p:cNvSpPr>
            <p:nvPr/>
          </p:nvSpPr>
          <p:spPr bwMode="auto">
            <a:xfrm>
              <a:off x="1776" y="3133"/>
              <a:ext cx="430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77" name="Line 225"/>
            <p:cNvSpPr>
              <a:spLocks noChangeShapeType="1"/>
            </p:cNvSpPr>
            <p:nvPr/>
          </p:nvSpPr>
          <p:spPr bwMode="auto">
            <a:xfrm flipV="1">
              <a:off x="1806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78" name="Line 226"/>
            <p:cNvSpPr>
              <a:spLocks noChangeShapeType="1"/>
            </p:cNvSpPr>
            <p:nvPr/>
          </p:nvSpPr>
          <p:spPr bwMode="auto">
            <a:xfrm flipV="1">
              <a:off x="1830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79" name="Line 227"/>
            <p:cNvSpPr>
              <a:spLocks noChangeShapeType="1"/>
            </p:cNvSpPr>
            <p:nvPr/>
          </p:nvSpPr>
          <p:spPr bwMode="auto">
            <a:xfrm flipV="1">
              <a:off x="1856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80" name="Line 228"/>
            <p:cNvSpPr>
              <a:spLocks noChangeShapeType="1"/>
            </p:cNvSpPr>
            <p:nvPr/>
          </p:nvSpPr>
          <p:spPr bwMode="auto">
            <a:xfrm flipV="1">
              <a:off x="189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81" name="Line 229"/>
            <p:cNvSpPr>
              <a:spLocks noChangeShapeType="1"/>
            </p:cNvSpPr>
            <p:nvPr/>
          </p:nvSpPr>
          <p:spPr bwMode="auto">
            <a:xfrm flipV="1">
              <a:off x="191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82" name="Line 230"/>
            <p:cNvSpPr>
              <a:spLocks noChangeShapeType="1"/>
            </p:cNvSpPr>
            <p:nvPr/>
          </p:nvSpPr>
          <p:spPr bwMode="auto">
            <a:xfrm flipV="1">
              <a:off x="223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83" name="Line 231"/>
            <p:cNvSpPr>
              <a:spLocks noChangeShapeType="1"/>
            </p:cNvSpPr>
            <p:nvPr/>
          </p:nvSpPr>
          <p:spPr bwMode="auto">
            <a:xfrm flipV="1">
              <a:off x="226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84" name="Line 232"/>
            <p:cNvSpPr>
              <a:spLocks noChangeShapeType="1"/>
            </p:cNvSpPr>
            <p:nvPr/>
          </p:nvSpPr>
          <p:spPr bwMode="auto">
            <a:xfrm flipV="1">
              <a:off x="2289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85" name="Line 233"/>
            <p:cNvSpPr>
              <a:spLocks noChangeShapeType="1"/>
            </p:cNvSpPr>
            <p:nvPr/>
          </p:nvSpPr>
          <p:spPr bwMode="auto">
            <a:xfrm flipV="1">
              <a:off x="231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86" name="Line 234"/>
            <p:cNvSpPr>
              <a:spLocks noChangeShapeType="1"/>
            </p:cNvSpPr>
            <p:nvPr/>
          </p:nvSpPr>
          <p:spPr bwMode="auto">
            <a:xfrm flipV="1">
              <a:off x="2340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87" name="Line 235"/>
            <p:cNvSpPr>
              <a:spLocks noChangeShapeType="1"/>
            </p:cNvSpPr>
            <p:nvPr/>
          </p:nvSpPr>
          <p:spPr bwMode="auto">
            <a:xfrm flipV="1">
              <a:off x="2366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88" name="Line 236"/>
            <p:cNvSpPr>
              <a:spLocks noChangeShapeType="1"/>
            </p:cNvSpPr>
            <p:nvPr/>
          </p:nvSpPr>
          <p:spPr bwMode="auto">
            <a:xfrm flipV="1">
              <a:off x="2394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89" name="Line 237"/>
            <p:cNvSpPr>
              <a:spLocks noChangeShapeType="1"/>
            </p:cNvSpPr>
            <p:nvPr/>
          </p:nvSpPr>
          <p:spPr bwMode="auto">
            <a:xfrm flipV="1">
              <a:off x="2418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90" name="Line 238"/>
            <p:cNvSpPr>
              <a:spLocks noChangeShapeType="1"/>
            </p:cNvSpPr>
            <p:nvPr/>
          </p:nvSpPr>
          <p:spPr bwMode="auto">
            <a:xfrm flipV="1">
              <a:off x="2446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91" name="Line 239"/>
            <p:cNvSpPr>
              <a:spLocks noChangeShapeType="1"/>
            </p:cNvSpPr>
            <p:nvPr/>
          </p:nvSpPr>
          <p:spPr bwMode="auto">
            <a:xfrm flipV="1">
              <a:off x="2466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92" name="Line 240"/>
            <p:cNvSpPr>
              <a:spLocks noChangeShapeType="1"/>
            </p:cNvSpPr>
            <p:nvPr/>
          </p:nvSpPr>
          <p:spPr bwMode="auto">
            <a:xfrm flipV="1">
              <a:off x="250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93" name="Line 241"/>
            <p:cNvSpPr>
              <a:spLocks noChangeShapeType="1"/>
            </p:cNvSpPr>
            <p:nvPr/>
          </p:nvSpPr>
          <p:spPr bwMode="auto">
            <a:xfrm flipV="1">
              <a:off x="2527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94" name="Line 242"/>
            <p:cNvSpPr>
              <a:spLocks noChangeShapeType="1"/>
            </p:cNvSpPr>
            <p:nvPr/>
          </p:nvSpPr>
          <p:spPr bwMode="auto">
            <a:xfrm flipV="1">
              <a:off x="255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95" name="Line 243"/>
            <p:cNvSpPr>
              <a:spLocks noChangeShapeType="1"/>
            </p:cNvSpPr>
            <p:nvPr/>
          </p:nvSpPr>
          <p:spPr bwMode="auto">
            <a:xfrm flipV="1">
              <a:off x="2577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96" name="Line 244"/>
            <p:cNvSpPr>
              <a:spLocks noChangeShapeType="1"/>
            </p:cNvSpPr>
            <p:nvPr/>
          </p:nvSpPr>
          <p:spPr bwMode="auto">
            <a:xfrm flipV="1">
              <a:off x="2632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97" name="Line 245"/>
            <p:cNvSpPr>
              <a:spLocks noChangeShapeType="1"/>
            </p:cNvSpPr>
            <p:nvPr/>
          </p:nvSpPr>
          <p:spPr bwMode="auto">
            <a:xfrm flipV="1">
              <a:off x="266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98" name="Line 246"/>
            <p:cNvSpPr>
              <a:spLocks noChangeShapeType="1"/>
            </p:cNvSpPr>
            <p:nvPr/>
          </p:nvSpPr>
          <p:spPr bwMode="auto">
            <a:xfrm flipV="1">
              <a:off x="2686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99" name="Line 247"/>
            <p:cNvSpPr>
              <a:spLocks noChangeShapeType="1"/>
            </p:cNvSpPr>
            <p:nvPr/>
          </p:nvSpPr>
          <p:spPr bwMode="auto">
            <a:xfrm flipV="1">
              <a:off x="2709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00" name="Line 248"/>
            <p:cNvSpPr>
              <a:spLocks noChangeShapeType="1"/>
            </p:cNvSpPr>
            <p:nvPr/>
          </p:nvSpPr>
          <p:spPr bwMode="auto">
            <a:xfrm flipV="1">
              <a:off x="2740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01" name="Line 249"/>
            <p:cNvSpPr>
              <a:spLocks noChangeShapeType="1"/>
            </p:cNvSpPr>
            <p:nvPr/>
          </p:nvSpPr>
          <p:spPr bwMode="auto">
            <a:xfrm flipV="1">
              <a:off x="2709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02" name="Line 250"/>
            <p:cNvSpPr>
              <a:spLocks noChangeShapeType="1"/>
            </p:cNvSpPr>
            <p:nvPr/>
          </p:nvSpPr>
          <p:spPr bwMode="auto">
            <a:xfrm flipV="1">
              <a:off x="2795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03" name="Line 251"/>
            <p:cNvSpPr>
              <a:spLocks noChangeShapeType="1"/>
            </p:cNvSpPr>
            <p:nvPr/>
          </p:nvSpPr>
          <p:spPr bwMode="auto">
            <a:xfrm flipV="1">
              <a:off x="2766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04" name="Line 252"/>
            <p:cNvSpPr>
              <a:spLocks noChangeShapeType="1"/>
            </p:cNvSpPr>
            <p:nvPr/>
          </p:nvSpPr>
          <p:spPr bwMode="auto">
            <a:xfrm flipV="1">
              <a:off x="282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05" name="Line 253"/>
            <p:cNvSpPr>
              <a:spLocks noChangeShapeType="1"/>
            </p:cNvSpPr>
            <p:nvPr/>
          </p:nvSpPr>
          <p:spPr bwMode="auto">
            <a:xfrm flipV="1">
              <a:off x="2847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06" name="Line 254"/>
            <p:cNvSpPr>
              <a:spLocks noChangeShapeType="1"/>
            </p:cNvSpPr>
            <p:nvPr/>
          </p:nvSpPr>
          <p:spPr bwMode="auto">
            <a:xfrm flipV="1">
              <a:off x="2873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07" name="Line 255"/>
            <p:cNvSpPr>
              <a:spLocks noChangeShapeType="1"/>
            </p:cNvSpPr>
            <p:nvPr/>
          </p:nvSpPr>
          <p:spPr bwMode="auto">
            <a:xfrm flipV="1">
              <a:off x="2897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08" name="Line 256"/>
            <p:cNvSpPr>
              <a:spLocks noChangeShapeType="1"/>
            </p:cNvSpPr>
            <p:nvPr/>
          </p:nvSpPr>
          <p:spPr bwMode="auto">
            <a:xfrm flipV="1">
              <a:off x="2927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09" name="Line 257"/>
            <p:cNvSpPr>
              <a:spLocks noChangeShapeType="1"/>
            </p:cNvSpPr>
            <p:nvPr/>
          </p:nvSpPr>
          <p:spPr bwMode="auto">
            <a:xfrm flipV="1">
              <a:off x="2947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10" name="Line 258"/>
            <p:cNvSpPr>
              <a:spLocks noChangeShapeType="1"/>
            </p:cNvSpPr>
            <p:nvPr/>
          </p:nvSpPr>
          <p:spPr bwMode="auto">
            <a:xfrm flipV="1">
              <a:off x="2976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11" name="AutoShape 259"/>
            <p:cNvSpPr>
              <a:spLocks noChangeArrowheads="1"/>
            </p:cNvSpPr>
            <p:nvPr/>
          </p:nvSpPr>
          <p:spPr bwMode="auto">
            <a:xfrm>
              <a:off x="2921" y="2766"/>
              <a:ext cx="80" cy="111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12" name="Rectangle 260"/>
            <p:cNvSpPr>
              <a:spLocks noChangeArrowheads="1"/>
            </p:cNvSpPr>
            <p:nvPr/>
          </p:nvSpPr>
          <p:spPr bwMode="auto">
            <a:xfrm>
              <a:off x="3011" y="3004"/>
              <a:ext cx="426" cy="52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13" name="Rectangle 261"/>
            <p:cNvSpPr>
              <a:spLocks noChangeArrowheads="1"/>
            </p:cNvSpPr>
            <p:nvPr/>
          </p:nvSpPr>
          <p:spPr bwMode="auto">
            <a:xfrm>
              <a:off x="3006" y="2949"/>
              <a:ext cx="450" cy="1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14" name="Rectangle 262"/>
            <p:cNvSpPr>
              <a:spLocks noChangeArrowheads="1"/>
            </p:cNvSpPr>
            <p:nvPr/>
          </p:nvSpPr>
          <p:spPr bwMode="auto">
            <a:xfrm>
              <a:off x="1806" y="3533"/>
              <a:ext cx="1599" cy="1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15" name="Rectangle 263"/>
            <p:cNvSpPr>
              <a:spLocks noChangeArrowheads="1"/>
            </p:cNvSpPr>
            <p:nvPr/>
          </p:nvSpPr>
          <p:spPr bwMode="auto">
            <a:xfrm>
              <a:off x="3041" y="2829"/>
              <a:ext cx="206" cy="11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16" name="Line 264"/>
            <p:cNvSpPr>
              <a:spLocks noChangeShapeType="1"/>
            </p:cNvSpPr>
            <p:nvPr/>
          </p:nvSpPr>
          <p:spPr bwMode="auto">
            <a:xfrm flipH="1">
              <a:off x="3090" y="2801"/>
              <a:ext cx="1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17" name="AutoShape 265"/>
            <p:cNvSpPr>
              <a:spLocks noChangeArrowheads="1"/>
            </p:cNvSpPr>
            <p:nvPr/>
          </p:nvSpPr>
          <p:spPr bwMode="auto">
            <a:xfrm>
              <a:off x="2527" y="2766"/>
              <a:ext cx="79" cy="111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18" name="Freeform 266"/>
            <p:cNvSpPr>
              <a:spLocks/>
            </p:cNvSpPr>
            <p:nvPr/>
          </p:nvSpPr>
          <p:spPr bwMode="auto">
            <a:xfrm>
              <a:off x="3029" y="2484"/>
              <a:ext cx="271" cy="273"/>
            </a:xfrm>
            <a:custGeom>
              <a:avLst/>
              <a:gdLst>
                <a:gd name="T0" fmla="*/ 270 w 271"/>
                <a:gd name="T1" fmla="*/ 272 h 273"/>
                <a:gd name="T2" fmla="*/ 0 w 271"/>
                <a:gd name="T3" fmla="*/ 272 h 273"/>
                <a:gd name="T4" fmla="*/ 0 w 271"/>
                <a:gd name="T5" fmla="*/ 50 h 273"/>
                <a:gd name="T6" fmla="*/ 262 w 271"/>
                <a:gd name="T7" fmla="*/ 0 h 273"/>
                <a:gd name="T8" fmla="*/ 262 w 271"/>
                <a:gd name="T9" fmla="*/ 2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73">
                  <a:moveTo>
                    <a:pt x="270" y="272"/>
                  </a:moveTo>
                  <a:lnTo>
                    <a:pt x="0" y="272"/>
                  </a:lnTo>
                  <a:lnTo>
                    <a:pt x="0" y="50"/>
                  </a:lnTo>
                  <a:lnTo>
                    <a:pt x="262" y="0"/>
                  </a:lnTo>
                  <a:lnTo>
                    <a:pt x="262" y="27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19" name="Freeform 267"/>
            <p:cNvSpPr>
              <a:spLocks/>
            </p:cNvSpPr>
            <p:nvPr/>
          </p:nvSpPr>
          <p:spPr bwMode="auto">
            <a:xfrm>
              <a:off x="3264" y="2874"/>
              <a:ext cx="171" cy="52"/>
            </a:xfrm>
            <a:custGeom>
              <a:avLst/>
              <a:gdLst>
                <a:gd name="T0" fmla="*/ 170 w 171"/>
                <a:gd name="T1" fmla="*/ 51 h 52"/>
                <a:gd name="T2" fmla="*/ 0 w 171"/>
                <a:gd name="T3" fmla="*/ 51 h 52"/>
                <a:gd name="T4" fmla="*/ 0 w 171"/>
                <a:gd name="T5" fmla="*/ 0 h 52"/>
                <a:gd name="T6" fmla="*/ 170 w 171"/>
                <a:gd name="T7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52">
                  <a:moveTo>
                    <a:pt x="170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170" y="51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20" name="Rectangle 268"/>
            <p:cNvSpPr>
              <a:spLocks noChangeArrowheads="1"/>
            </p:cNvSpPr>
            <p:nvPr/>
          </p:nvSpPr>
          <p:spPr bwMode="auto">
            <a:xfrm>
              <a:off x="2055" y="3717"/>
              <a:ext cx="1171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800" i="1">
                  <a:latin typeface="Times New Roman" charset="0"/>
                </a:rPr>
                <a:t>Manager</a:t>
              </a:r>
            </a:p>
          </p:txBody>
        </p:sp>
      </p:grpSp>
      <p:grpSp>
        <p:nvGrpSpPr>
          <p:cNvPr id="331021" name="Group 269"/>
          <p:cNvGrpSpPr>
            <a:grpSpLocks/>
          </p:cNvGrpSpPr>
          <p:nvPr/>
        </p:nvGrpSpPr>
        <p:grpSpPr bwMode="auto">
          <a:xfrm>
            <a:off x="5915025" y="3006725"/>
            <a:ext cx="854075" cy="474663"/>
            <a:chOff x="3432" y="1772"/>
            <a:chExt cx="640" cy="313"/>
          </a:xfrm>
        </p:grpSpPr>
        <p:sp>
          <p:nvSpPr>
            <p:cNvPr id="331022" name="Rectangle 270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23" name="Rectangle 271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24" name="Rectangle 272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25" name="AutoShape 273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26" name="Line 274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27" name="Line 275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28" name="Rectangle 276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29" name="Line 277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30" name="Line 278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31" name="Line 279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32" name="Line 280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33" name="Rectangle 281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34" name="Line 282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35" name="Rectangle 283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36" name="Oval 284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37" name="Line 285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38" name="Rectangle 286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39" name="Line 287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40" name="Line 288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41" name="Line 289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42" name="Line 290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43" name="Line 291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44" name="Line 292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1045" name="Rectangle 293"/>
          <p:cNvSpPr>
            <a:spLocks noChangeArrowheads="1"/>
          </p:cNvSpPr>
          <p:nvPr/>
        </p:nvSpPr>
        <p:spPr bwMode="auto">
          <a:xfrm>
            <a:off x="6389688" y="4995863"/>
            <a:ext cx="11207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400" i="1">
                <a:latin typeface="Times New Roman" charset="0"/>
              </a:rPr>
              <a:t>Workstations</a:t>
            </a:r>
            <a:endParaRPr lang="en-US" sz="2000" i="1">
              <a:latin typeface="Times New Roman" charset="0"/>
            </a:endParaRPr>
          </a:p>
        </p:txBody>
      </p:sp>
      <p:grpSp>
        <p:nvGrpSpPr>
          <p:cNvPr id="331046" name="Group 294"/>
          <p:cNvGrpSpPr>
            <a:grpSpLocks/>
          </p:cNvGrpSpPr>
          <p:nvPr/>
        </p:nvGrpSpPr>
        <p:grpSpPr bwMode="auto">
          <a:xfrm>
            <a:off x="6067425" y="3159125"/>
            <a:ext cx="854075" cy="474663"/>
            <a:chOff x="3432" y="1772"/>
            <a:chExt cx="640" cy="313"/>
          </a:xfrm>
        </p:grpSpPr>
        <p:sp>
          <p:nvSpPr>
            <p:cNvPr id="331047" name="Rectangle 295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48" name="Rectangle 296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49" name="Rectangle 297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0" name="AutoShape 298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1" name="Line 299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2" name="Line 300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3" name="Rectangle 301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4" name="Line 302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5" name="Line 303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6" name="Line 304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7" name="Line 305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8" name="Rectangle 306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9" name="Line 307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0" name="Rectangle 308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1" name="Oval 309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2" name="Line 310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3" name="Rectangle 311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4" name="Line 312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5" name="Line 313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6" name="Line 314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7" name="Line 315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8" name="Line 316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9" name="Line 317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070" name="Group 318"/>
          <p:cNvGrpSpPr>
            <a:grpSpLocks/>
          </p:cNvGrpSpPr>
          <p:nvPr/>
        </p:nvGrpSpPr>
        <p:grpSpPr bwMode="auto">
          <a:xfrm>
            <a:off x="6219825" y="3311525"/>
            <a:ext cx="854075" cy="474663"/>
            <a:chOff x="3432" y="1772"/>
            <a:chExt cx="640" cy="313"/>
          </a:xfrm>
        </p:grpSpPr>
        <p:sp>
          <p:nvSpPr>
            <p:cNvPr id="331071" name="Rectangle 319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72" name="Rectangle 320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73" name="Rectangle 321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74" name="AutoShape 322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75" name="Line 323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76" name="Line 324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77" name="Rectangle 325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78" name="Line 326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79" name="Line 327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80" name="Line 328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81" name="Line 329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82" name="Rectangle 330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83" name="Line 331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84" name="Rectangle 332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85" name="Oval 333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86" name="Line 334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87" name="Rectangle 335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88" name="Line 336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89" name="Line 337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90" name="Line 338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91" name="Line 339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92" name="Line 340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93" name="Line 341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094" name="Group 342"/>
          <p:cNvGrpSpPr>
            <a:grpSpLocks/>
          </p:cNvGrpSpPr>
          <p:nvPr/>
        </p:nvGrpSpPr>
        <p:grpSpPr bwMode="auto">
          <a:xfrm>
            <a:off x="6372225" y="3463925"/>
            <a:ext cx="854075" cy="474663"/>
            <a:chOff x="3432" y="1772"/>
            <a:chExt cx="640" cy="313"/>
          </a:xfrm>
        </p:grpSpPr>
        <p:sp>
          <p:nvSpPr>
            <p:cNvPr id="331095" name="Rectangle 343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96" name="Rectangle 344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97" name="Rectangle 345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98" name="AutoShape 346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99" name="Line 347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00" name="Line 348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01" name="Rectangle 349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02" name="Line 350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03" name="Line 351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04" name="Line 352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05" name="Line 353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06" name="Rectangle 354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07" name="Line 355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08" name="Rectangle 356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09" name="Oval 357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10" name="Line 358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11" name="Rectangle 359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12" name="Line 360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13" name="Line 361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14" name="Line 362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15" name="Line 363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16" name="Line 364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17" name="Line 365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118" name="Group 366"/>
          <p:cNvGrpSpPr>
            <a:grpSpLocks/>
          </p:cNvGrpSpPr>
          <p:nvPr/>
        </p:nvGrpSpPr>
        <p:grpSpPr bwMode="auto">
          <a:xfrm>
            <a:off x="6524625" y="3616325"/>
            <a:ext cx="854075" cy="474663"/>
            <a:chOff x="3432" y="1772"/>
            <a:chExt cx="640" cy="313"/>
          </a:xfrm>
        </p:grpSpPr>
        <p:sp>
          <p:nvSpPr>
            <p:cNvPr id="331119" name="Rectangle 367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20" name="Rectangle 368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21" name="Rectangle 369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22" name="AutoShape 370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23" name="Line 371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24" name="Line 372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25" name="Rectangle 373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26" name="Line 374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27" name="Line 375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28" name="Line 376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29" name="Line 377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30" name="Rectangle 378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31" name="Line 379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32" name="Rectangle 380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33" name="Oval 381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34" name="Line 382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35" name="Rectangle 383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36" name="Line 384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37" name="Line 385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38" name="Line 386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39" name="Line 387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40" name="Line 388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41" name="Line 389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142" name="Group 390"/>
          <p:cNvGrpSpPr>
            <a:grpSpLocks/>
          </p:cNvGrpSpPr>
          <p:nvPr/>
        </p:nvGrpSpPr>
        <p:grpSpPr bwMode="auto">
          <a:xfrm>
            <a:off x="6677025" y="3768725"/>
            <a:ext cx="854075" cy="474663"/>
            <a:chOff x="3432" y="1772"/>
            <a:chExt cx="640" cy="313"/>
          </a:xfrm>
        </p:grpSpPr>
        <p:sp>
          <p:nvSpPr>
            <p:cNvPr id="331143" name="Rectangle 391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44" name="Rectangle 392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45" name="Rectangle 393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46" name="AutoShape 394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47" name="Line 395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48" name="Line 396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49" name="Rectangle 397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50" name="Line 398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51" name="Line 399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52" name="Line 400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53" name="Line 401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54" name="Rectangle 402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55" name="Line 403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56" name="Rectangle 404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57" name="Oval 405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58" name="Line 406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59" name="Rectangle 407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60" name="Line 408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61" name="Line 409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62" name="Line 410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63" name="Line 411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64" name="Line 412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65" name="Line 413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166" name="Group 414"/>
          <p:cNvGrpSpPr>
            <a:grpSpLocks/>
          </p:cNvGrpSpPr>
          <p:nvPr/>
        </p:nvGrpSpPr>
        <p:grpSpPr bwMode="auto">
          <a:xfrm>
            <a:off x="6829425" y="3921125"/>
            <a:ext cx="854075" cy="474663"/>
            <a:chOff x="3432" y="1772"/>
            <a:chExt cx="640" cy="313"/>
          </a:xfrm>
        </p:grpSpPr>
        <p:sp>
          <p:nvSpPr>
            <p:cNvPr id="331167" name="Rectangle 415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68" name="Rectangle 416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69" name="Rectangle 417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70" name="AutoShape 418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71" name="Line 419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72" name="Line 420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73" name="Rectangle 421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74" name="Line 422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75" name="Line 423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76" name="Line 424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77" name="Line 425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78" name="Rectangle 426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79" name="Line 427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80" name="Rectangle 428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81" name="Oval 429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82" name="Line 430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83" name="Rectangle 431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84" name="Line 432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85" name="Line 433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86" name="Line 434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87" name="Line 435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88" name="Line 436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89" name="Line 437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190" name="Group 438"/>
          <p:cNvGrpSpPr>
            <a:grpSpLocks/>
          </p:cNvGrpSpPr>
          <p:nvPr/>
        </p:nvGrpSpPr>
        <p:grpSpPr bwMode="auto">
          <a:xfrm>
            <a:off x="6981825" y="4073525"/>
            <a:ext cx="854075" cy="474663"/>
            <a:chOff x="3432" y="1772"/>
            <a:chExt cx="640" cy="313"/>
          </a:xfrm>
        </p:grpSpPr>
        <p:sp>
          <p:nvSpPr>
            <p:cNvPr id="331191" name="Rectangle 439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92" name="Rectangle 440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93" name="Rectangle 441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94" name="AutoShape 442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95" name="Line 443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96" name="Line 444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97" name="Rectangle 445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98" name="Line 446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99" name="Line 447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00" name="Line 448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01" name="Line 449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02" name="Rectangle 450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03" name="Line 451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04" name="Rectangle 452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05" name="Oval 453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06" name="Line 454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07" name="Rectangle 455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08" name="Line 456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09" name="Line 457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10" name="Line 458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11" name="Line 459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12" name="Line 460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13" name="Line 461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214" name="Group 462"/>
          <p:cNvGrpSpPr>
            <a:grpSpLocks/>
          </p:cNvGrpSpPr>
          <p:nvPr/>
        </p:nvGrpSpPr>
        <p:grpSpPr bwMode="auto">
          <a:xfrm>
            <a:off x="7134225" y="4225925"/>
            <a:ext cx="854075" cy="474663"/>
            <a:chOff x="3432" y="1772"/>
            <a:chExt cx="640" cy="313"/>
          </a:xfrm>
        </p:grpSpPr>
        <p:sp>
          <p:nvSpPr>
            <p:cNvPr id="331215" name="Rectangle 463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16" name="Rectangle 464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17" name="Rectangle 465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18" name="AutoShape 466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19" name="Line 467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20" name="Line 468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21" name="Rectangle 469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22" name="Line 470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23" name="Line 471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24" name="Line 472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25" name="Line 473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26" name="Rectangle 474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27" name="Line 475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28" name="Rectangle 476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29" name="Oval 477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30" name="Line 478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31" name="Rectangle 479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32" name="Line 480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33" name="Line 481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34" name="Line 482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35" name="Line 483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36" name="Line 484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37" name="Line 485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31238" name="AutoShape 486"/>
          <p:cNvCxnSpPr>
            <a:cxnSpLocks noChangeShapeType="1"/>
            <a:stCxn id="330759" idx="3"/>
            <a:endCxn id="330754" idx="1"/>
          </p:cNvCxnSpPr>
          <p:nvPr/>
        </p:nvCxnSpPr>
        <p:spPr bwMode="auto">
          <a:xfrm>
            <a:off x="2208213" y="2790825"/>
            <a:ext cx="700087" cy="1443038"/>
          </a:xfrm>
          <a:prstGeom prst="bentConnector3">
            <a:avLst>
              <a:gd name="adj1" fmla="val 49889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39" name="AutoShape 487"/>
          <p:cNvCxnSpPr>
            <a:cxnSpLocks noChangeShapeType="1"/>
            <a:stCxn id="330853" idx="3"/>
            <a:endCxn id="330754" idx="1"/>
          </p:cNvCxnSpPr>
          <p:nvPr/>
        </p:nvCxnSpPr>
        <p:spPr bwMode="auto">
          <a:xfrm>
            <a:off x="2205038" y="3721100"/>
            <a:ext cx="703262" cy="512763"/>
          </a:xfrm>
          <a:prstGeom prst="bentConnector3">
            <a:avLst>
              <a:gd name="adj1" fmla="val 49889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40" name="AutoShape 488"/>
          <p:cNvCxnSpPr>
            <a:cxnSpLocks noChangeShapeType="1"/>
            <a:stCxn id="330892" idx="3"/>
            <a:endCxn id="330754" idx="1"/>
          </p:cNvCxnSpPr>
          <p:nvPr/>
        </p:nvCxnSpPr>
        <p:spPr bwMode="auto">
          <a:xfrm flipV="1">
            <a:off x="2198688" y="4233863"/>
            <a:ext cx="709612" cy="420687"/>
          </a:xfrm>
          <a:prstGeom prst="bentConnector3">
            <a:avLst>
              <a:gd name="adj1" fmla="val 49889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41" name="AutoShape 489"/>
          <p:cNvCxnSpPr>
            <a:cxnSpLocks noChangeShapeType="1"/>
            <a:stCxn id="330931" idx="3"/>
            <a:endCxn id="330754" idx="1"/>
          </p:cNvCxnSpPr>
          <p:nvPr/>
        </p:nvCxnSpPr>
        <p:spPr bwMode="auto">
          <a:xfrm flipV="1">
            <a:off x="2195513" y="4233863"/>
            <a:ext cx="712787" cy="1350962"/>
          </a:xfrm>
          <a:prstGeom prst="bentConnector3">
            <a:avLst>
              <a:gd name="adj1" fmla="val 49889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43" name="AutoShape 491"/>
          <p:cNvCxnSpPr>
            <a:cxnSpLocks noChangeShapeType="1"/>
            <a:stCxn id="330754" idx="3"/>
            <a:endCxn id="331028" idx="1"/>
          </p:cNvCxnSpPr>
          <p:nvPr/>
        </p:nvCxnSpPr>
        <p:spPr bwMode="auto">
          <a:xfrm flipV="1">
            <a:off x="5405438" y="3433763"/>
            <a:ext cx="527050" cy="800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44" name="AutoShape 492"/>
          <p:cNvCxnSpPr>
            <a:cxnSpLocks noChangeShapeType="1"/>
            <a:stCxn id="330754" idx="3"/>
            <a:endCxn id="331053" idx="1"/>
          </p:cNvCxnSpPr>
          <p:nvPr/>
        </p:nvCxnSpPr>
        <p:spPr bwMode="auto">
          <a:xfrm flipV="1">
            <a:off x="5405438" y="3586163"/>
            <a:ext cx="679450" cy="6477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45" name="AutoShape 493"/>
          <p:cNvCxnSpPr>
            <a:cxnSpLocks noChangeShapeType="1"/>
            <a:stCxn id="330754" idx="3"/>
            <a:endCxn id="331077" idx="1"/>
          </p:cNvCxnSpPr>
          <p:nvPr/>
        </p:nvCxnSpPr>
        <p:spPr bwMode="auto">
          <a:xfrm flipV="1">
            <a:off x="5405438" y="3738563"/>
            <a:ext cx="831850" cy="4953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46" name="AutoShape 494"/>
          <p:cNvCxnSpPr>
            <a:cxnSpLocks noChangeShapeType="1"/>
            <a:stCxn id="330754" idx="3"/>
            <a:endCxn id="331101" idx="1"/>
          </p:cNvCxnSpPr>
          <p:nvPr/>
        </p:nvCxnSpPr>
        <p:spPr bwMode="auto">
          <a:xfrm flipV="1">
            <a:off x="5405438" y="3890963"/>
            <a:ext cx="984250" cy="3429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47" name="AutoShape 495"/>
          <p:cNvCxnSpPr>
            <a:cxnSpLocks noChangeShapeType="1"/>
            <a:stCxn id="330754" idx="3"/>
            <a:endCxn id="331125" idx="1"/>
          </p:cNvCxnSpPr>
          <p:nvPr/>
        </p:nvCxnSpPr>
        <p:spPr bwMode="auto">
          <a:xfrm flipV="1">
            <a:off x="5405438" y="4043363"/>
            <a:ext cx="1136650" cy="1905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48" name="AutoShape 496"/>
          <p:cNvCxnSpPr>
            <a:cxnSpLocks noChangeShapeType="1"/>
            <a:stCxn id="330754" idx="3"/>
            <a:endCxn id="331149" idx="1"/>
          </p:cNvCxnSpPr>
          <p:nvPr/>
        </p:nvCxnSpPr>
        <p:spPr bwMode="auto">
          <a:xfrm flipV="1">
            <a:off x="5405438" y="4195763"/>
            <a:ext cx="1289050" cy="38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49" name="AutoShape 497"/>
          <p:cNvCxnSpPr>
            <a:cxnSpLocks noChangeShapeType="1"/>
            <a:stCxn id="330754" idx="3"/>
            <a:endCxn id="331173" idx="1"/>
          </p:cNvCxnSpPr>
          <p:nvPr/>
        </p:nvCxnSpPr>
        <p:spPr bwMode="auto">
          <a:xfrm>
            <a:off x="5405438" y="4233863"/>
            <a:ext cx="1441450" cy="1143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50" name="AutoShape 498"/>
          <p:cNvCxnSpPr>
            <a:cxnSpLocks noChangeShapeType="1"/>
            <a:stCxn id="330754" idx="3"/>
            <a:endCxn id="331197" idx="1"/>
          </p:cNvCxnSpPr>
          <p:nvPr/>
        </p:nvCxnSpPr>
        <p:spPr bwMode="auto">
          <a:xfrm>
            <a:off x="5405438" y="4233863"/>
            <a:ext cx="1593850" cy="2667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51" name="AutoShape 499"/>
          <p:cNvCxnSpPr>
            <a:cxnSpLocks noChangeShapeType="1"/>
            <a:stCxn id="330754" idx="3"/>
            <a:endCxn id="331221" idx="1"/>
          </p:cNvCxnSpPr>
          <p:nvPr/>
        </p:nvCxnSpPr>
        <p:spPr bwMode="auto">
          <a:xfrm>
            <a:off x="5405438" y="4233863"/>
            <a:ext cx="1746250" cy="419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31256" name="Group 504"/>
          <p:cNvGrpSpPr>
            <a:grpSpLocks/>
          </p:cNvGrpSpPr>
          <p:nvPr/>
        </p:nvGrpSpPr>
        <p:grpSpPr bwMode="auto">
          <a:xfrm>
            <a:off x="4563540" y="1633538"/>
            <a:ext cx="1978025" cy="4762500"/>
            <a:chOff x="3008" y="1029"/>
            <a:chExt cx="1246" cy="3000"/>
          </a:xfrm>
        </p:grpSpPr>
        <p:sp>
          <p:nvSpPr>
            <p:cNvPr id="331254" name="Line 502"/>
            <p:cNvSpPr>
              <a:spLocks noChangeShapeType="1"/>
            </p:cNvSpPr>
            <p:nvPr/>
          </p:nvSpPr>
          <p:spPr bwMode="auto">
            <a:xfrm>
              <a:off x="3610" y="1054"/>
              <a:ext cx="0" cy="2975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255" name="Rectangle 503"/>
            <p:cNvSpPr>
              <a:spLocks noChangeArrowheads="1"/>
            </p:cNvSpPr>
            <p:nvPr/>
          </p:nvSpPr>
          <p:spPr bwMode="auto">
            <a:xfrm>
              <a:off x="3008" y="1029"/>
              <a:ext cx="1246" cy="229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i="1" dirty="0">
                  <a:latin typeface="Times New Roman" charset="0"/>
                </a:rPr>
                <a:t>Standard Boundary</a:t>
              </a:r>
              <a:endParaRPr lang="en-US" sz="2000" i="1" dirty="0">
                <a:latin typeface="Times New Roman" charset="0"/>
              </a:endParaRPr>
            </a:p>
          </p:txBody>
        </p:sp>
      </p:grpSp>
      <p:grpSp>
        <p:nvGrpSpPr>
          <p:cNvPr id="505" name="Group 504"/>
          <p:cNvGrpSpPr>
            <a:grpSpLocks/>
          </p:cNvGrpSpPr>
          <p:nvPr/>
        </p:nvGrpSpPr>
        <p:grpSpPr bwMode="auto">
          <a:xfrm>
            <a:off x="1604538" y="1637776"/>
            <a:ext cx="1978025" cy="4762500"/>
            <a:chOff x="3008" y="1029"/>
            <a:chExt cx="1246" cy="3000"/>
          </a:xfrm>
        </p:grpSpPr>
        <p:sp>
          <p:nvSpPr>
            <p:cNvPr id="506" name="Line 502"/>
            <p:cNvSpPr>
              <a:spLocks noChangeShapeType="1"/>
            </p:cNvSpPr>
            <p:nvPr/>
          </p:nvSpPr>
          <p:spPr bwMode="auto">
            <a:xfrm>
              <a:off x="3610" y="1054"/>
              <a:ext cx="0" cy="2975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" name="Rectangle 503"/>
            <p:cNvSpPr>
              <a:spLocks noChangeArrowheads="1"/>
            </p:cNvSpPr>
            <p:nvPr/>
          </p:nvSpPr>
          <p:spPr bwMode="auto">
            <a:xfrm>
              <a:off x="3008" y="1029"/>
              <a:ext cx="1246" cy="229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i="1" dirty="0">
                  <a:latin typeface="Times New Roman" charset="0"/>
                </a:rPr>
                <a:t>Standard Boundary</a:t>
              </a:r>
              <a:endParaRPr lang="en-US" sz="2000" i="1" dirty="0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6932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2908300" y="2189163"/>
            <a:ext cx="2497138" cy="4089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DICOM - Workstation Interface</a:t>
            </a:r>
            <a:endParaRPr lang="en-US" dirty="0"/>
          </a:p>
        </p:txBody>
      </p:sp>
      <p:grpSp>
        <p:nvGrpSpPr>
          <p:cNvPr id="330756" name="Group 4"/>
          <p:cNvGrpSpPr>
            <a:grpSpLocks/>
          </p:cNvGrpSpPr>
          <p:nvPr/>
        </p:nvGrpSpPr>
        <p:grpSpPr bwMode="auto">
          <a:xfrm>
            <a:off x="1303338" y="2506663"/>
            <a:ext cx="904875" cy="909637"/>
            <a:chOff x="527" y="1457"/>
            <a:chExt cx="570" cy="573"/>
          </a:xfrm>
        </p:grpSpPr>
        <p:grpSp>
          <p:nvGrpSpPr>
            <p:cNvPr id="330757" name="Group 5"/>
            <p:cNvGrpSpPr>
              <a:grpSpLocks/>
            </p:cNvGrpSpPr>
            <p:nvPr/>
          </p:nvGrpSpPr>
          <p:grpSpPr bwMode="auto">
            <a:xfrm>
              <a:off x="527" y="1457"/>
              <a:ext cx="570" cy="374"/>
              <a:chOff x="1488" y="133"/>
              <a:chExt cx="2112" cy="1388"/>
            </a:xfrm>
          </p:grpSpPr>
          <p:grpSp>
            <p:nvGrpSpPr>
              <p:cNvPr id="330758" name="Group 6"/>
              <p:cNvGrpSpPr>
                <a:grpSpLocks/>
              </p:cNvGrpSpPr>
              <p:nvPr/>
            </p:nvGrpSpPr>
            <p:grpSpPr bwMode="auto">
              <a:xfrm>
                <a:off x="2806" y="133"/>
                <a:ext cx="794" cy="1388"/>
                <a:chOff x="2806" y="133"/>
                <a:chExt cx="794" cy="1388"/>
              </a:xfrm>
            </p:grpSpPr>
            <p:sp>
              <p:nvSpPr>
                <p:cNvPr id="330759" name="Rectangle 7"/>
                <p:cNvSpPr>
                  <a:spLocks noChangeArrowheads="1"/>
                </p:cNvSpPr>
                <p:nvPr/>
              </p:nvSpPr>
              <p:spPr bwMode="auto">
                <a:xfrm>
                  <a:off x="2859" y="133"/>
                  <a:ext cx="741" cy="132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0" name="Rectangle 8"/>
                <p:cNvSpPr>
                  <a:spLocks noChangeArrowheads="1"/>
                </p:cNvSpPr>
                <p:nvPr/>
              </p:nvSpPr>
              <p:spPr bwMode="auto">
                <a:xfrm>
                  <a:off x="2877" y="1458"/>
                  <a:ext cx="702" cy="6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1" name="AutoShape 9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2310" y="768"/>
                  <a:ext cx="1050" cy="58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861" y="133"/>
                  <a:ext cx="0" cy="13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2861" y="135"/>
                  <a:ext cx="9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4" name="Line 12"/>
                <p:cNvSpPr>
                  <a:spLocks noChangeShapeType="1"/>
                </p:cNvSpPr>
                <p:nvPr/>
              </p:nvSpPr>
              <p:spPr bwMode="auto">
                <a:xfrm>
                  <a:off x="2863" y="1444"/>
                  <a:ext cx="7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765" name="Group 13"/>
              <p:cNvGrpSpPr>
                <a:grpSpLocks/>
              </p:cNvGrpSpPr>
              <p:nvPr/>
            </p:nvGrpSpPr>
            <p:grpSpPr bwMode="auto">
              <a:xfrm>
                <a:off x="1488" y="961"/>
                <a:ext cx="1262" cy="551"/>
                <a:chOff x="1488" y="961"/>
                <a:chExt cx="1262" cy="551"/>
              </a:xfrm>
            </p:grpSpPr>
            <p:sp>
              <p:nvSpPr>
                <p:cNvPr id="330766" name="AutoShape 14"/>
                <p:cNvSpPr>
                  <a:spLocks noChangeArrowheads="1"/>
                </p:cNvSpPr>
                <p:nvPr/>
              </p:nvSpPr>
              <p:spPr bwMode="auto">
                <a:xfrm>
                  <a:off x="1488" y="961"/>
                  <a:ext cx="1238" cy="68"/>
                </a:xfrm>
                <a:prstGeom prst="roundRect">
                  <a:avLst>
                    <a:gd name="adj" fmla="val 12495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7" name="AutoShape 15"/>
                <p:cNvSpPr>
                  <a:spLocks noChangeArrowheads="1"/>
                </p:cNvSpPr>
                <p:nvPr/>
              </p:nvSpPr>
              <p:spPr bwMode="auto">
                <a:xfrm flipH="1">
                  <a:off x="1685" y="1444"/>
                  <a:ext cx="1064" cy="67"/>
                </a:xfrm>
                <a:prstGeom prst="parallelogram">
                  <a:avLst>
                    <a:gd name="adj" fmla="val 396941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8" name="AutoShape 16"/>
                <p:cNvSpPr>
                  <a:spLocks noChangeArrowheads="1"/>
                </p:cNvSpPr>
                <p:nvPr/>
              </p:nvSpPr>
              <p:spPr bwMode="auto">
                <a:xfrm flipH="1">
                  <a:off x="2498" y="1444"/>
                  <a:ext cx="251" cy="67"/>
                </a:xfrm>
                <a:prstGeom prst="parallelogram">
                  <a:avLst>
                    <a:gd name="adj" fmla="val 93639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9" name="Freeform 17"/>
                <p:cNvSpPr>
                  <a:spLocks/>
                </p:cNvSpPr>
                <p:nvPr/>
              </p:nvSpPr>
              <p:spPr bwMode="auto">
                <a:xfrm>
                  <a:off x="2162" y="1070"/>
                  <a:ext cx="556" cy="433"/>
                </a:xfrm>
                <a:custGeom>
                  <a:avLst/>
                  <a:gdLst>
                    <a:gd name="T0" fmla="*/ 481 w 556"/>
                    <a:gd name="T1" fmla="*/ 432 h 433"/>
                    <a:gd name="T2" fmla="*/ 510 w 556"/>
                    <a:gd name="T3" fmla="*/ 425 h 433"/>
                    <a:gd name="T4" fmla="*/ 523 w 556"/>
                    <a:gd name="T5" fmla="*/ 425 h 433"/>
                    <a:gd name="T6" fmla="*/ 532 w 556"/>
                    <a:gd name="T7" fmla="*/ 422 h 433"/>
                    <a:gd name="T8" fmla="*/ 542 w 556"/>
                    <a:gd name="T9" fmla="*/ 419 h 433"/>
                    <a:gd name="T10" fmla="*/ 548 w 556"/>
                    <a:gd name="T11" fmla="*/ 410 h 433"/>
                    <a:gd name="T12" fmla="*/ 131 w 556"/>
                    <a:gd name="T13" fmla="*/ 0 h 433"/>
                    <a:gd name="T14" fmla="*/ 139 w 556"/>
                    <a:gd name="T15" fmla="*/ 2 h 433"/>
                    <a:gd name="T16" fmla="*/ 0 w 556"/>
                    <a:gd name="T17" fmla="*/ 0 h 433"/>
                    <a:gd name="T18" fmla="*/ 467 w 556"/>
                    <a:gd name="T19" fmla="*/ 432 h 433"/>
                    <a:gd name="T20" fmla="*/ 555 w 556"/>
                    <a:gd name="T21" fmla="*/ 418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56" h="433">
                      <a:moveTo>
                        <a:pt x="481" y="432"/>
                      </a:moveTo>
                      <a:lnTo>
                        <a:pt x="510" y="425"/>
                      </a:lnTo>
                      <a:lnTo>
                        <a:pt x="523" y="425"/>
                      </a:lnTo>
                      <a:lnTo>
                        <a:pt x="532" y="422"/>
                      </a:lnTo>
                      <a:lnTo>
                        <a:pt x="542" y="419"/>
                      </a:lnTo>
                      <a:lnTo>
                        <a:pt x="548" y="410"/>
                      </a:lnTo>
                      <a:lnTo>
                        <a:pt x="131" y="0"/>
                      </a:lnTo>
                      <a:lnTo>
                        <a:pt x="139" y="2"/>
                      </a:lnTo>
                      <a:lnTo>
                        <a:pt x="0" y="0"/>
                      </a:lnTo>
                      <a:lnTo>
                        <a:pt x="467" y="432"/>
                      </a:lnTo>
                      <a:lnTo>
                        <a:pt x="555" y="418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0" name="Rectangle 18"/>
                <p:cNvSpPr>
                  <a:spLocks noChangeArrowheads="1"/>
                </p:cNvSpPr>
                <p:nvPr/>
              </p:nvSpPr>
              <p:spPr bwMode="auto">
                <a:xfrm>
                  <a:off x="2420" y="1444"/>
                  <a:ext cx="116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1" name="Freeform 19"/>
                <p:cNvSpPr>
                  <a:spLocks/>
                </p:cNvSpPr>
                <p:nvPr/>
              </p:nvSpPr>
              <p:spPr bwMode="auto">
                <a:xfrm>
                  <a:off x="2631" y="1444"/>
                  <a:ext cx="119" cy="68"/>
                </a:xfrm>
                <a:custGeom>
                  <a:avLst/>
                  <a:gdLst>
                    <a:gd name="T0" fmla="*/ 0 w 119"/>
                    <a:gd name="T1" fmla="*/ 4 h 68"/>
                    <a:gd name="T2" fmla="*/ 3 w 119"/>
                    <a:gd name="T3" fmla="*/ 0 h 68"/>
                    <a:gd name="T4" fmla="*/ 7 w 119"/>
                    <a:gd name="T5" fmla="*/ 1 h 68"/>
                    <a:gd name="T6" fmla="*/ 11 w 119"/>
                    <a:gd name="T7" fmla="*/ 2 h 68"/>
                    <a:gd name="T8" fmla="*/ 15 w 119"/>
                    <a:gd name="T9" fmla="*/ 3 h 68"/>
                    <a:gd name="T10" fmla="*/ 19 w 119"/>
                    <a:gd name="T11" fmla="*/ 3 h 68"/>
                    <a:gd name="T12" fmla="*/ 21 w 119"/>
                    <a:gd name="T13" fmla="*/ 4 h 68"/>
                    <a:gd name="T14" fmla="*/ 23 w 119"/>
                    <a:gd name="T15" fmla="*/ 5 h 68"/>
                    <a:gd name="T16" fmla="*/ 25 w 119"/>
                    <a:gd name="T17" fmla="*/ 6 h 68"/>
                    <a:gd name="T18" fmla="*/ 28 w 119"/>
                    <a:gd name="T19" fmla="*/ 6 h 68"/>
                    <a:gd name="T20" fmla="*/ 30 w 119"/>
                    <a:gd name="T21" fmla="*/ 6 h 68"/>
                    <a:gd name="T22" fmla="*/ 31 w 119"/>
                    <a:gd name="T23" fmla="*/ 6 h 68"/>
                    <a:gd name="T24" fmla="*/ 34 w 119"/>
                    <a:gd name="T25" fmla="*/ 5 h 68"/>
                    <a:gd name="T26" fmla="*/ 35 w 119"/>
                    <a:gd name="T27" fmla="*/ 5 h 68"/>
                    <a:gd name="T28" fmla="*/ 37 w 119"/>
                    <a:gd name="T29" fmla="*/ 5 h 68"/>
                    <a:gd name="T30" fmla="*/ 39 w 119"/>
                    <a:gd name="T31" fmla="*/ 5 h 68"/>
                    <a:gd name="T32" fmla="*/ 41 w 119"/>
                    <a:gd name="T33" fmla="*/ 5 h 68"/>
                    <a:gd name="T34" fmla="*/ 43 w 119"/>
                    <a:gd name="T35" fmla="*/ 6 h 68"/>
                    <a:gd name="T36" fmla="*/ 98 w 119"/>
                    <a:gd name="T37" fmla="*/ 67 h 68"/>
                    <a:gd name="T38" fmla="*/ 118 w 119"/>
                    <a:gd name="T39" fmla="*/ 67 h 68"/>
                    <a:gd name="T40" fmla="*/ 59 w 119"/>
                    <a:gd name="T41" fmla="*/ 4 h 68"/>
                    <a:gd name="T42" fmla="*/ 39 w 119"/>
                    <a:gd name="T43" fmla="*/ 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9" h="68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7" y="1"/>
                      </a:lnTo>
                      <a:lnTo>
                        <a:pt x="11" y="2"/>
                      </a:lnTo>
                      <a:lnTo>
                        <a:pt x="15" y="3"/>
                      </a:lnTo>
                      <a:lnTo>
                        <a:pt x="19" y="3"/>
                      </a:lnTo>
                      <a:lnTo>
                        <a:pt x="21" y="4"/>
                      </a:lnTo>
                      <a:lnTo>
                        <a:pt x="23" y="5"/>
                      </a:lnTo>
                      <a:lnTo>
                        <a:pt x="25" y="6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1" y="6"/>
                      </a:lnTo>
                      <a:lnTo>
                        <a:pt x="34" y="5"/>
                      </a:lnTo>
                      <a:lnTo>
                        <a:pt x="35" y="5"/>
                      </a:lnTo>
                      <a:lnTo>
                        <a:pt x="37" y="5"/>
                      </a:lnTo>
                      <a:lnTo>
                        <a:pt x="39" y="5"/>
                      </a:lnTo>
                      <a:lnTo>
                        <a:pt x="41" y="5"/>
                      </a:lnTo>
                      <a:lnTo>
                        <a:pt x="43" y="6"/>
                      </a:lnTo>
                      <a:lnTo>
                        <a:pt x="98" y="67"/>
                      </a:lnTo>
                      <a:lnTo>
                        <a:pt x="118" y="67"/>
                      </a:lnTo>
                      <a:lnTo>
                        <a:pt x="59" y="4"/>
                      </a:lnTo>
                      <a:lnTo>
                        <a:pt x="39" y="4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2" name="Line 20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0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3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2690" y="1471"/>
                  <a:ext cx="39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4" name="Line 22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5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5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2631" y="1431"/>
                  <a:ext cx="98" cy="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6" name="Rectangle 24"/>
                <p:cNvSpPr>
                  <a:spLocks noChangeArrowheads="1"/>
                </p:cNvSpPr>
                <p:nvPr/>
              </p:nvSpPr>
              <p:spPr bwMode="auto">
                <a:xfrm>
                  <a:off x="2607" y="1427"/>
                  <a:ext cx="39" cy="49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7" name="Rectangle 25"/>
                <p:cNvSpPr>
                  <a:spLocks noChangeArrowheads="1"/>
                </p:cNvSpPr>
                <p:nvPr/>
              </p:nvSpPr>
              <p:spPr bwMode="auto">
                <a:xfrm>
                  <a:off x="2635" y="1439"/>
                  <a:ext cx="34" cy="5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8" name="Rectangle 26"/>
                <p:cNvSpPr>
                  <a:spLocks noChangeArrowheads="1"/>
                </p:cNvSpPr>
                <p:nvPr/>
              </p:nvSpPr>
              <p:spPr bwMode="auto">
                <a:xfrm>
                  <a:off x="2661" y="1444"/>
                  <a:ext cx="33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779" name="Group 27"/>
              <p:cNvGrpSpPr>
                <a:grpSpLocks/>
              </p:cNvGrpSpPr>
              <p:nvPr/>
            </p:nvGrpSpPr>
            <p:grpSpPr bwMode="auto">
              <a:xfrm>
                <a:off x="2932" y="825"/>
                <a:ext cx="163" cy="182"/>
                <a:chOff x="2932" y="825"/>
                <a:chExt cx="163" cy="182"/>
              </a:xfrm>
            </p:grpSpPr>
            <p:sp>
              <p:nvSpPr>
                <p:cNvPr id="330780" name="Rectangle 28"/>
                <p:cNvSpPr>
                  <a:spLocks noChangeArrowheads="1"/>
                </p:cNvSpPr>
                <p:nvPr/>
              </p:nvSpPr>
              <p:spPr bwMode="auto">
                <a:xfrm>
                  <a:off x="2932" y="825"/>
                  <a:ext cx="163" cy="18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1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943" y="974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2943" y="953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3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2943" y="931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4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2943" y="910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5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3060" y="974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6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3060" y="953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7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3060" y="931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8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3060" y="910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9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060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90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3060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91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3014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92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3014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30793" name="Rectangle 41"/>
            <p:cNvSpPr>
              <a:spLocks noChangeArrowheads="1"/>
            </p:cNvSpPr>
            <p:nvPr/>
          </p:nvSpPr>
          <p:spPr bwMode="auto">
            <a:xfrm>
              <a:off x="543" y="1796"/>
              <a:ext cx="111" cy="3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94" name="Rectangle 42"/>
            <p:cNvSpPr>
              <a:spLocks noChangeArrowheads="1"/>
            </p:cNvSpPr>
            <p:nvPr/>
          </p:nvSpPr>
          <p:spPr bwMode="auto">
            <a:xfrm>
              <a:off x="534" y="1840"/>
              <a:ext cx="51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i="1">
                  <a:latin typeface="Times New Roman" charset="0"/>
                </a:rPr>
                <a:t>Modality</a:t>
              </a:r>
              <a:endParaRPr lang="en-US" sz="2000" i="1">
                <a:latin typeface="Times New Roman" charset="0"/>
              </a:endParaRPr>
            </a:p>
          </p:txBody>
        </p:sp>
      </p:grpSp>
      <p:grpSp>
        <p:nvGrpSpPr>
          <p:cNvPr id="330795" name="Group 43"/>
          <p:cNvGrpSpPr>
            <a:grpSpLocks/>
          </p:cNvGrpSpPr>
          <p:nvPr/>
        </p:nvGrpSpPr>
        <p:grpSpPr bwMode="auto">
          <a:xfrm>
            <a:off x="3389313" y="2751138"/>
            <a:ext cx="1447800" cy="1095375"/>
            <a:chOff x="3840" y="192"/>
            <a:chExt cx="1776" cy="1344"/>
          </a:xfrm>
        </p:grpSpPr>
        <p:sp>
          <p:nvSpPr>
            <p:cNvPr id="330796" name="Rectangle 44"/>
            <p:cNvSpPr>
              <a:spLocks noChangeArrowheads="1"/>
            </p:cNvSpPr>
            <p:nvPr/>
          </p:nvSpPr>
          <p:spPr bwMode="auto">
            <a:xfrm>
              <a:off x="3840" y="192"/>
              <a:ext cx="1776" cy="13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97" name="Rectangle 45"/>
            <p:cNvSpPr>
              <a:spLocks noChangeArrowheads="1"/>
            </p:cNvSpPr>
            <p:nvPr/>
          </p:nvSpPr>
          <p:spPr bwMode="auto">
            <a:xfrm>
              <a:off x="3840" y="192"/>
              <a:ext cx="953" cy="13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98" name="Rectangle 46"/>
            <p:cNvSpPr>
              <a:spLocks noChangeArrowheads="1"/>
            </p:cNvSpPr>
            <p:nvPr/>
          </p:nvSpPr>
          <p:spPr bwMode="auto">
            <a:xfrm>
              <a:off x="3840" y="192"/>
              <a:ext cx="477" cy="13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99" name="Rectangle 47"/>
            <p:cNvSpPr>
              <a:spLocks noChangeArrowheads="1"/>
            </p:cNvSpPr>
            <p:nvPr/>
          </p:nvSpPr>
          <p:spPr bwMode="auto">
            <a:xfrm>
              <a:off x="3925" y="609"/>
              <a:ext cx="196" cy="92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00" name="Oval 48"/>
            <p:cNvSpPr>
              <a:spLocks noChangeArrowheads="1"/>
            </p:cNvSpPr>
            <p:nvPr/>
          </p:nvSpPr>
          <p:spPr bwMode="auto">
            <a:xfrm>
              <a:off x="3925" y="517"/>
              <a:ext cx="196" cy="25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01" name="Line 49"/>
            <p:cNvSpPr>
              <a:spLocks noChangeShapeType="1"/>
            </p:cNvSpPr>
            <p:nvPr/>
          </p:nvSpPr>
          <p:spPr bwMode="auto">
            <a:xfrm>
              <a:off x="4251" y="840"/>
              <a:ext cx="0" cy="1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0802" name="Group 50"/>
            <p:cNvGrpSpPr>
              <a:grpSpLocks/>
            </p:cNvGrpSpPr>
            <p:nvPr/>
          </p:nvGrpSpPr>
          <p:grpSpPr bwMode="auto">
            <a:xfrm>
              <a:off x="4317" y="377"/>
              <a:ext cx="476" cy="36"/>
              <a:chOff x="4317" y="377"/>
              <a:chExt cx="476" cy="36"/>
            </a:xfrm>
          </p:grpSpPr>
          <p:sp>
            <p:nvSpPr>
              <p:cNvPr id="330803" name="Line 51"/>
              <p:cNvSpPr>
                <a:spLocks noChangeShapeType="1"/>
              </p:cNvSpPr>
              <p:nvPr/>
            </p:nvSpPr>
            <p:spPr bwMode="auto">
              <a:xfrm>
                <a:off x="4317" y="399"/>
                <a:ext cx="4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04" name="AutoShape 52"/>
              <p:cNvSpPr>
                <a:spLocks noChangeArrowheads="1"/>
              </p:cNvSpPr>
              <p:nvPr/>
            </p:nvSpPr>
            <p:spPr bwMode="auto">
              <a:xfrm flipV="1">
                <a:off x="4447" y="377"/>
                <a:ext cx="216" cy="36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0805" name="Group 53"/>
            <p:cNvGrpSpPr>
              <a:grpSpLocks/>
            </p:cNvGrpSpPr>
            <p:nvPr/>
          </p:nvGrpSpPr>
          <p:grpSpPr bwMode="auto">
            <a:xfrm>
              <a:off x="4317" y="469"/>
              <a:ext cx="476" cy="38"/>
              <a:chOff x="4317" y="469"/>
              <a:chExt cx="476" cy="38"/>
            </a:xfrm>
          </p:grpSpPr>
          <p:sp>
            <p:nvSpPr>
              <p:cNvPr id="330806" name="Line 54"/>
              <p:cNvSpPr>
                <a:spLocks noChangeShapeType="1"/>
              </p:cNvSpPr>
              <p:nvPr/>
            </p:nvSpPr>
            <p:spPr bwMode="auto">
              <a:xfrm>
                <a:off x="4317" y="493"/>
                <a:ext cx="4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07" name="AutoShape 55"/>
              <p:cNvSpPr>
                <a:spLocks noChangeArrowheads="1"/>
              </p:cNvSpPr>
              <p:nvPr/>
            </p:nvSpPr>
            <p:spPr bwMode="auto">
              <a:xfrm flipV="1">
                <a:off x="4447" y="469"/>
                <a:ext cx="216" cy="38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0808" name="Group 56"/>
            <p:cNvGrpSpPr>
              <a:grpSpLocks/>
            </p:cNvGrpSpPr>
            <p:nvPr/>
          </p:nvGrpSpPr>
          <p:grpSpPr bwMode="auto">
            <a:xfrm>
              <a:off x="4317" y="563"/>
              <a:ext cx="476" cy="38"/>
              <a:chOff x="4317" y="563"/>
              <a:chExt cx="476" cy="38"/>
            </a:xfrm>
          </p:grpSpPr>
          <p:sp>
            <p:nvSpPr>
              <p:cNvPr id="330809" name="Line 57"/>
              <p:cNvSpPr>
                <a:spLocks noChangeShapeType="1"/>
              </p:cNvSpPr>
              <p:nvPr/>
            </p:nvSpPr>
            <p:spPr bwMode="auto">
              <a:xfrm>
                <a:off x="4317" y="587"/>
                <a:ext cx="4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10" name="AutoShape 58"/>
              <p:cNvSpPr>
                <a:spLocks noChangeArrowheads="1"/>
              </p:cNvSpPr>
              <p:nvPr/>
            </p:nvSpPr>
            <p:spPr bwMode="auto">
              <a:xfrm flipV="1">
                <a:off x="4447" y="563"/>
                <a:ext cx="216" cy="38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0811" name="Line 59"/>
            <p:cNvSpPr>
              <a:spLocks noChangeShapeType="1"/>
            </p:cNvSpPr>
            <p:nvPr/>
          </p:nvSpPr>
          <p:spPr bwMode="auto">
            <a:xfrm>
              <a:off x="4338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12" name="Line 60"/>
            <p:cNvSpPr>
              <a:spLocks noChangeShapeType="1"/>
            </p:cNvSpPr>
            <p:nvPr/>
          </p:nvSpPr>
          <p:spPr bwMode="auto">
            <a:xfrm>
              <a:off x="4382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13" name="Line 61"/>
            <p:cNvSpPr>
              <a:spLocks noChangeShapeType="1"/>
            </p:cNvSpPr>
            <p:nvPr/>
          </p:nvSpPr>
          <p:spPr bwMode="auto">
            <a:xfrm>
              <a:off x="4424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14" name="Line 62"/>
            <p:cNvSpPr>
              <a:spLocks noChangeShapeType="1"/>
            </p:cNvSpPr>
            <p:nvPr/>
          </p:nvSpPr>
          <p:spPr bwMode="auto">
            <a:xfrm>
              <a:off x="4467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15" name="Line 63"/>
            <p:cNvSpPr>
              <a:spLocks noChangeShapeType="1"/>
            </p:cNvSpPr>
            <p:nvPr/>
          </p:nvSpPr>
          <p:spPr bwMode="auto">
            <a:xfrm>
              <a:off x="4512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16" name="Line 64"/>
            <p:cNvSpPr>
              <a:spLocks noChangeShapeType="1"/>
            </p:cNvSpPr>
            <p:nvPr/>
          </p:nvSpPr>
          <p:spPr bwMode="auto">
            <a:xfrm>
              <a:off x="4554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17" name="Line 65"/>
            <p:cNvSpPr>
              <a:spLocks noChangeShapeType="1"/>
            </p:cNvSpPr>
            <p:nvPr/>
          </p:nvSpPr>
          <p:spPr bwMode="auto">
            <a:xfrm>
              <a:off x="4597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18" name="Line 66"/>
            <p:cNvSpPr>
              <a:spLocks noChangeShapeType="1"/>
            </p:cNvSpPr>
            <p:nvPr/>
          </p:nvSpPr>
          <p:spPr bwMode="auto">
            <a:xfrm>
              <a:off x="4643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19" name="Line 67"/>
            <p:cNvSpPr>
              <a:spLocks noChangeShapeType="1"/>
            </p:cNvSpPr>
            <p:nvPr/>
          </p:nvSpPr>
          <p:spPr bwMode="auto">
            <a:xfrm>
              <a:off x="4404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20" name="Line 68"/>
            <p:cNvSpPr>
              <a:spLocks noChangeShapeType="1"/>
            </p:cNvSpPr>
            <p:nvPr/>
          </p:nvSpPr>
          <p:spPr bwMode="auto">
            <a:xfrm>
              <a:off x="4447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21" name="Line 69"/>
            <p:cNvSpPr>
              <a:spLocks noChangeShapeType="1"/>
            </p:cNvSpPr>
            <p:nvPr/>
          </p:nvSpPr>
          <p:spPr bwMode="auto">
            <a:xfrm>
              <a:off x="4360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22" name="Line 70"/>
            <p:cNvSpPr>
              <a:spLocks noChangeShapeType="1"/>
            </p:cNvSpPr>
            <p:nvPr/>
          </p:nvSpPr>
          <p:spPr bwMode="auto">
            <a:xfrm>
              <a:off x="4491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23" name="Line 71"/>
            <p:cNvSpPr>
              <a:spLocks noChangeShapeType="1"/>
            </p:cNvSpPr>
            <p:nvPr/>
          </p:nvSpPr>
          <p:spPr bwMode="auto">
            <a:xfrm>
              <a:off x="4621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24" name="Line 72"/>
            <p:cNvSpPr>
              <a:spLocks noChangeShapeType="1"/>
            </p:cNvSpPr>
            <p:nvPr/>
          </p:nvSpPr>
          <p:spPr bwMode="auto">
            <a:xfrm>
              <a:off x="4534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25" name="Line 73"/>
            <p:cNvSpPr>
              <a:spLocks noChangeShapeType="1"/>
            </p:cNvSpPr>
            <p:nvPr/>
          </p:nvSpPr>
          <p:spPr bwMode="auto">
            <a:xfrm>
              <a:off x="4663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26" name="Line 74"/>
            <p:cNvSpPr>
              <a:spLocks noChangeShapeType="1"/>
            </p:cNvSpPr>
            <p:nvPr/>
          </p:nvSpPr>
          <p:spPr bwMode="auto">
            <a:xfrm>
              <a:off x="4576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27" name="Line 75"/>
            <p:cNvSpPr>
              <a:spLocks noChangeShapeType="1"/>
            </p:cNvSpPr>
            <p:nvPr/>
          </p:nvSpPr>
          <p:spPr bwMode="auto">
            <a:xfrm>
              <a:off x="4685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28" name="Line 76"/>
            <p:cNvSpPr>
              <a:spLocks noChangeShapeType="1"/>
            </p:cNvSpPr>
            <p:nvPr/>
          </p:nvSpPr>
          <p:spPr bwMode="auto">
            <a:xfrm>
              <a:off x="4706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29" name="Line 77"/>
            <p:cNvSpPr>
              <a:spLocks noChangeShapeType="1"/>
            </p:cNvSpPr>
            <p:nvPr/>
          </p:nvSpPr>
          <p:spPr bwMode="auto">
            <a:xfrm>
              <a:off x="4771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30" name="Line 78"/>
            <p:cNvSpPr>
              <a:spLocks noChangeShapeType="1"/>
            </p:cNvSpPr>
            <p:nvPr/>
          </p:nvSpPr>
          <p:spPr bwMode="auto">
            <a:xfrm>
              <a:off x="4728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31" name="Line 79"/>
            <p:cNvSpPr>
              <a:spLocks noChangeShapeType="1"/>
            </p:cNvSpPr>
            <p:nvPr/>
          </p:nvSpPr>
          <p:spPr bwMode="auto">
            <a:xfrm>
              <a:off x="4750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0832" name="Line 80"/>
          <p:cNvSpPr>
            <a:spLocks noChangeShapeType="1"/>
          </p:cNvSpPr>
          <p:nvPr/>
        </p:nvSpPr>
        <p:spPr bwMode="auto">
          <a:xfrm>
            <a:off x="4360863" y="2809875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33" name="Line 81"/>
          <p:cNvSpPr>
            <a:spLocks noChangeShapeType="1"/>
          </p:cNvSpPr>
          <p:nvPr/>
        </p:nvSpPr>
        <p:spPr bwMode="auto">
          <a:xfrm>
            <a:off x="4360863" y="2827338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34" name="Line 82"/>
          <p:cNvSpPr>
            <a:spLocks noChangeShapeType="1"/>
          </p:cNvSpPr>
          <p:nvPr/>
        </p:nvSpPr>
        <p:spPr bwMode="auto">
          <a:xfrm>
            <a:off x="4360863" y="2844800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35" name="Line 83"/>
          <p:cNvSpPr>
            <a:spLocks noChangeShapeType="1"/>
          </p:cNvSpPr>
          <p:nvPr/>
        </p:nvSpPr>
        <p:spPr bwMode="auto">
          <a:xfrm>
            <a:off x="4360863" y="2865438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36" name="Line 84"/>
          <p:cNvSpPr>
            <a:spLocks noChangeShapeType="1"/>
          </p:cNvSpPr>
          <p:nvPr/>
        </p:nvSpPr>
        <p:spPr bwMode="auto">
          <a:xfrm>
            <a:off x="4360863" y="2884488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37" name="Line 85"/>
          <p:cNvSpPr>
            <a:spLocks noChangeShapeType="1"/>
          </p:cNvSpPr>
          <p:nvPr/>
        </p:nvSpPr>
        <p:spPr bwMode="auto">
          <a:xfrm>
            <a:off x="4360863" y="2901950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38" name="Line 86"/>
          <p:cNvSpPr>
            <a:spLocks noChangeShapeType="1"/>
          </p:cNvSpPr>
          <p:nvPr/>
        </p:nvSpPr>
        <p:spPr bwMode="auto">
          <a:xfrm>
            <a:off x="4360863" y="2919413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39" name="Line 87"/>
          <p:cNvSpPr>
            <a:spLocks noChangeShapeType="1"/>
          </p:cNvSpPr>
          <p:nvPr/>
        </p:nvSpPr>
        <p:spPr bwMode="auto">
          <a:xfrm>
            <a:off x="4360863" y="2940050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0" name="Line 88"/>
          <p:cNvSpPr>
            <a:spLocks noChangeShapeType="1"/>
          </p:cNvSpPr>
          <p:nvPr/>
        </p:nvSpPr>
        <p:spPr bwMode="auto">
          <a:xfrm>
            <a:off x="4360863" y="2959100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1" name="Line 89"/>
          <p:cNvSpPr>
            <a:spLocks noChangeShapeType="1"/>
          </p:cNvSpPr>
          <p:nvPr/>
        </p:nvSpPr>
        <p:spPr bwMode="auto">
          <a:xfrm>
            <a:off x="4360863" y="2976563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2" name="Line 90"/>
          <p:cNvSpPr>
            <a:spLocks noChangeShapeType="1"/>
          </p:cNvSpPr>
          <p:nvPr/>
        </p:nvSpPr>
        <p:spPr bwMode="auto">
          <a:xfrm>
            <a:off x="4360863" y="2997200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3" name="Line 91"/>
          <p:cNvSpPr>
            <a:spLocks noChangeShapeType="1"/>
          </p:cNvSpPr>
          <p:nvPr/>
        </p:nvSpPr>
        <p:spPr bwMode="auto">
          <a:xfrm>
            <a:off x="4360863" y="3016250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4" name="Line 92"/>
          <p:cNvSpPr>
            <a:spLocks noChangeShapeType="1"/>
          </p:cNvSpPr>
          <p:nvPr/>
        </p:nvSpPr>
        <p:spPr bwMode="auto">
          <a:xfrm>
            <a:off x="4360863" y="3033713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5" name="Line 93"/>
          <p:cNvSpPr>
            <a:spLocks noChangeShapeType="1"/>
          </p:cNvSpPr>
          <p:nvPr/>
        </p:nvSpPr>
        <p:spPr bwMode="auto">
          <a:xfrm>
            <a:off x="4360863" y="3054350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6" name="Rectangle 94"/>
          <p:cNvSpPr>
            <a:spLocks noChangeArrowheads="1"/>
          </p:cNvSpPr>
          <p:nvPr/>
        </p:nvSpPr>
        <p:spPr bwMode="auto">
          <a:xfrm>
            <a:off x="4200525" y="3262313"/>
            <a:ext cx="495300" cy="7461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7" name="Line 95"/>
          <p:cNvSpPr>
            <a:spLocks noChangeShapeType="1"/>
          </p:cNvSpPr>
          <p:nvPr/>
        </p:nvSpPr>
        <p:spPr bwMode="auto">
          <a:xfrm>
            <a:off x="4219575" y="3298825"/>
            <a:ext cx="4587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8" name="Rectangle 96"/>
          <p:cNvSpPr>
            <a:spLocks noChangeArrowheads="1"/>
          </p:cNvSpPr>
          <p:nvPr/>
        </p:nvSpPr>
        <p:spPr bwMode="auto">
          <a:xfrm>
            <a:off x="4730750" y="3262313"/>
            <a:ext cx="36513" cy="7461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9" name="Rectangle 97"/>
          <p:cNvSpPr>
            <a:spLocks noChangeArrowheads="1"/>
          </p:cNvSpPr>
          <p:nvPr/>
        </p:nvSpPr>
        <p:spPr bwMode="auto">
          <a:xfrm>
            <a:off x="3705225" y="3902075"/>
            <a:ext cx="8921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i="1">
                <a:latin typeface="Times New Roman" charset="0"/>
              </a:rPr>
              <a:t>Archive</a:t>
            </a:r>
            <a:endParaRPr lang="en-US" sz="2000" i="1">
              <a:latin typeface="Times New Roman" charset="0"/>
            </a:endParaRPr>
          </a:p>
        </p:txBody>
      </p:sp>
      <p:grpSp>
        <p:nvGrpSpPr>
          <p:cNvPr id="330850" name="Group 98"/>
          <p:cNvGrpSpPr>
            <a:grpSpLocks/>
          </p:cNvGrpSpPr>
          <p:nvPr/>
        </p:nvGrpSpPr>
        <p:grpSpPr bwMode="auto">
          <a:xfrm>
            <a:off x="1300163" y="3436938"/>
            <a:ext cx="904875" cy="909637"/>
            <a:chOff x="527" y="1457"/>
            <a:chExt cx="570" cy="573"/>
          </a:xfrm>
        </p:grpSpPr>
        <p:grpSp>
          <p:nvGrpSpPr>
            <p:cNvPr id="330851" name="Group 99"/>
            <p:cNvGrpSpPr>
              <a:grpSpLocks/>
            </p:cNvGrpSpPr>
            <p:nvPr/>
          </p:nvGrpSpPr>
          <p:grpSpPr bwMode="auto">
            <a:xfrm>
              <a:off x="527" y="1457"/>
              <a:ext cx="570" cy="374"/>
              <a:chOff x="1488" y="133"/>
              <a:chExt cx="2112" cy="1388"/>
            </a:xfrm>
          </p:grpSpPr>
          <p:grpSp>
            <p:nvGrpSpPr>
              <p:cNvPr id="330852" name="Group 100"/>
              <p:cNvGrpSpPr>
                <a:grpSpLocks/>
              </p:cNvGrpSpPr>
              <p:nvPr/>
            </p:nvGrpSpPr>
            <p:grpSpPr bwMode="auto">
              <a:xfrm>
                <a:off x="2806" y="133"/>
                <a:ext cx="794" cy="1388"/>
                <a:chOff x="2806" y="133"/>
                <a:chExt cx="794" cy="1388"/>
              </a:xfrm>
            </p:grpSpPr>
            <p:sp>
              <p:nvSpPr>
                <p:cNvPr id="330853" name="Rectangle 101"/>
                <p:cNvSpPr>
                  <a:spLocks noChangeArrowheads="1"/>
                </p:cNvSpPr>
                <p:nvPr/>
              </p:nvSpPr>
              <p:spPr bwMode="auto">
                <a:xfrm>
                  <a:off x="2859" y="133"/>
                  <a:ext cx="741" cy="132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54" name="Rectangle 102"/>
                <p:cNvSpPr>
                  <a:spLocks noChangeArrowheads="1"/>
                </p:cNvSpPr>
                <p:nvPr/>
              </p:nvSpPr>
              <p:spPr bwMode="auto">
                <a:xfrm>
                  <a:off x="2877" y="1458"/>
                  <a:ext cx="702" cy="6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55" name="AutoShape 103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2310" y="768"/>
                  <a:ext cx="1050" cy="58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56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2861" y="133"/>
                  <a:ext cx="0" cy="13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57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2861" y="135"/>
                  <a:ext cx="9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58" name="Line 106"/>
                <p:cNvSpPr>
                  <a:spLocks noChangeShapeType="1"/>
                </p:cNvSpPr>
                <p:nvPr/>
              </p:nvSpPr>
              <p:spPr bwMode="auto">
                <a:xfrm>
                  <a:off x="2863" y="1444"/>
                  <a:ext cx="7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859" name="Group 107"/>
              <p:cNvGrpSpPr>
                <a:grpSpLocks/>
              </p:cNvGrpSpPr>
              <p:nvPr/>
            </p:nvGrpSpPr>
            <p:grpSpPr bwMode="auto">
              <a:xfrm>
                <a:off x="1488" y="961"/>
                <a:ext cx="1262" cy="551"/>
                <a:chOff x="1488" y="961"/>
                <a:chExt cx="1262" cy="551"/>
              </a:xfrm>
            </p:grpSpPr>
            <p:sp>
              <p:nvSpPr>
                <p:cNvPr id="330860" name="AutoShape 108"/>
                <p:cNvSpPr>
                  <a:spLocks noChangeArrowheads="1"/>
                </p:cNvSpPr>
                <p:nvPr/>
              </p:nvSpPr>
              <p:spPr bwMode="auto">
                <a:xfrm>
                  <a:off x="1488" y="961"/>
                  <a:ext cx="1238" cy="68"/>
                </a:xfrm>
                <a:prstGeom prst="roundRect">
                  <a:avLst>
                    <a:gd name="adj" fmla="val 12495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61" name="AutoShape 109"/>
                <p:cNvSpPr>
                  <a:spLocks noChangeArrowheads="1"/>
                </p:cNvSpPr>
                <p:nvPr/>
              </p:nvSpPr>
              <p:spPr bwMode="auto">
                <a:xfrm flipH="1">
                  <a:off x="1685" y="1444"/>
                  <a:ext cx="1064" cy="67"/>
                </a:xfrm>
                <a:prstGeom prst="parallelogram">
                  <a:avLst>
                    <a:gd name="adj" fmla="val 396941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62" name="AutoShape 110"/>
                <p:cNvSpPr>
                  <a:spLocks noChangeArrowheads="1"/>
                </p:cNvSpPr>
                <p:nvPr/>
              </p:nvSpPr>
              <p:spPr bwMode="auto">
                <a:xfrm flipH="1">
                  <a:off x="2498" y="1444"/>
                  <a:ext cx="251" cy="67"/>
                </a:xfrm>
                <a:prstGeom prst="parallelogram">
                  <a:avLst>
                    <a:gd name="adj" fmla="val 93639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63" name="Freeform 111"/>
                <p:cNvSpPr>
                  <a:spLocks/>
                </p:cNvSpPr>
                <p:nvPr/>
              </p:nvSpPr>
              <p:spPr bwMode="auto">
                <a:xfrm>
                  <a:off x="2162" y="1070"/>
                  <a:ext cx="556" cy="433"/>
                </a:xfrm>
                <a:custGeom>
                  <a:avLst/>
                  <a:gdLst>
                    <a:gd name="T0" fmla="*/ 481 w 556"/>
                    <a:gd name="T1" fmla="*/ 432 h 433"/>
                    <a:gd name="T2" fmla="*/ 510 w 556"/>
                    <a:gd name="T3" fmla="*/ 425 h 433"/>
                    <a:gd name="T4" fmla="*/ 523 w 556"/>
                    <a:gd name="T5" fmla="*/ 425 h 433"/>
                    <a:gd name="T6" fmla="*/ 532 w 556"/>
                    <a:gd name="T7" fmla="*/ 422 h 433"/>
                    <a:gd name="T8" fmla="*/ 542 w 556"/>
                    <a:gd name="T9" fmla="*/ 419 h 433"/>
                    <a:gd name="T10" fmla="*/ 548 w 556"/>
                    <a:gd name="T11" fmla="*/ 410 h 433"/>
                    <a:gd name="T12" fmla="*/ 131 w 556"/>
                    <a:gd name="T13" fmla="*/ 0 h 433"/>
                    <a:gd name="T14" fmla="*/ 139 w 556"/>
                    <a:gd name="T15" fmla="*/ 2 h 433"/>
                    <a:gd name="T16" fmla="*/ 0 w 556"/>
                    <a:gd name="T17" fmla="*/ 0 h 433"/>
                    <a:gd name="T18" fmla="*/ 467 w 556"/>
                    <a:gd name="T19" fmla="*/ 432 h 433"/>
                    <a:gd name="T20" fmla="*/ 555 w 556"/>
                    <a:gd name="T21" fmla="*/ 418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56" h="433">
                      <a:moveTo>
                        <a:pt x="481" y="432"/>
                      </a:moveTo>
                      <a:lnTo>
                        <a:pt x="510" y="425"/>
                      </a:lnTo>
                      <a:lnTo>
                        <a:pt x="523" y="425"/>
                      </a:lnTo>
                      <a:lnTo>
                        <a:pt x="532" y="422"/>
                      </a:lnTo>
                      <a:lnTo>
                        <a:pt x="542" y="419"/>
                      </a:lnTo>
                      <a:lnTo>
                        <a:pt x="548" y="410"/>
                      </a:lnTo>
                      <a:lnTo>
                        <a:pt x="131" y="0"/>
                      </a:lnTo>
                      <a:lnTo>
                        <a:pt x="139" y="2"/>
                      </a:lnTo>
                      <a:lnTo>
                        <a:pt x="0" y="0"/>
                      </a:lnTo>
                      <a:lnTo>
                        <a:pt x="467" y="432"/>
                      </a:lnTo>
                      <a:lnTo>
                        <a:pt x="555" y="418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64" name="Rectangle 112"/>
                <p:cNvSpPr>
                  <a:spLocks noChangeArrowheads="1"/>
                </p:cNvSpPr>
                <p:nvPr/>
              </p:nvSpPr>
              <p:spPr bwMode="auto">
                <a:xfrm>
                  <a:off x="2420" y="1444"/>
                  <a:ext cx="116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65" name="Freeform 113"/>
                <p:cNvSpPr>
                  <a:spLocks/>
                </p:cNvSpPr>
                <p:nvPr/>
              </p:nvSpPr>
              <p:spPr bwMode="auto">
                <a:xfrm>
                  <a:off x="2631" y="1444"/>
                  <a:ext cx="119" cy="68"/>
                </a:xfrm>
                <a:custGeom>
                  <a:avLst/>
                  <a:gdLst>
                    <a:gd name="T0" fmla="*/ 0 w 119"/>
                    <a:gd name="T1" fmla="*/ 4 h 68"/>
                    <a:gd name="T2" fmla="*/ 3 w 119"/>
                    <a:gd name="T3" fmla="*/ 0 h 68"/>
                    <a:gd name="T4" fmla="*/ 7 w 119"/>
                    <a:gd name="T5" fmla="*/ 1 h 68"/>
                    <a:gd name="T6" fmla="*/ 11 w 119"/>
                    <a:gd name="T7" fmla="*/ 2 h 68"/>
                    <a:gd name="T8" fmla="*/ 15 w 119"/>
                    <a:gd name="T9" fmla="*/ 3 h 68"/>
                    <a:gd name="T10" fmla="*/ 19 w 119"/>
                    <a:gd name="T11" fmla="*/ 3 h 68"/>
                    <a:gd name="T12" fmla="*/ 21 w 119"/>
                    <a:gd name="T13" fmla="*/ 4 h 68"/>
                    <a:gd name="T14" fmla="*/ 23 w 119"/>
                    <a:gd name="T15" fmla="*/ 5 h 68"/>
                    <a:gd name="T16" fmla="*/ 25 w 119"/>
                    <a:gd name="T17" fmla="*/ 6 h 68"/>
                    <a:gd name="T18" fmla="*/ 28 w 119"/>
                    <a:gd name="T19" fmla="*/ 6 h 68"/>
                    <a:gd name="T20" fmla="*/ 30 w 119"/>
                    <a:gd name="T21" fmla="*/ 6 h 68"/>
                    <a:gd name="T22" fmla="*/ 31 w 119"/>
                    <a:gd name="T23" fmla="*/ 6 h 68"/>
                    <a:gd name="T24" fmla="*/ 34 w 119"/>
                    <a:gd name="T25" fmla="*/ 5 h 68"/>
                    <a:gd name="T26" fmla="*/ 35 w 119"/>
                    <a:gd name="T27" fmla="*/ 5 h 68"/>
                    <a:gd name="T28" fmla="*/ 37 w 119"/>
                    <a:gd name="T29" fmla="*/ 5 h 68"/>
                    <a:gd name="T30" fmla="*/ 39 w 119"/>
                    <a:gd name="T31" fmla="*/ 5 h 68"/>
                    <a:gd name="T32" fmla="*/ 41 w 119"/>
                    <a:gd name="T33" fmla="*/ 5 h 68"/>
                    <a:gd name="T34" fmla="*/ 43 w 119"/>
                    <a:gd name="T35" fmla="*/ 6 h 68"/>
                    <a:gd name="T36" fmla="*/ 98 w 119"/>
                    <a:gd name="T37" fmla="*/ 67 h 68"/>
                    <a:gd name="T38" fmla="*/ 118 w 119"/>
                    <a:gd name="T39" fmla="*/ 67 h 68"/>
                    <a:gd name="T40" fmla="*/ 59 w 119"/>
                    <a:gd name="T41" fmla="*/ 4 h 68"/>
                    <a:gd name="T42" fmla="*/ 39 w 119"/>
                    <a:gd name="T43" fmla="*/ 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9" h="68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7" y="1"/>
                      </a:lnTo>
                      <a:lnTo>
                        <a:pt x="11" y="2"/>
                      </a:lnTo>
                      <a:lnTo>
                        <a:pt x="15" y="3"/>
                      </a:lnTo>
                      <a:lnTo>
                        <a:pt x="19" y="3"/>
                      </a:lnTo>
                      <a:lnTo>
                        <a:pt x="21" y="4"/>
                      </a:lnTo>
                      <a:lnTo>
                        <a:pt x="23" y="5"/>
                      </a:lnTo>
                      <a:lnTo>
                        <a:pt x="25" y="6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1" y="6"/>
                      </a:lnTo>
                      <a:lnTo>
                        <a:pt x="34" y="5"/>
                      </a:lnTo>
                      <a:lnTo>
                        <a:pt x="35" y="5"/>
                      </a:lnTo>
                      <a:lnTo>
                        <a:pt x="37" y="5"/>
                      </a:lnTo>
                      <a:lnTo>
                        <a:pt x="39" y="5"/>
                      </a:lnTo>
                      <a:lnTo>
                        <a:pt x="41" y="5"/>
                      </a:lnTo>
                      <a:lnTo>
                        <a:pt x="43" y="6"/>
                      </a:lnTo>
                      <a:lnTo>
                        <a:pt x="98" y="67"/>
                      </a:lnTo>
                      <a:lnTo>
                        <a:pt x="118" y="67"/>
                      </a:lnTo>
                      <a:lnTo>
                        <a:pt x="59" y="4"/>
                      </a:lnTo>
                      <a:lnTo>
                        <a:pt x="39" y="4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66" name="Line 114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0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67" name="Line 115"/>
                <p:cNvSpPr>
                  <a:spLocks noChangeShapeType="1"/>
                </p:cNvSpPr>
                <p:nvPr/>
              </p:nvSpPr>
              <p:spPr bwMode="auto">
                <a:xfrm flipH="1" flipV="1">
                  <a:off x="2690" y="1471"/>
                  <a:ext cx="39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68" name="Line 116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5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69" name="Line 117"/>
                <p:cNvSpPr>
                  <a:spLocks noChangeShapeType="1"/>
                </p:cNvSpPr>
                <p:nvPr/>
              </p:nvSpPr>
              <p:spPr bwMode="auto">
                <a:xfrm flipH="1" flipV="1">
                  <a:off x="2631" y="1431"/>
                  <a:ext cx="98" cy="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70" name="Rectangle 118"/>
                <p:cNvSpPr>
                  <a:spLocks noChangeArrowheads="1"/>
                </p:cNvSpPr>
                <p:nvPr/>
              </p:nvSpPr>
              <p:spPr bwMode="auto">
                <a:xfrm>
                  <a:off x="2607" y="1427"/>
                  <a:ext cx="39" cy="49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71" name="Rectangle 119"/>
                <p:cNvSpPr>
                  <a:spLocks noChangeArrowheads="1"/>
                </p:cNvSpPr>
                <p:nvPr/>
              </p:nvSpPr>
              <p:spPr bwMode="auto">
                <a:xfrm>
                  <a:off x="2635" y="1439"/>
                  <a:ext cx="34" cy="5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72" name="Rectangle 120"/>
                <p:cNvSpPr>
                  <a:spLocks noChangeArrowheads="1"/>
                </p:cNvSpPr>
                <p:nvPr/>
              </p:nvSpPr>
              <p:spPr bwMode="auto">
                <a:xfrm>
                  <a:off x="2661" y="1444"/>
                  <a:ext cx="33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873" name="Group 121"/>
              <p:cNvGrpSpPr>
                <a:grpSpLocks/>
              </p:cNvGrpSpPr>
              <p:nvPr/>
            </p:nvGrpSpPr>
            <p:grpSpPr bwMode="auto">
              <a:xfrm>
                <a:off x="2932" y="825"/>
                <a:ext cx="163" cy="182"/>
                <a:chOff x="2932" y="825"/>
                <a:chExt cx="163" cy="182"/>
              </a:xfrm>
            </p:grpSpPr>
            <p:sp>
              <p:nvSpPr>
                <p:cNvPr id="330874" name="Rectangle 122"/>
                <p:cNvSpPr>
                  <a:spLocks noChangeArrowheads="1"/>
                </p:cNvSpPr>
                <p:nvPr/>
              </p:nvSpPr>
              <p:spPr bwMode="auto">
                <a:xfrm>
                  <a:off x="2932" y="825"/>
                  <a:ext cx="163" cy="18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75" name="Line 123"/>
                <p:cNvSpPr>
                  <a:spLocks noChangeShapeType="1"/>
                </p:cNvSpPr>
                <p:nvPr/>
              </p:nvSpPr>
              <p:spPr bwMode="auto">
                <a:xfrm flipH="1">
                  <a:off x="2943" y="974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76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2943" y="953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77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2943" y="931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78" name="Line 126"/>
                <p:cNvSpPr>
                  <a:spLocks noChangeShapeType="1"/>
                </p:cNvSpPr>
                <p:nvPr/>
              </p:nvSpPr>
              <p:spPr bwMode="auto">
                <a:xfrm flipH="1">
                  <a:off x="2943" y="910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79" name="Line 127"/>
                <p:cNvSpPr>
                  <a:spLocks noChangeShapeType="1"/>
                </p:cNvSpPr>
                <p:nvPr/>
              </p:nvSpPr>
              <p:spPr bwMode="auto">
                <a:xfrm flipH="1">
                  <a:off x="3060" y="974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80" name="Line 128"/>
                <p:cNvSpPr>
                  <a:spLocks noChangeShapeType="1"/>
                </p:cNvSpPr>
                <p:nvPr/>
              </p:nvSpPr>
              <p:spPr bwMode="auto">
                <a:xfrm flipH="1">
                  <a:off x="3060" y="953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81" name="Line 129"/>
                <p:cNvSpPr>
                  <a:spLocks noChangeShapeType="1"/>
                </p:cNvSpPr>
                <p:nvPr/>
              </p:nvSpPr>
              <p:spPr bwMode="auto">
                <a:xfrm flipH="1">
                  <a:off x="3060" y="931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82" name="Line 130"/>
                <p:cNvSpPr>
                  <a:spLocks noChangeShapeType="1"/>
                </p:cNvSpPr>
                <p:nvPr/>
              </p:nvSpPr>
              <p:spPr bwMode="auto">
                <a:xfrm flipH="1">
                  <a:off x="3060" y="910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83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3060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84" name="Line 132"/>
                <p:cNvSpPr>
                  <a:spLocks noChangeShapeType="1"/>
                </p:cNvSpPr>
                <p:nvPr/>
              </p:nvSpPr>
              <p:spPr bwMode="auto">
                <a:xfrm flipH="1">
                  <a:off x="3060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85" name="Line 133"/>
                <p:cNvSpPr>
                  <a:spLocks noChangeShapeType="1"/>
                </p:cNvSpPr>
                <p:nvPr/>
              </p:nvSpPr>
              <p:spPr bwMode="auto">
                <a:xfrm flipH="1">
                  <a:off x="3014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86" name="Line 134"/>
                <p:cNvSpPr>
                  <a:spLocks noChangeShapeType="1"/>
                </p:cNvSpPr>
                <p:nvPr/>
              </p:nvSpPr>
              <p:spPr bwMode="auto">
                <a:xfrm flipH="1">
                  <a:off x="3014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30887" name="Rectangle 135"/>
            <p:cNvSpPr>
              <a:spLocks noChangeArrowheads="1"/>
            </p:cNvSpPr>
            <p:nvPr/>
          </p:nvSpPr>
          <p:spPr bwMode="auto">
            <a:xfrm>
              <a:off x="543" y="1796"/>
              <a:ext cx="111" cy="3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88" name="Rectangle 136"/>
            <p:cNvSpPr>
              <a:spLocks noChangeArrowheads="1"/>
            </p:cNvSpPr>
            <p:nvPr/>
          </p:nvSpPr>
          <p:spPr bwMode="auto">
            <a:xfrm>
              <a:off x="534" y="1840"/>
              <a:ext cx="51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i="1">
                  <a:latin typeface="Times New Roman" charset="0"/>
                </a:rPr>
                <a:t>Modality</a:t>
              </a:r>
              <a:endParaRPr lang="en-US" sz="2000" i="1">
                <a:latin typeface="Times New Roman" charset="0"/>
              </a:endParaRPr>
            </a:p>
          </p:txBody>
        </p:sp>
      </p:grpSp>
      <p:grpSp>
        <p:nvGrpSpPr>
          <p:cNvPr id="330889" name="Group 137"/>
          <p:cNvGrpSpPr>
            <a:grpSpLocks/>
          </p:cNvGrpSpPr>
          <p:nvPr/>
        </p:nvGrpSpPr>
        <p:grpSpPr bwMode="auto">
          <a:xfrm>
            <a:off x="1293813" y="4370388"/>
            <a:ext cx="904875" cy="909637"/>
            <a:chOff x="527" y="1457"/>
            <a:chExt cx="570" cy="573"/>
          </a:xfrm>
        </p:grpSpPr>
        <p:grpSp>
          <p:nvGrpSpPr>
            <p:cNvPr id="330890" name="Group 138"/>
            <p:cNvGrpSpPr>
              <a:grpSpLocks/>
            </p:cNvGrpSpPr>
            <p:nvPr/>
          </p:nvGrpSpPr>
          <p:grpSpPr bwMode="auto">
            <a:xfrm>
              <a:off x="527" y="1457"/>
              <a:ext cx="570" cy="374"/>
              <a:chOff x="1488" y="133"/>
              <a:chExt cx="2112" cy="1388"/>
            </a:xfrm>
          </p:grpSpPr>
          <p:grpSp>
            <p:nvGrpSpPr>
              <p:cNvPr id="330891" name="Group 139"/>
              <p:cNvGrpSpPr>
                <a:grpSpLocks/>
              </p:cNvGrpSpPr>
              <p:nvPr/>
            </p:nvGrpSpPr>
            <p:grpSpPr bwMode="auto">
              <a:xfrm>
                <a:off x="2806" y="133"/>
                <a:ext cx="794" cy="1388"/>
                <a:chOff x="2806" y="133"/>
                <a:chExt cx="794" cy="1388"/>
              </a:xfrm>
            </p:grpSpPr>
            <p:sp>
              <p:nvSpPr>
                <p:cNvPr id="330892" name="Rectangle 140"/>
                <p:cNvSpPr>
                  <a:spLocks noChangeArrowheads="1"/>
                </p:cNvSpPr>
                <p:nvPr/>
              </p:nvSpPr>
              <p:spPr bwMode="auto">
                <a:xfrm>
                  <a:off x="2859" y="133"/>
                  <a:ext cx="741" cy="132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93" name="Rectangle 141"/>
                <p:cNvSpPr>
                  <a:spLocks noChangeArrowheads="1"/>
                </p:cNvSpPr>
                <p:nvPr/>
              </p:nvSpPr>
              <p:spPr bwMode="auto">
                <a:xfrm>
                  <a:off x="2877" y="1458"/>
                  <a:ext cx="702" cy="6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94" name="AutoShape 142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2310" y="768"/>
                  <a:ext cx="1050" cy="58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95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2861" y="133"/>
                  <a:ext cx="0" cy="13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96" name="Line 144"/>
                <p:cNvSpPr>
                  <a:spLocks noChangeShapeType="1"/>
                </p:cNvSpPr>
                <p:nvPr/>
              </p:nvSpPr>
              <p:spPr bwMode="auto">
                <a:xfrm flipH="1">
                  <a:off x="2861" y="135"/>
                  <a:ext cx="9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97" name="Line 145"/>
                <p:cNvSpPr>
                  <a:spLocks noChangeShapeType="1"/>
                </p:cNvSpPr>
                <p:nvPr/>
              </p:nvSpPr>
              <p:spPr bwMode="auto">
                <a:xfrm>
                  <a:off x="2863" y="1444"/>
                  <a:ext cx="7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898" name="Group 146"/>
              <p:cNvGrpSpPr>
                <a:grpSpLocks/>
              </p:cNvGrpSpPr>
              <p:nvPr/>
            </p:nvGrpSpPr>
            <p:grpSpPr bwMode="auto">
              <a:xfrm>
                <a:off x="1488" y="961"/>
                <a:ext cx="1262" cy="551"/>
                <a:chOff x="1488" y="961"/>
                <a:chExt cx="1262" cy="551"/>
              </a:xfrm>
            </p:grpSpPr>
            <p:sp>
              <p:nvSpPr>
                <p:cNvPr id="330899" name="AutoShape 147"/>
                <p:cNvSpPr>
                  <a:spLocks noChangeArrowheads="1"/>
                </p:cNvSpPr>
                <p:nvPr/>
              </p:nvSpPr>
              <p:spPr bwMode="auto">
                <a:xfrm>
                  <a:off x="1488" y="961"/>
                  <a:ext cx="1238" cy="68"/>
                </a:xfrm>
                <a:prstGeom prst="roundRect">
                  <a:avLst>
                    <a:gd name="adj" fmla="val 12495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0" name="AutoShape 148"/>
                <p:cNvSpPr>
                  <a:spLocks noChangeArrowheads="1"/>
                </p:cNvSpPr>
                <p:nvPr/>
              </p:nvSpPr>
              <p:spPr bwMode="auto">
                <a:xfrm flipH="1">
                  <a:off x="1685" y="1444"/>
                  <a:ext cx="1064" cy="67"/>
                </a:xfrm>
                <a:prstGeom prst="parallelogram">
                  <a:avLst>
                    <a:gd name="adj" fmla="val 396941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1" name="AutoShape 149"/>
                <p:cNvSpPr>
                  <a:spLocks noChangeArrowheads="1"/>
                </p:cNvSpPr>
                <p:nvPr/>
              </p:nvSpPr>
              <p:spPr bwMode="auto">
                <a:xfrm flipH="1">
                  <a:off x="2498" y="1444"/>
                  <a:ext cx="251" cy="67"/>
                </a:xfrm>
                <a:prstGeom prst="parallelogram">
                  <a:avLst>
                    <a:gd name="adj" fmla="val 93639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2" name="Freeform 150"/>
                <p:cNvSpPr>
                  <a:spLocks/>
                </p:cNvSpPr>
                <p:nvPr/>
              </p:nvSpPr>
              <p:spPr bwMode="auto">
                <a:xfrm>
                  <a:off x="2162" y="1070"/>
                  <a:ext cx="556" cy="433"/>
                </a:xfrm>
                <a:custGeom>
                  <a:avLst/>
                  <a:gdLst>
                    <a:gd name="T0" fmla="*/ 481 w 556"/>
                    <a:gd name="T1" fmla="*/ 432 h 433"/>
                    <a:gd name="T2" fmla="*/ 510 w 556"/>
                    <a:gd name="T3" fmla="*/ 425 h 433"/>
                    <a:gd name="T4" fmla="*/ 523 w 556"/>
                    <a:gd name="T5" fmla="*/ 425 h 433"/>
                    <a:gd name="T6" fmla="*/ 532 w 556"/>
                    <a:gd name="T7" fmla="*/ 422 h 433"/>
                    <a:gd name="T8" fmla="*/ 542 w 556"/>
                    <a:gd name="T9" fmla="*/ 419 h 433"/>
                    <a:gd name="T10" fmla="*/ 548 w 556"/>
                    <a:gd name="T11" fmla="*/ 410 h 433"/>
                    <a:gd name="T12" fmla="*/ 131 w 556"/>
                    <a:gd name="T13" fmla="*/ 0 h 433"/>
                    <a:gd name="T14" fmla="*/ 139 w 556"/>
                    <a:gd name="T15" fmla="*/ 2 h 433"/>
                    <a:gd name="T16" fmla="*/ 0 w 556"/>
                    <a:gd name="T17" fmla="*/ 0 h 433"/>
                    <a:gd name="T18" fmla="*/ 467 w 556"/>
                    <a:gd name="T19" fmla="*/ 432 h 433"/>
                    <a:gd name="T20" fmla="*/ 555 w 556"/>
                    <a:gd name="T21" fmla="*/ 418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56" h="433">
                      <a:moveTo>
                        <a:pt x="481" y="432"/>
                      </a:moveTo>
                      <a:lnTo>
                        <a:pt x="510" y="425"/>
                      </a:lnTo>
                      <a:lnTo>
                        <a:pt x="523" y="425"/>
                      </a:lnTo>
                      <a:lnTo>
                        <a:pt x="532" y="422"/>
                      </a:lnTo>
                      <a:lnTo>
                        <a:pt x="542" y="419"/>
                      </a:lnTo>
                      <a:lnTo>
                        <a:pt x="548" y="410"/>
                      </a:lnTo>
                      <a:lnTo>
                        <a:pt x="131" y="0"/>
                      </a:lnTo>
                      <a:lnTo>
                        <a:pt x="139" y="2"/>
                      </a:lnTo>
                      <a:lnTo>
                        <a:pt x="0" y="0"/>
                      </a:lnTo>
                      <a:lnTo>
                        <a:pt x="467" y="432"/>
                      </a:lnTo>
                      <a:lnTo>
                        <a:pt x="555" y="418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3" name="Rectangle 151"/>
                <p:cNvSpPr>
                  <a:spLocks noChangeArrowheads="1"/>
                </p:cNvSpPr>
                <p:nvPr/>
              </p:nvSpPr>
              <p:spPr bwMode="auto">
                <a:xfrm>
                  <a:off x="2420" y="1444"/>
                  <a:ext cx="116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4" name="Freeform 152"/>
                <p:cNvSpPr>
                  <a:spLocks/>
                </p:cNvSpPr>
                <p:nvPr/>
              </p:nvSpPr>
              <p:spPr bwMode="auto">
                <a:xfrm>
                  <a:off x="2631" y="1444"/>
                  <a:ext cx="119" cy="68"/>
                </a:xfrm>
                <a:custGeom>
                  <a:avLst/>
                  <a:gdLst>
                    <a:gd name="T0" fmla="*/ 0 w 119"/>
                    <a:gd name="T1" fmla="*/ 4 h 68"/>
                    <a:gd name="T2" fmla="*/ 3 w 119"/>
                    <a:gd name="T3" fmla="*/ 0 h 68"/>
                    <a:gd name="T4" fmla="*/ 7 w 119"/>
                    <a:gd name="T5" fmla="*/ 1 h 68"/>
                    <a:gd name="T6" fmla="*/ 11 w 119"/>
                    <a:gd name="T7" fmla="*/ 2 h 68"/>
                    <a:gd name="T8" fmla="*/ 15 w 119"/>
                    <a:gd name="T9" fmla="*/ 3 h 68"/>
                    <a:gd name="T10" fmla="*/ 19 w 119"/>
                    <a:gd name="T11" fmla="*/ 3 h 68"/>
                    <a:gd name="T12" fmla="*/ 21 w 119"/>
                    <a:gd name="T13" fmla="*/ 4 h 68"/>
                    <a:gd name="T14" fmla="*/ 23 w 119"/>
                    <a:gd name="T15" fmla="*/ 5 h 68"/>
                    <a:gd name="T16" fmla="*/ 25 w 119"/>
                    <a:gd name="T17" fmla="*/ 6 h 68"/>
                    <a:gd name="T18" fmla="*/ 28 w 119"/>
                    <a:gd name="T19" fmla="*/ 6 h 68"/>
                    <a:gd name="T20" fmla="*/ 30 w 119"/>
                    <a:gd name="T21" fmla="*/ 6 h 68"/>
                    <a:gd name="T22" fmla="*/ 31 w 119"/>
                    <a:gd name="T23" fmla="*/ 6 h 68"/>
                    <a:gd name="T24" fmla="*/ 34 w 119"/>
                    <a:gd name="T25" fmla="*/ 5 h 68"/>
                    <a:gd name="T26" fmla="*/ 35 w 119"/>
                    <a:gd name="T27" fmla="*/ 5 h 68"/>
                    <a:gd name="T28" fmla="*/ 37 w 119"/>
                    <a:gd name="T29" fmla="*/ 5 h 68"/>
                    <a:gd name="T30" fmla="*/ 39 w 119"/>
                    <a:gd name="T31" fmla="*/ 5 h 68"/>
                    <a:gd name="T32" fmla="*/ 41 w 119"/>
                    <a:gd name="T33" fmla="*/ 5 h 68"/>
                    <a:gd name="T34" fmla="*/ 43 w 119"/>
                    <a:gd name="T35" fmla="*/ 6 h 68"/>
                    <a:gd name="T36" fmla="*/ 98 w 119"/>
                    <a:gd name="T37" fmla="*/ 67 h 68"/>
                    <a:gd name="T38" fmla="*/ 118 w 119"/>
                    <a:gd name="T39" fmla="*/ 67 h 68"/>
                    <a:gd name="T40" fmla="*/ 59 w 119"/>
                    <a:gd name="T41" fmla="*/ 4 h 68"/>
                    <a:gd name="T42" fmla="*/ 39 w 119"/>
                    <a:gd name="T43" fmla="*/ 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9" h="68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7" y="1"/>
                      </a:lnTo>
                      <a:lnTo>
                        <a:pt x="11" y="2"/>
                      </a:lnTo>
                      <a:lnTo>
                        <a:pt x="15" y="3"/>
                      </a:lnTo>
                      <a:lnTo>
                        <a:pt x="19" y="3"/>
                      </a:lnTo>
                      <a:lnTo>
                        <a:pt x="21" y="4"/>
                      </a:lnTo>
                      <a:lnTo>
                        <a:pt x="23" y="5"/>
                      </a:lnTo>
                      <a:lnTo>
                        <a:pt x="25" y="6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1" y="6"/>
                      </a:lnTo>
                      <a:lnTo>
                        <a:pt x="34" y="5"/>
                      </a:lnTo>
                      <a:lnTo>
                        <a:pt x="35" y="5"/>
                      </a:lnTo>
                      <a:lnTo>
                        <a:pt x="37" y="5"/>
                      </a:lnTo>
                      <a:lnTo>
                        <a:pt x="39" y="5"/>
                      </a:lnTo>
                      <a:lnTo>
                        <a:pt x="41" y="5"/>
                      </a:lnTo>
                      <a:lnTo>
                        <a:pt x="43" y="6"/>
                      </a:lnTo>
                      <a:lnTo>
                        <a:pt x="98" y="67"/>
                      </a:lnTo>
                      <a:lnTo>
                        <a:pt x="118" y="67"/>
                      </a:lnTo>
                      <a:lnTo>
                        <a:pt x="59" y="4"/>
                      </a:lnTo>
                      <a:lnTo>
                        <a:pt x="39" y="4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5" name="Line 153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0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6" name="Line 154"/>
                <p:cNvSpPr>
                  <a:spLocks noChangeShapeType="1"/>
                </p:cNvSpPr>
                <p:nvPr/>
              </p:nvSpPr>
              <p:spPr bwMode="auto">
                <a:xfrm flipH="1" flipV="1">
                  <a:off x="2690" y="1471"/>
                  <a:ext cx="39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7" name="Line 155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5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8" name="Line 156"/>
                <p:cNvSpPr>
                  <a:spLocks noChangeShapeType="1"/>
                </p:cNvSpPr>
                <p:nvPr/>
              </p:nvSpPr>
              <p:spPr bwMode="auto">
                <a:xfrm flipH="1" flipV="1">
                  <a:off x="2631" y="1431"/>
                  <a:ext cx="98" cy="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9" name="Rectangle 157"/>
                <p:cNvSpPr>
                  <a:spLocks noChangeArrowheads="1"/>
                </p:cNvSpPr>
                <p:nvPr/>
              </p:nvSpPr>
              <p:spPr bwMode="auto">
                <a:xfrm>
                  <a:off x="2607" y="1427"/>
                  <a:ext cx="39" cy="49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10" name="Rectangle 158"/>
                <p:cNvSpPr>
                  <a:spLocks noChangeArrowheads="1"/>
                </p:cNvSpPr>
                <p:nvPr/>
              </p:nvSpPr>
              <p:spPr bwMode="auto">
                <a:xfrm>
                  <a:off x="2635" y="1439"/>
                  <a:ext cx="34" cy="5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11" name="Rectangle 159"/>
                <p:cNvSpPr>
                  <a:spLocks noChangeArrowheads="1"/>
                </p:cNvSpPr>
                <p:nvPr/>
              </p:nvSpPr>
              <p:spPr bwMode="auto">
                <a:xfrm>
                  <a:off x="2661" y="1444"/>
                  <a:ext cx="33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912" name="Group 160"/>
              <p:cNvGrpSpPr>
                <a:grpSpLocks/>
              </p:cNvGrpSpPr>
              <p:nvPr/>
            </p:nvGrpSpPr>
            <p:grpSpPr bwMode="auto">
              <a:xfrm>
                <a:off x="2932" y="825"/>
                <a:ext cx="163" cy="182"/>
                <a:chOff x="2932" y="825"/>
                <a:chExt cx="163" cy="182"/>
              </a:xfrm>
            </p:grpSpPr>
            <p:sp>
              <p:nvSpPr>
                <p:cNvPr id="330913" name="Rectangle 161"/>
                <p:cNvSpPr>
                  <a:spLocks noChangeArrowheads="1"/>
                </p:cNvSpPr>
                <p:nvPr/>
              </p:nvSpPr>
              <p:spPr bwMode="auto">
                <a:xfrm>
                  <a:off x="2932" y="825"/>
                  <a:ext cx="163" cy="18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14" name="Line 162"/>
                <p:cNvSpPr>
                  <a:spLocks noChangeShapeType="1"/>
                </p:cNvSpPr>
                <p:nvPr/>
              </p:nvSpPr>
              <p:spPr bwMode="auto">
                <a:xfrm flipH="1">
                  <a:off x="2943" y="974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15" name="Line 163"/>
                <p:cNvSpPr>
                  <a:spLocks noChangeShapeType="1"/>
                </p:cNvSpPr>
                <p:nvPr/>
              </p:nvSpPr>
              <p:spPr bwMode="auto">
                <a:xfrm flipH="1">
                  <a:off x="2943" y="953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16" name="Line 164"/>
                <p:cNvSpPr>
                  <a:spLocks noChangeShapeType="1"/>
                </p:cNvSpPr>
                <p:nvPr/>
              </p:nvSpPr>
              <p:spPr bwMode="auto">
                <a:xfrm flipH="1">
                  <a:off x="2943" y="931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17" name="Line 165"/>
                <p:cNvSpPr>
                  <a:spLocks noChangeShapeType="1"/>
                </p:cNvSpPr>
                <p:nvPr/>
              </p:nvSpPr>
              <p:spPr bwMode="auto">
                <a:xfrm flipH="1">
                  <a:off x="2943" y="910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18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3060" y="974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19" name="Line 167"/>
                <p:cNvSpPr>
                  <a:spLocks noChangeShapeType="1"/>
                </p:cNvSpPr>
                <p:nvPr/>
              </p:nvSpPr>
              <p:spPr bwMode="auto">
                <a:xfrm flipH="1">
                  <a:off x="3060" y="953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20" name="Line 168"/>
                <p:cNvSpPr>
                  <a:spLocks noChangeShapeType="1"/>
                </p:cNvSpPr>
                <p:nvPr/>
              </p:nvSpPr>
              <p:spPr bwMode="auto">
                <a:xfrm flipH="1">
                  <a:off x="3060" y="931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21" name="Line 169"/>
                <p:cNvSpPr>
                  <a:spLocks noChangeShapeType="1"/>
                </p:cNvSpPr>
                <p:nvPr/>
              </p:nvSpPr>
              <p:spPr bwMode="auto">
                <a:xfrm flipH="1">
                  <a:off x="3060" y="910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22" name="Line 170"/>
                <p:cNvSpPr>
                  <a:spLocks noChangeShapeType="1"/>
                </p:cNvSpPr>
                <p:nvPr/>
              </p:nvSpPr>
              <p:spPr bwMode="auto">
                <a:xfrm flipH="1">
                  <a:off x="3060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23" name="Line 171"/>
                <p:cNvSpPr>
                  <a:spLocks noChangeShapeType="1"/>
                </p:cNvSpPr>
                <p:nvPr/>
              </p:nvSpPr>
              <p:spPr bwMode="auto">
                <a:xfrm flipH="1">
                  <a:off x="3060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24" name="Line 172"/>
                <p:cNvSpPr>
                  <a:spLocks noChangeShapeType="1"/>
                </p:cNvSpPr>
                <p:nvPr/>
              </p:nvSpPr>
              <p:spPr bwMode="auto">
                <a:xfrm flipH="1">
                  <a:off x="3014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25" name="Line 173"/>
                <p:cNvSpPr>
                  <a:spLocks noChangeShapeType="1"/>
                </p:cNvSpPr>
                <p:nvPr/>
              </p:nvSpPr>
              <p:spPr bwMode="auto">
                <a:xfrm flipH="1">
                  <a:off x="3014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30926" name="Rectangle 174"/>
            <p:cNvSpPr>
              <a:spLocks noChangeArrowheads="1"/>
            </p:cNvSpPr>
            <p:nvPr/>
          </p:nvSpPr>
          <p:spPr bwMode="auto">
            <a:xfrm>
              <a:off x="543" y="1796"/>
              <a:ext cx="111" cy="3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27" name="Rectangle 175"/>
            <p:cNvSpPr>
              <a:spLocks noChangeArrowheads="1"/>
            </p:cNvSpPr>
            <p:nvPr/>
          </p:nvSpPr>
          <p:spPr bwMode="auto">
            <a:xfrm>
              <a:off x="534" y="1840"/>
              <a:ext cx="51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i="1">
                  <a:latin typeface="Times New Roman" charset="0"/>
                </a:rPr>
                <a:t>Modality</a:t>
              </a:r>
              <a:endParaRPr lang="en-US" sz="2000" i="1">
                <a:latin typeface="Times New Roman" charset="0"/>
              </a:endParaRPr>
            </a:p>
          </p:txBody>
        </p:sp>
      </p:grpSp>
      <p:grpSp>
        <p:nvGrpSpPr>
          <p:cNvPr id="330928" name="Group 176"/>
          <p:cNvGrpSpPr>
            <a:grpSpLocks/>
          </p:cNvGrpSpPr>
          <p:nvPr/>
        </p:nvGrpSpPr>
        <p:grpSpPr bwMode="auto">
          <a:xfrm>
            <a:off x="1290638" y="5300663"/>
            <a:ext cx="904875" cy="909637"/>
            <a:chOff x="527" y="1457"/>
            <a:chExt cx="570" cy="573"/>
          </a:xfrm>
        </p:grpSpPr>
        <p:grpSp>
          <p:nvGrpSpPr>
            <p:cNvPr id="330929" name="Group 177"/>
            <p:cNvGrpSpPr>
              <a:grpSpLocks/>
            </p:cNvGrpSpPr>
            <p:nvPr/>
          </p:nvGrpSpPr>
          <p:grpSpPr bwMode="auto">
            <a:xfrm>
              <a:off x="527" y="1457"/>
              <a:ext cx="570" cy="374"/>
              <a:chOff x="1488" y="133"/>
              <a:chExt cx="2112" cy="1388"/>
            </a:xfrm>
          </p:grpSpPr>
          <p:grpSp>
            <p:nvGrpSpPr>
              <p:cNvPr id="330930" name="Group 178"/>
              <p:cNvGrpSpPr>
                <a:grpSpLocks/>
              </p:cNvGrpSpPr>
              <p:nvPr/>
            </p:nvGrpSpPr>
            <p:grpSpPr bwMode="auto">
              <a:xfrm>
                <a:off x="2806" y="133"/>
                <a:ext cx="794" cy="1388"/>
                <a:chOff x="2806" y="133"/>
                <a:chExt cx="794" cy="1388"/>
              </a:xfrm>
            </p:grpSpPr>
            <p:sp>
              <p:nvSpPr>
                <p:cNvPr id="330931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59" y="133"/>
                  <a:ext cx="741" cy="132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2" name="Rectangle 180"/>
                <p:cNvSpPr>
                  <a:spLocks noChangeArrowheads="1"/>
                </p:cNvSpPr>
                <p:nvPr/>
              </p:nvSpPr>
              <p:spPr bwMode="auto">
                <a:xfrm>
                  <a:off x="2877" y="1458"/>
                  <a:ext cx="702" cy="6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3" name="AutoShape 181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2310" y="768"/>
                  <a:ext cx="1050" cy="58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4" name="Line 182"/>
                <p:cNvSpPr>
                  <a:spLocks noChangeShapeType="1"/>
                </p:cNvSpPr>
                <p:nvPr/>
              </p:nvSpPr>
              <p:spPr bwMode="auto">
                <a:xfrm flipV="1">
                  <a:off x="2861" y="133"/>
                  <a:ext cx="0" cy="13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5" name="Line 183"/>
                <p:cNvSpPr>
                  <a:spLocks noChangeShapeType="1"/>
                </p:cNvSpPr>
                <p:nvPr/>
              </p:nvSpPr>
              <p:spPr bwMode="auto">
                <a:xfrm flipH="1">
                  <a:off x="2861" y="135"/>
                  <a:ext cx="9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6" name="Line 184"/>
                <p:cNvSpPr>
                  <a:spLocks noChangeShapeType="1"/>
                </p:cNvSpPr>
                <p:nvPr/>
              </p:nvSpPr>
              <p:spPr bwMode="auto">
                <a:xfrm>
                  <a:off x="2863" y="1444"/>
                  <a:ext cx="7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937" name="Group 185"/>
              <p:cNvGrpSpPr>
                <a:grpSpLocks/>
              </p:cNvGrpSpPr>
              <p:nvPr/>
            </p:nvGrpSpPr>
            <p:grpSpPr bwMode="auto">
              <a:xfrm>
                <a:off x="1488" y="961"/>
                <a:ext cx="1262" cy="551"/>
                <a:chOff x="1488" y="961"/>
                <a:chExt cx="1262" cy="551"/>
              </a:xfrm>
            </p:grpSpPr>
            <p:sp>
              <p:nvSpPr>
                <p:cNvPr id="330938" name="AutoShape 186"/>
                <p:cNvSpPr>
                  <a:spLocks noChangeArrowheads="1"/>
                </p:cNvSpPr>
                <p:nvPr/>
              </p:nvSpPr>
              <p:spPr bwMode="auto">
                <a:xfrm>
                  <a:off x="1488" y="961"/>
                  <a:ext cx="1238" cy="68"/>
                </a:xfrm>
                <a:prstGeom prst="roundRect">
                  <a:avLst>
                    <a:gd name="adj" fmla="val 12495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9" name="AutoShape 187"/>
                <p:cNvSpPr>
                  <a:spLocks noChangeArrowheads="1"/>
                </p:cNvSpPr>
                <p:nvPr/>
              </p:nvSpPr>
              <p:spPr bwMode="auto">
                <a:xfrm flipH="1">
                  <a:off x="1685" y="1444"/>
                  <a:ext cx="1064" cy="67"/>
                </a:xfrm>
                <a:prstGeom prst="parallelogram">
                  <a:avLst>
                    <a:gd name="adj" fmla="val 396941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0" name="AutoShape 188"/>
                <p:cNvSpPr>
                  <a:spLocks noChangeArrowheads="1"/>
                </p:cNvSpPr>
                <p:nvPr/>
              </p:nvSpPr>
              <p:spPr bwMode="auto">
                <a:xfrm flipH="1">
                  <a:off x="2498" y="1444"/>
                  <a:ext cx="251" cy="67"/>
                </a:xfrm>
                <a:prstGeom prst="parallelogram">
                  <a:avLst>
                    <a:gd name="adj" fmla="val 93639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1" name="Freeform 189"/>
                <p:cNvSpPr>
                  <a:spLocks/>
                </p:cNvSpPr>
                <p:nvPr/>
              </p:nvSpPr>
              <p:spPr bwMode="auto">
                <a:xfrm>
                  <a:off x="2162" y="1070"/>
                  <a:ext cx="556" cy="433"/>
                </a:xfrm>
                <a:custGeom>
                  <a:avLst/>
                  <a:gdLst>
                    <a:gd name="T0" fmla="*/ 481 w 556"/>
                    <a:gd name="T1" fmla="*/ 432 h 433"/>
                    <a:gd name="T2" fmla="*/ 510 w 556"/>
                    <a:gd name="T3" fmla="*/ 425 h 433"/>
                    <a:gd name="T4" fmla="*/ 523 w 556"/>
                    <a:gd name="T5" fmla="*/ 425 h 433"/>
                    <a:gd name="T6" fmla="*/ 532 w 556"/>
                    <a:gd name="T7" fmla="*/ 422 h 433"/>
                    <a:gd name="T8" fmla="*/ 542 w 556"/>
                    <a:gd name="T9" fmla="*/ 419 h 433"/>
                    <a:gd name="T10" fmla="*/ 548 w 556"/>
                    <a:gd name="T11" fmla="*/ 410 h 433"/>
                    <a:gd name="T12" fmla="*/ 131 w 556"/>
                    <a:gd name="T13" fmla="*/ 0 h 433"/>
                    <a:gd name="T14" fmla="*/ 139 w 556"/>
                    <a:gd name="T15" fmla="*/ 2 h 433"/>
                    <a:gd name="T16" fmla="*/ 0 w 556"/>
                    <a:gd name="T17" fmla="*/ 0 h 433"/>
                    <a:gd name="T18" fmla="*/ 467 w 556"/>
                    <a:gd name="T19" fmla="*/ 432 h 433"/>
                    <a:gd name="T20" fmla="*/ 555 w 556"/>
                    <a:gd name="T21" fmla="*/ 418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56" h="433">
                      <a:moveTo>
                        <a:pt x="481" y="432"/>
                      </a:moveTo>
                      <a:lnTo>
                        <a:pt x="510" y="425"/>
                      </a:lnTo>
                      <a:lnTo>
                        <a:pt x="523" y="425"/>
                      </a:lnTo>
                      <a:lnTo>
                        <a:pt x="532" y="422"/>
                      </a:lnTo>
                      <a:lnTo>
                        <a:pt x="542" y="419"/>
                      </a:lnTo>
                      <a:lnTo>
                        <a:pt x="548" y="410"/>
                      </a:lnTo>
                      <a:lnTo>
                        <a:pt x="131" y="0"/>
                      </a:lnTo>
                      <a:lnTo>
                        <a:pt x="139" y="2"/>
                      </a:lnTo>
                      <a:lnTo>
                        <a:pt x="0" y="0"/>
                      </a:lnTo>
                      <a:lnTo>
                        <a:pt x="467" y="432"/>
                      </a:lnTo>
                      <a:lnTo>
                        <a:pt x="555" y="418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2" name="Rectangle 190"/>
                <p:cNvSpPr>
                  <a:spLocks noChangeArrowheads="1"/>
                </p:cNvSpPr>
                <p:nvPr/>
              </p:nvSpPr>
              <p:spPr bwMode="auto">
                <a:xfrm>
                  <a:off x="2420" y="1444"/>
                  <a:ext cx="116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3" name="Freeform 191"/>
                <p:cNvSpPr>
                  <a:spLocks/>
                </p:cNvSpPr>
                <p:nvPr/>
              </p:nvSpPr>
              <p:spPr bwMode="auto">
                <a:xfrm>
                  <a:off x="2631" y="1444"/>
                  <a:ext cx="119" cy="68"/>
                </a:xfrm>
                <a:custGeom>
                  <a:avLst/>
                  <a:gdLst>
                    <a:gd name="T0" fmla="*/ 0 w 119"/>
                    <a:gd name="T1" fmla="*/ 4 h 68"/>
                    <a:gd name="T2" fmla="*/ 3 w 119"/>
                    <a:gd name="T3" fmla="*/ 0 h 68"/>
                    <a:gd name="T4" fmla="*/ 7 w 119"/>
                    <a:gd name="T5" fmla="*/ 1 h 68"/>
                    <a:gd name="T6" fmla="*/ 11 w 119"/>
                    <a:gd name="T7" fmla="*/ 2 h 68"/>
                    <a:gd name="T8" fmla="*/ 15 w 119"/>
                    <a:gd name="T9" fmla="*/ 3 h 68"/>
                    <a:gd name="T10" fmla="*/ 19 w 119"/>
                    <a:gd name="T11" fmla="*/ 3 h 68"/>
                    <a:gd name="T12" fmla="*/ 21 w 119"/>
                    <a:gd name="T13" fmla="*/ 4 h 68"/>
                    <a:gd name="T14" fmla="*/ 23 w 119"/>
                    <a:gd name="T15" fmla="*/ 5 h 68"/>
                    <a:gd name="T16" fmla="*/ 25 w 119"/>
                    <a:gd name="T17" fmla="*/ 6 h 68"/>
                    <a:gd name="T18" fmla="*/ 28 w 119"/>
                    <a:gd name="T19" fmla="*/ 6 h 68"/>
                    <a:gd name="T20" fmla="*/ 30 w 119"/>
                    <a:gd name="T21" fmla="*/ 6 h 68"/>
                    <a:gd name="T22" fmla="*/ 31 w 119"/>
                    <a:gd name="T23" fmla="*/ 6 h 68"/>
                    <a:gd name="T24" fmla="*/ 34 w 119"/>
                    <a:gd name="T25" fmla="*/ 5 h 68"/>
                    <a:gd name="T26" fmla="*/ 35 w 119"/>
                    <a:gd name="T27" fmla="*/ 5 h 68"/>
                    <a:gd name="T28" fmla="*/ 37 w 119"/>
                    <a:gd name="T29" fmla="*/ 5 h 68"/>
                    <a:gd name="T30" fmla="*/ 39 w 119"/>
                    <a:gd name="T31" fmla="*/ 5 h 68"/>
                    <a:gd name="T32" fmla="*/ 41 w 119"/>
                    <a:gd name="T33" fmla="*/ 5 h 68"/>
                    <a:gd name="T34" fmla="*/ 43 w 119"/>
                    <a:gd name="T35" fmla="*/ 6 h 68"/>
                    <a:gd name="T36" fmla="*/ 98 w 119"/>
                    <a:gd name="T37" fmla="*/ 67 h 68"/>
                    <a:gd name="T38" fmla="*/ 118 w 119"/>
                    <a:gd name="T39" fmla="*/ 67 h 68"/>
                    <a:gd name="T40" fmla="*/ 59 w 119"/>
                    <a:gd name="T41" fmla="*/ 4 h 68"/>
                    <a:gd name="T42" fmla="*/ 39 w 119"/>
                    <a:gd name="T43" fmla="*/ 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9" h="68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7" y="1"/>
                      </a:lnTo>
                      <a:lnTo>
                        <a:pt x="11" y="2"/>
                      </a:lnTo>
                      <a:lnTo>
                        <a:pt x="15" y="3"/>
                      </a:lnTo>
                      <a:lnTo>
                        <a:pt x="19" y="3"/>
                      </a:lnTo>
                      <a:lnTo>
                        <a:pt x="21" y="4"/>
                      </a:lnTo>
                      <a:lnTo>
                        <a:pt x="23" y="5"/>
                      </a:lnTo>
                      <a:lnTo>
                        <a:pt x="25" y="6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1" y="6"/>
                      </a:lnTo>
                      <a:lnTo>
                        <a:pt x="34" y="5"/>
                      </a:lnTo>
                      <a:lnTo>
                        <a:pt x="35" y="5"/>
                      </a:lnTo>
                      <a:lnTo>
                        <a:pt x="37" y="5"/>
                      </a:lnTo>
                      <a:lnTo>
                        <a:pt x="39" y="5"/>
                      </a:lnTo>
                      <a:lnTo>
                        <a:pt x="41" y="5"/>
                      </a:lnTo>
                      <a:lnTo>
                        <a:pt x="43" y="6"/>
                      </a:lnTo>
                      <a:lnTo>
                        <a:pt x="98" y="67"/>
                      </a:lnTo>
                      <a:lnTo>
                        <a:pt x="118" y="67"/>
                      </a:lnTo>
                      <a:lnTo>
                        <a:pt x="59" y="4"/>
                      </a:lnTo>
                      <a:lnTo>
                        <a:pt x="39" y="4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4" name="Line 192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0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5" name="Line 193"/>
                <p:cNvSpPr>
                  <a:spLocks noChangeShapeType="1"/>
                </p:cNvSpPr>
                <p:nvPr/>
              </p:nvSpPr>
              <p:spPr bwMode="auto">
                <a:xfrm flipH="1" flipV="1">
                  <a:off x="2690" y="1471"/>
                  <a:ext cx="39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6" name="Line 194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5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7" name="Line 195"/>
                <p:cNvSpPr>
                  <a:spLocks noChangeShapeType="1"/>
                </p:cNvSpPr>
                <p:nvPr/>
              </p:nvSpPr>
              <p:spPr bwMode="auto">
                <a:xfrm flipH="1" flipV="1">
                  <a:off x="2631" y="1431"/>
                  <a:ext cx="98" cy="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8" name="Rectangle 196"/>
                <p:cNvSpPr>
                  <a:spLocks noChangeArrowheads="1"/>
                </p:cNvSpPr>
                <p:nvPr/>
              </p:nvSpPr>
              <p:spPr bwMode="auto">
                <a:xfrm>
                  <a:off x="2607" y="1427"/>
                  <a:ext cx="39" cy="49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9" name="Rectangle 197"/>
                <p:cNvSpPr>
                  <a:spLocks noChangeArrowheads="1"/>
                </p:cNvSpPr>
                <p:nvPr/>
              </p:nvSpPr>
              <p:spPr bwMode="auto">
                <a:xfrm>
                  <a:off x="2635" y="1439"/>
                  <a:ext cx="34" cy="5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0" name="Rectangle 198"/>
                <p:cNvSpPr>
                  <a:spLocks noChangeArrowheads="1"/>
                </p:cNvSpPr>
                <p:nvPr/>
              </p:nvSpPr>
              <p:spPr bwMode="auto">
                <a:xfrm>
                  <a:off x="2661" y="1444"/>
                  <a:ext cx="33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951" name="Group 199"/>
              <p:cNvGrpSpPr>
                <a:grpSpLocks/>
              </p:cNvGrpSpPr>
              <p:nvPr/>
            </p:nvGrpSpPr>
            <p:grpSpPr bwMode="auto">
              <a:xfrm>
                <a:off x="2932" y="825"/>
                <a:ext cx="163" cy="182"/>
                <a:chOff x="2932" y="825"/>
                <a:chExt cx="163" cy="182"/>
              </a:xfrm>
            </p:grpSpPr>
            <p:sp>
              <p:nvSpPr>
                <p:cNvPr id="330952" name="Rectangle 200"/>
                <p:cNvSpPr>
                  <a:spLocks noChangeArrowheads="1"/>
                </p:cNvSpPr>
                <p:nvPr/>
              </p:nvSpPr>
              <p:spPr bwMode="auto">
                <a:xfrm>
                  <a:off x="2932" y="825"/>
                  <a:ext cx="163" cy="18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3" name="Line 201"/>
                <p:cNvSpPr>
                  <a:spLocks noChangeShapeType="1"/>
                </p:cNvSpPr>
                <p:nvPr/>
              </p:nvSpPr>
              <p:spPr bwMode="auto">
                <a:xfrm flipH="1">
                  <a:off x="2943" y="974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4" name="Line 202"/>
                <p:cNvSpPr>
                  <a:spLocks noChangeShapeType="1"/>
                </p:cNvSpPr>
                <p:nvPr/>
              </p:nvSpPr>
              <p:spPr bwMode="auto">
                <a:xfrm flipH="1">
                  <a:off x="2943" y="953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5" name="Line 203"/>
                <p:cNvSpPr>
                  <a:spLocks noChangeShapeType="1"/>
                </p:cNvSpPr>
                <p:nvPr/>
              </p:nvSpPr>
              <p:spPr bwMode="auto">
                <a:xfrm flipH="1">
                  <a:off x="2943" y="931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6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2943" y="910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7" name="Line 205"/>
                <p:cNvSpPr>
                  <a:spLocks noChangeShapeType="1"/>
                </p:cNvSpPr>
                <p:nvPr/>
              </p:nvSpPr>
              <p:spPr bwMode="auto">
                <a:xfrm flipH="1">
                  <a:off x="3060" y="974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8" name="Line 206"/>
                <p:cNvSpPr>
                  <a:spLocks noChangeShapeType="1"/>
                </p:cNvSpPr>
                <p:nvPr/>
              </p:nvSpPr>
              <p:spPr bwMode="auto">
                <a:xfrm flipH="1">
                  <a:off x="3060" y="953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9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3060" y="931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0" name="Line 208"/>
                <p:cNvSpPr>
                  <a:spLocks noChangeShapeType="1"/>
                </p:cNvSpPr>
                <p:nvPr/>
              </p:nvSpPr>
              <p:spPr bwMode="auto">
                <a:xfrm flipH="1">
                  <a:off x="3060" y="910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1" name="Line 209"/>
                <p:cNvSpPr>
                  <a:spLocks noChangeShapeType="1"/>
                </p:cNvSpPr>
                <p:nvPr/>
              </p:nvSpPr>
              <p:spPr bwMode="auto">
                <a:xfrm flipH="1">
                  <a:off x="3060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2" name="Line 210"/>
                <p:cNvSpPr>
                  <a:spLocks noChangeShapeType="1"/>
                </p:cNvSpPr>
                <p:nvPr/>
              </p:nvSpPr>
              <p:spPr bwMode="auto">
                <a:xfrm flipH="1">
                  <a:off x="3060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3" name="Line 211"/>
                <p:cNvSpPr>
                  <a:spLocks noChangeShapeType="1"/>
                </p:cNvSpPr>
                <p:nvPr/>
              </p:nvSpPr>
              <p:spPr bwMode="auto">
                <a:xfrm flipH="1">
                  <a:off x="3014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4" name="Line 212"/>
                <p:cNvSpPr>
                  <a:spLocks noChangeShapeType="1"/>
                </p:cNvSpPr>
                <p:nvPr/>
              </p:nvSpPr>
              <p:spPr bwMode="auto">
                <a:xfrm flipH="1">
                  <a:off x="3014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30965" name="Rectangle 213"/>
            <p:cNvSpPr>
              <a:spLocks noChangeArrowheads="1"/>
            </p:cNvSpPr>
            <p:nvPr/>
          </p:nvSpPr>
          <p:spPr bwMode="auto">
            <a:xfrm>
              <a:off x="543" y="1796"/>
              <a:ext cx="111" cy="3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66" name="Rectangle 214"/>
            <p:cNvSpPr>
              <a:spLocks noChangeArrowheads="1"/>
            </p:cNvSpPr>
            <p:nvPr/>
          </p:nvSpPr>
          <p:spPr bwMode="auto">
            <a:xfrm>
              <a:off x="534" y="1840"/>
              <a:ext cx="51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i="1">
                  <a:latin typeface="Times New Roman" charset="0"/>
                </a:rPr>
                <a:t>Modality</a:t>
              </a:r>
              <a:endParaRPr lang="en-US" sz="2000" i="1">
                <a:latin typeface="Times New Roman" charset="0"/>
              </a:endParaRPr>
            </a:p>
          </p:txBody>
        </p:sp>
      </p:grpSp>
      <p:sp>
        <p:nvSpPr>
          <p:cNvPr id="330967" name="Rectangle 215"/>
          <p:cNvSpPr>
            <a:spLocks noChangeArrowheads="1"/>
          </p:cNvSpPr>
          <p:nvPr/>
        </p:nvSpPr>
        <p:spPr bwMode="auto">
          <a:xfrm>
            <a:off x="2990850" y="2290763"/>
            <a:ext cx="160813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Times New Roman" charset="0"/>
              </a:rPr>
              <a:t>PACS +/- RIS</a:t>
            </a:r>
          </a:p>
        </p:txBody>
      </p:sp>
      <p:grpSp>
        <p:nvGrpSpPr>
          <p:cNvPr id="330968" name="Group 216"/>
          <p:cNvGrpSpPr>
            <a:grpSpLocks/>
          </p:cNvGrpSpPr>
          <p:nvPr/>
        </p:nvGrpSpPr>
        <p:grpSpPr bwMode="auto">
          <a:xfrm>
            <a:off x="3411538" y="4402138"/>
            <a:ext cx="1462087" cy="1635125"/>
            <a:chOff x="1776" y="2256"/>
            <a:chExt cx="1680" cy="1878"/>
          </a:xfrm>
        </p:grpSpPr>
        <p:sp>
          <p:nvSpPr>
            <p:cNvPr id="330969" name="Rectangle 217"/>
            <p:cNvSpPr>
              <a:spLocks noChangeArrowheads="1"/>
            </p:cNvSpPr>
            <p:nvPr/>
          </p:nvSpPr>
          <p:spPr bwMode="auto">
            <a:xfrm>
              <a:off x="1776" y="2256"/>
              <a:ext cx="1230" cy="127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70" name="Rectangle 218"/>
            <p:cNvSpPr>
              <a:spLocks noChangeArrowheads="1"/>
            </p:cNvSpPr>
            <p:nvPr/>
          </p:nvSpPr>
          <p:spPr bwMode="auto">
            <a:xfrm>
              <a:off x="1776" y="2256"/>
              <a:ext cx="430" cy="127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71" name="Rectangle 219"/>
            <p:cNvSpPr>
              <a:spLocks noChangeArrowheads="1"/>
            </p:cNvSpPr>
            <p:nvPr/>
          </p:nvSpPr>
          <p:spPr bwMode="auto">
            <a:xfrm>
              <a:off x="2206" y="2256"/>
              <a:ext cx="400" cy="127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72" name="Rectangle 220"/>
            <p:cNvSpPr>
              <a:spLocks noChangeArrowheads="1"/>
            </p:cNvSpPr>
            <p:nvPr/>
          </p:nvSpPr>
          <p:spPr bwMode="auto">
            <a:xfrm>
              <a:off x="1776" y="2256"/>
              <a:ext cx="430" cy="21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73" name="Rectangle 221"/>
            <p:cNvSpPr>
              <a:spLocks noChangeArrowheads="1"/>
            </p:cNvSpPr>
            <p:nvPr/>
          </p:nvSpPr>
          <p:spPr bwMode="auto">
            <a:xfrm>
              <a:off x="1776" y="2474"/>
              <a:ext cx="430" cy="2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74" name="Rectangle 222"/>
            <p:cNvSpPr>
              <a:spLocks noChangeArrowheads="1"/>
            </p:cNvSpPr>
            <p:nvPr/>
          </p:nvSpPr>
          <p:spPr bwMode="auto">
            <a:xfrm>
              <a:off x="1776" y="2694"/>
              <a:ext cx="430" cy="2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75" name="Rectangle 223"/>
            <p:cNvSpPr>
              <a:spLocks noChangeArrowheads="1"/>
            </p:cNvSpPr>
            <p:nvPr/>
          </p:nvSpPr>
          <p:spPr bwMode="auto">
            <a:xfrm>
              <a:off x="1776" y="2913"/>
              <a:ext cx="430" cy="2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76" name="Rectangle 224"/>
            <p:cNvSpPr>
              <a:spLocks noChangeArrowheads="1"/>
            </p:cNvSpPr>
            <p:nvPr/>
          </p:nvSpPr>
          <p:spPr bwMode="auto">
            <a:xfrm>
              <a:off x="1776" y="3133"/>
              <a:ext cx="430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77" name="Line 225"/>
            <p:cNvSpPr>
              <a:spLocks noChangeShapeType="1"/>
            </p:cNvSpPr>
            <p:nvPr/>
          </p:nvSpPr>
          <p:spPr bwMode="auto">
            <a:xfrm flipV="1">
              <a:off x="1806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78" name="Line 226"/>
            <p:cNvSpPr>
              <a:spLocks noChangeShapeType="1"/>
            </p:cNvSpPr>
            <p:nvPr/>
          </p:nvSpPr>
          <p:spPr bwMode="auto">
            <a:xfrm flipV="1">
              <a:off x="1830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79" name="Line 227"/>
            <p:cNvSpPr>
              <a:spLocks noChangeShapeType="1"/>
            </p:cNvSpPr>
            <p:nvPr/>
          </p:nvSpPr>
          <p:spPr bwMode="auto">
            <a:xfrm flipV="1">
              <a:off x="1856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80" name="Line 228"/>
            <p:cNvSpPr>
              <a:spLocks noChangeShapeType="1"/>
            </p:cNvSpPr>
            <p:nvPr/>
          </p:nvSpPr>
          <p:spPr bwMode="auto">
            <a:xfrm flipV="1">
              <a:off x="189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81" name="Line 229"/>
            <p:cNvSpPr>
              <a:spLocks noChangeShapeType="1"/>
            </p:cNvSpPr>
            <p:nvPr/>
          </p:nvSpPr>
          <p:spPr bwMode="auto">
            <a:xfrm flipV="1">
              <a:off x="191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82" name="Line 230"/>
            <p:cNvSpPr>
              <a:spLocks noChangeShapeType="1"/>
            </p:cNvSpPr>
            <p:nvPr/>
          </p:nvSpPr>
          <p:spPr bwMode="auto">
            <a:xfrm flipV="1">
              <a:off x="223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83" name="Line 231"/>
            <p:cNvSpPr>
              <a:spLocks noChangeShapeType="1"/>
            </p:cNvSpPr>
            <p:nvPr/>
          </p:nvSpPr>
          <p:spPr bwMode="auto">
            <a:xfrm flipV="1">
              <a:off x="226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84" name="Line 232"/>
            <p:cNvSpPr>
              <a:spLocks noChangeShapeType="1"/>
            </p:cNvSpPr>
            <p:nvPr/>
          </p:nvSpPr>
          <p:spPr bwMode="auto">
            <a:xfrm flipV="1">
              <a:off x="2289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85" name="Line 233"/>
            <p:cNvSpPr>
              <a:spLocks noChangeShapeType="1"/>
            </p:cNvSpPr>
            <p:nvPr/>
          </p:nvSpPr>
          <p:spPr bwMode="auto">
            <a:xfrm flipV="1">
              <a:off x="231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86" name="Line 234"/>
            <p:cNvSpPr>
              <a:spLocks noChangeShapeType="1"/>
            </p:cNvSpPr>
            <p:nvPr/>
          </p:nvSpPr>
          <p:spPr bwMode="auto">
            <a:xfrm flipV="1">
              <a:off x="2340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87" name="Line 235"/>
            <p:cNvSpPr>
              <a:spLocks noChangeShapeType="1"/>
            </p:cNvSpPr>
            <p:nvPr/>
          </p:nvSpPr>
          <p:spPr bwMode="auto">
            <a:xfrm flipV="1">
              <a:off x="2366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88" name="Line 236"/>
            <p:cNvSpPr>
              <a:spLocks noChangeShapeType="1"/>
            </p:cNvSpPr>
            <p:nvPr/>
          </p:nvSpPr>
          <p:spPr bwMode="auto">
            <a:xfrm flipV="1">
              <a:off x="2394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89" name="Line 237"/>
            <p:cNvSpPr>
              <a:spLocks noChangeShapeType="1"/>
            </p:cNvSpPr>
            <p:nvPr/>
          </p:nvSpPr>
          <p:spPr bwMode="auto">
            <a:xfrm flipV="1">
              <a:off x="2418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90" name="Line 238"/>
            <p:cNvSpPr>
              <a:spLocks noChangeShapeType="1"/>
            </p:cNvSpPr>
            <p:nvPr/>
          </p:nvSpPr>
          <p:spPr bwMode="auto">
            <a:xfrm flipV="1">
              <a:off x="2446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91" name="Line 239"/>
            <p:cNvSpPr>
              <a:spLocks noChangeShapeType="1"/>
            </p:cNvSpPr>
            <p:nvPr/>
          </p:nvSpPr>
          <p:spPr bwMode="auto">
            <a:xfrm flipV="1">
              <a:off x="2466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92" name="Line 240"/>
            <p:cNvSpPr>
              <a:spLocks noChangeShapeType="1"/>
            </p:cNvSpPr>
            <p:nvPr/>
          </p:nvSpPr>
          <p:spPr bwMode="auto">
            <a:xfrm flipV="1">
              <a:off x="250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93" name="Line 241"/>
            <p:cNvSpPr>
              <a:spLocks noChangeShapeType="1"/>
            </p:cNvSpPr>
            <p:nvPr/>
          </p:nvSpPr>
          <p:spPr bwMode="auto">
            <a:xfrm flipV="1">
              <a:off x="2527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94" name="Line 242"/>
            <p:cNvSpPr>
              <a:spLocks noChangeShapeType="1"/>
            </p:cNvSpPr>
            <p:nvPr/>
          </p:nvSpPr>
          <p:spPr bwMode="auto">
            <a:xfrm flipV="1">
              <a:off x="255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95" name="Line 243"/>
            <p:cNvSpPr>
              <a:spLocks noChangeShapeType="1"/>
            </p:cNvSpPr>
            <p:nvPr/>
          </p:nvSpPr>
          <p:spPr bwMode="auto">
            <a:xfrm flipV="1">
              <a:off x="2577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96" name="Line 244"/>
            <p:cNvSpPr>
              <a:spLocks noChangeShapeType="1"/>
            </p:cNvSpPr>
            <p:nvPr/>
          </p:nvSpPr>
          <p:spPr bwMode="auto">
            <a:xfrm flipV="1">
              <a:off x="2632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97" name="Line 245"/>
            <p:cNvSpPr>
              <a:spLocks noChangeShapeType="1"/>
            </p:cNvSpPr>
            <p:nvPr/>
          </p:nvSpPr>
          <p:spPr bwMode="auto">
            <a:xfrm flipV="1">
              <a:off x="266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98" name="Line 246"/>
            <p:cNvSpPr>
              <a:spLocks noChangeShapeType="1"/>
            </p:cNvSpPr>
            <p:nvPr/>
          </p:nvSpPr>
          <p:spPr bwMode="auto">
            <a:xfrm flipV="1">
              <a:off x="2686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99" name="Line 247"/>
            <p:cNvSpPr>
              <a:spLocks noChangeShapeType="1"/>
            </p:cNvSpPr>
            <p:nvPr/>
          </p:nvSpPr>
          <p:spPr bwMode="auto">
            <a:xfrm flipV="1">
              <a:off x="2709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00" name="Line 248"/>
            <p:cNvSpPr>
              <a:spLocks noChangeShapeType="1"/>
            </p:cNvSpPr>
            <p:nvPr/>
          </p:nvSpPr>
          <p:spPr bwMode="auto">
            <a:xfrm flipV="1">
              <a:off x="2740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01" name="Line 249"/>
            <p:cNvSpPr>
              <a:spLocks noChangeShapeType="1"/>
            </p:cNvSpPr>
            <p:nvPr/>
          </p:nvSpPr>
          <p:spPr bwMode="auto">
            <a:xfrm flipV="1">
              <a:off x="2709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02" name="Line 250"/>
            <p:cNvSpPr>
              <a:spLocks noChangeShapeType="1"/>
            </p:cNvSpPr>
            <p:nvPr/>
          </p:nvSpPr>
          <p:spPr bwMode="auto">
            <a:xfrm flipV="1">
              <a:off x="2795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03" name="Line 251"/>
            <p:cNvSpPr>
              <a:spLocks noChangeShapeType="1"/>
            </p:cNvSpPr>
            <p:nvPr/>
          </p:nvSpPr>
          <p:spPr bwMode="auto">
            <a:xfrm flipV="1">
              <a:off x="2766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04" name="Line 252"/>
            <p:cNvSpPr>
              <a:spLocks noChangeShapeType="1"/>
            </p:cNvSpPr>
            <p:nvPr/>
          </p:nvSpPr>
          <p:spPr bwMode="auto">
            <a:xfrm flipV="1">
              <a:off x="282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05" name="Line 253"/>
            <p:cNvSpPr>
              <a:spLocks noChangeShapeType="1"/>
            </p:cNvSpPr>
            <p:nvPr/>
          </p:nvSpPr>
          <p:spPr bwMode="auto">
            <a:xfrm flipV="1">
              <a:off x="2847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06" name="Line 254"/>
            <p:cNvSpPr>
              <a:spLocks noChangeShapeType="1"/>
            </p:cNvSpPr>
            <p:nvPr/>
          </p:nvSpPr>
          <p:spPr bwMode="auto">
            <a:xfrm flipV="1">
              <a:off x="2873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07" name="Line 255"/>
            <p:cNvSpPr>
              <a:spLocks noChangeShapeType="1"/>
            </p:cNvSpPr>
            <p:nvPr/>
          </p:nvSpPr>
          <p:spPr bwMode="auto">
            <a:xfrm flipV="1">
              <a:off x="2897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08" name="Line 256"/>
            <p:cNvSpPr>
              <a:spLocks noChangeShapeType="1"/>
            </p:cNvSpPr>
            <p:nvPr/>
          </p:nvSpPr>
          <p:spPr bwMode="auto">
            <a:xfrm flipV="1">
              <a:off x="2927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09" name="Line 257"/>
            <p:cNvSpPr>
              <a:spLocks noChangeShapeType="1"/>
            </p:cNvSpPr>
            <p:nvPr/>
          </p:nvSpPr>
          <p:spPr bwMode="auto">
            <a:xfrm flipV="1">
              <a:off x="2947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10" name="Line 258"/>
            <p:cNvSpPr>
              <a:spLocks noChangeShapeType="1"/>
            </p:cNvSpPr>
            <p:nvPr/>
          </p:nvSpPr>
          <p:spPr bwMode="auto">
            <a:xfrm flipV="1">
              <a:off x="2976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11" name="AutoShape 259"/>
            <p:cNvSpPr>
              <a:spLocks noChangeArrowheads="1"/>
            </p:cNvSpPr>
            <p:nvPr/>
          </p:nvSpPr>
          <p:spPr bwMode="auto">
            <a:xfrm>
              <a:off x="2921" y="2766"/>
              <a:ext cx="80" cy="111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12" name="Rectangle 260"/>
            <p:cNvSpPr>
              <a:spLocks noChangeArrowheads="1"/>
            </p:cNvSpPr>
            <p:nvPr/>
          </p:nvSpPr>
          <p:spPr bwMode="auto">
            <a:xfrm>
              <a:off x="3011" y="3004"/>
              <a:ext cx="426" cy="52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13" name="Rectangle 261"/>
            <p:cNvSpPr>
              <a:spLocks noChangeArrowheads="1"/>
            </p:cNvSpPr>
            <p:nvPr/>
          </p:nvSpPr>
          <p:spPr bwMode="auto">
            <a:xfrm>
              <a:off x="3006" y="2949"/>
              <a:ext cx="450" cy="1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14" name="Rectangle 262"/>
            <p:cNvSpPr>
              <a:spLocks noChangeArrowheads="1"/>
            </p:cNvSpPr>
            <p:nvPr/>
          </p:nvSpPr>
          <p:spPr bwMode="auto">
            <a:xfrm>
              <a:off x="1806" y="3533"/>
              <a:ext cx="1599" cy="1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15" name="Rectangle 263"/>
            <p:cNvSpPr>
              <a:spLocks noChangeArrowheads="1"/>
            </p:cNvSpPr>
            <p:nvPr/>
          </p:nvSpPr>
          <p:spPr bwMode="auto">
            <a:xfrm>
              <a:off x="3041" y="2829"/>
              <a:ext cx="206" cy="11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16" name="Line 264"/>
            <p:cNvSpPr>
              <a:spLocks noChangeShapeType="1"/>
            </p:cNvSpPr>
            <p:nvPr/>
          </p:nvSpPr>
          <p:spPr bwMode="auto">
            <a:xfrm flipH="1">
              <a:off x="3090" y="2801"/>
              <a:ext cx="1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17" name="AutoShape 265"/>
            <p:cNvSpPr>
              <a:spLocks noChangeArrowheads="1"/>
            </p:cNvSpPr>
            <p:nvPr/>
          </p:nvSpPr>
          <p:spPr bwMode="auto">
            <a:xfrm>
              <a:off x="2527" y="2766"/>
              <a:ext cx="79" cy="111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18" name="Freeform 266"/>
            <p:cNvSpPr>
              <a:spLocks/>
            </p:cNvSpPr>
            <p:nvPr/>
          </p:nvSpPr>
          <p:spPr bwMode="auto">
            <a:xfrm>
              <a:off x="3029" y="2484"/>
              <a:ext cx="271" cy="273"/>
            </a:xfrm>
            <a:custGeom>
              <a:avLst/>
              <a:gdLst>
                <a:gd name="T0" fmla="*/ 270 w 271"/>
                <a:gd name="T1" fmla="*/ 272 h 273"/>
                <a:gd name="T2" fmla="*/ 0 w 271"/>
                <a:gd name="T3" fmla="*/ 272 h 273"/>
                <a:gd name="T4" fmla="*/ 0 w 271"/>
                <a:gd name="T5" fmla="*/ 50 h 273"/>
                <a:gd name="T6" fmla="*/ 262 w 271"/>
                <a:gd name="T7" fmla="*/ 0 h 273"/>
                <a:gd name="T8" fmla="*/ 262 w 271"/>
                <a:gd name="T9" fmla="*/ 2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73">
                  <a:moveTo>
                    <a:pt x="270" y="272"/>
                  </a:moveTo>
                  <a:lnTo>
                    <a:pt x="0" y="272"/>
                  </a:lnTo>
                  <a:lnTo>
                    <a:pt x="0" y="50"/>
                  </a:lnTo>
                  <a:lnTo>
                    <a:pt x="262" y="0"/>
                  </a:lnTo>
                  <a:lnTo>
                    <a:pt x="262" y="27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19" name="Freeform 267"/>
            <p:cNvSpPr>
              <a:spLocks/>
            </p:cNvSpPr>
            <p:nvPr/>
          </p:nvSpPr>
          <p:spPr bwMode="auto">
            <a:xfrm>
              <a:off x="3264" y="2874"/>
              <a:ext cx="171" cy="52"/>
            </a:xfrm>
            <a:custGeom>
              <a:avLst/>
              <a:gdLst>
                <a:gd name="T0" fmla="*/ 170 w 171"/>
                <a:gd name="T1" fmla="*/ 51 h 52"/>
                <a:gd name="T2" fmla="*/ 0 w 171"/>
                <a:gd name="T3" fmla="*/ 51 h 52"/>
                <a:gd name="T4" fmla="*/ 0 w 171"/>
                <a:gd name="T5" fmla="*/ 0 h 52"/>
                <a:gd name="T6" fmla="*/ 170 w 171"/>
                <a:gd name="T7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52">
                  <a:moveTo>
                    <a:pt x="170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170" y="51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20" name="Rectangle 268"/>
            <p:cNvSpPr>
              <a:spLocks noChangeArrowheads="1"/>
            </p:cNvSpPr>
            <p:nvPr/>
          </p:nvSpPr>
          <p:spPr bwMode="auto">
            <a:xfrm>
              <a:off x="2055" y="3717"/>
              <a:ext cx="1171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800" i="1">
                  <a:latin typeface="Times New Roman" charset="0"/>
                </a:rPr>
                <a:t>Manager</a:t>
              </a:r>
            </a:p>
          </p:txBody>
        </p:sp>
      </p:grpSp>
      <p:grpSp>
        <p:nvGrpSpPr>
          <p:cNvPr id="331021" name="Group 269"/>
          <p:cNvGrpSpPr>
            <a:grpSpLocks/>
          </p:cNvGrpSpPr>
          <p:nvPr/>
        </p:nvGrpSpPr>
        <p:grpSpPr bwMode="auto">
          <a:xfrm>
            <a:off x="5915025" y="3006725"/>
            <a:ext cx="854075" cy="474663"/>
            <a:chOff x="3432" y="1772"/>
            <a:chExt cx="640" cy="313"/>
          </a:xfrm>
        </p:grpSpPr>
        <p:sp>
          <p:nvSpPr>
            <p:cNvPr id="331022" name="Rectangle 270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23" name="Rectangle 271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24" name="Rectangle 272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25" name="AutoShape 273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26" name="Line 274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27" name="Line 275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28" name="Rectangle 276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29" name="Line 277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30" name="Line 278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31" name="Line 279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32" name="Line 280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33" name="Rectangle 281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34" name="Line 282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35" name="Rectangle 283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36" name="Oval 284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37" name="Line 285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38" name="Rectangle 286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39" name="Line 287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40" name="Line 288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41" name="Line 289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42" name="Line 290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43" name="Line 291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44" name="Line 292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1045" name="Rectangle 293"/>
          <p:cNvSpPr>
            <a:spLocks noChangeArrowheads="1"/>
          </p:cNvSpPr>
          <p:nvPr/>
        </p:nvSpPr>
        <p:spPr bwMode="auto">
          <a:xfrm>
            <a:off x="6389688" y="4995863"/>
            <a:ext cx="11207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400" i="1">
                <a:latin typeface="Times New Roman" charset="0"/>
              </a:rPr>
              <a:t>Workstations</a:t>
            </a:r>
            <a:endParaRPr lang="en-US" sz="2000" i="1">
              <a:latin typeface="Times New Roman" charset="0"/>
            </a:endParaRPr>
          </a:p>
        </p:txBody>
      </p:sp>
      <p:grpSp>
        <p:nvGrpSpPr>
          <p:cNvPr id="331046" name="Group 294"/>
          <p:cNvGrpSpPr>
            <a:grpSpLocks/>
          </p:cNvGrpSpPr>
          <p:nvPr/>
        </p:nvGrpSpPr>
        <p:grpSpPr bwMode="auto">
          <a:xfrm>
            <a:off x="6067425" y="3159125"/>
            <a:ext cx="854075" cy="474663"/>
            <a:chOff x="3432" y="1772"/>
            <a:chExt cx="640" cy="313"/>
          </a:xfrm>
        </p:grpSpPr>
        <p:sp>
          <p:nvSpPr>
            <p:cNvPr id="331047" name="Rectangle 295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48" name="Rectangle 296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49" name="Rectangle 297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0" name="AutoShape 298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1" name="Line 299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2" name="Line 300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3" name="Rectangle 301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4" name="Line 302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5" name="Line 303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6" name="Line 304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7" name="Line 305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8" name="Rectangle 306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9" name="Line 307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0" name="Rectangle 308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1" name="Oval 309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2" name="Line 310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3" name="Rectangle 311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4" name="Line 312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5" name="Line 313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6" name="Line 314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7" name="Line 315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8" name="Line 316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9" name="Line 317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070" name="Group 318"/>
          <p:cNvGrpSpPr>
            <a:grpSpLocks/>
          </p:cNvGrpSpPr>
          <p:nvPr/>
        </p:nvGrpSpPr>
        <p:grpSpPr bwMode="auto">
          <a:xfrm>
            <a:off x="6219825" y="3311525"/>
            <a:ext cx="854075" cy="474663"/>
            <a:chOff x="3432" y="1772"/>
            <a:chExt cx="640" cy="313"/>
          </a:xfrm>
        </p:grpSpPr>
        <p:sp>
          <p:nvSpPr>
            <p:cNvPr id="331071" name="Rectangle 319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72" name="Rectangle 320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73" name="Rectangle 321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74" name="AutoShape 322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75" name="Line 323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76" name="Line 324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77" name="Rectangle 325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78" name="Line 326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79" name="Line 327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80" name="Line 328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81" name="Line 329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82" name="Rectangle 330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83" name="Line 331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84" name="Rectangle 332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85" name="Oval 333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86" name="Line 334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87" name="Rectangle 335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88" name="Line 336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89" name="Line 337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90" name="Line 338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91" name="Line 339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92" name="Line 340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93" name="Line 341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094" name="Group 342"/>
          <p:cNvGrpSpPr>
            <a:grpSpLocks/>
          </p:cNvGrpSpPr>
          <p:nvPr/>
        </p:nvGrpSpPr>
        <p:grpSpPr bwMode="auto">
          <a:xfrm>
            <a:off x="6372225" y="3463925"/>
            <a:ext cx="854075" cy="474663"/>
            <a:chOff x="3432" y="1772"/>
            <a:chExt cx="640" cy="313"/>
          </a:xfrm>
        </p:grpSpPr>
        <p:sp>
          <p:nvSpPr>
            <p:cNvPr id="331095" name="Rectangle 343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96" name="Rectangle 344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97" name="Rectangle 345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98" name="AutoShape 346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99" name="Line 347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00" name="Line 348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01" name="Rectangle 349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02" name="Line 350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03" name="Line 351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04" name="Line 352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05" name="Line 353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06" name="Rectangle 354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07" name="Line 355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08" name="Rectangle 356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09" name="Oval 357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10" name="Line 358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11" name="Rectangle 359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12" name="Line 360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13" name="Line 361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14" name="Line 362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15" name="Line 363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16" name="Line 364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17" name="Line 365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118" name="Group 366"/>
          <p:cNvGrpSpPr>
            <a:grpSpLocks/>
          </p:cNvGrpSpPr>
          <p:nvPr/>
        </p:nvGrpSpPr>
        <p:grpSpPr bwMode="auto">
          <a:xfrm>
            <a:off x="6524625" y="3616325"/>
            <a:ext cx="854075" cy="474663"/>
            <a:chOff x="3432" y="1772"/>
            <a:chExt cx="640" cy="313"/>
          </a:xfrm>
        </p:grpSpPr>
        <p:sp>
          <p:nvSpPr>
            <p:cNvPr id="331119" name="Rectangle 367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20" name="Rectangle 368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21" name="Rectangle 369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22" name="AutoShape 370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23" name="Line 371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24" name="Line 372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25" name="Rectangle 373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26" name="Line 374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27" name="Line 375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28" name="Line 376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29" name="Line 377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30" name="Rectangle 378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31" name="Line 379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32" name="Rectangle 380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33" name="Oval 381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34" name="Line 382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35" name="Rectangle 383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36" name="Line 384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37" name="Line 385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38" name="Line 386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39" name="Line 387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40" name="Line 388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41" name="Line 389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142" name="Group 390"/>
          <p:cNvGrpSpPr>
            <a:grpSpLocks/>
          </p:cNvGrpSpPr>
          <p:nvPr/>
        </p:nvGrpSpPr>
        <p:grpSpPr bwMode="auto">
          <a:xfrm>
            <a:off x="6677025" y="3768725"/>
            <a:ext cx="854075" cy="474663"/>
            <a:chOff x="3432" y="1772"/>
            <a:chExt cx="640" cy="313"/>
          </a:xfrm>
        </p:grpSpPr>
        <p:sp>
          <p:nvSpPr>
            <p:cNvPr id="331143" name="Rectangle 391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44" name="Rectangle 392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45" name="Rectangle 393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46" name="AutoShape 394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47" name="Line 395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48" name="Line 396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49" name="Rectangle 397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50" name="Line 398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51" name="Line 399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52" name="Line 400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53" name="Line 401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54" name="Rectangle 402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55" name="Line 403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56" name="Rectangle 404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57" name="Oval 405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58" name="Line 406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59" name="Rectangle 407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60" name="Line 408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61" name="Line 409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62" name="Line 410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63" name="Line 411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64" name="Line 412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65" name="Line 413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166" name="Group 414"/>
          <p:cNvGrpSpPr>
            <a:grpSpLocks/>
          </p:cNvGrpSpPr>
          <p:nvPr/>
        </p:nvGrpSpPr>
        <p:grpSpPr bwMode="auto">
          <a:xfrm>
            <a:off x="6829425" y="3921125"/>
            <a:ext cx="854075" cy="474663"/>
            <a:chOff x="3432" y="1772"/>
            <a:chExt cx="640" cy="313"/>
          </a:xfrm>
        </p:grpSpPr>
        <p:sp>
          <p:nvSpPr>
            <p:cNvPr id="331167" name="Rectangle 415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68" name="Rectangle 416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69" name="Rectangle 417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70" name="AutoShape 418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71" name="Line 419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72" name="Line 420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73" name="Rectangle 421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74" name="Line 422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75" name="Line 423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76" name="Line 424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77" name="Line 425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78" name="Rectangle 426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79" name="Line 427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80" name="Rectangle 428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81" name="Oval 429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82" name="Line 430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83" name="Rectangle 431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84" name="Line 432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85" name="Line 433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86" name="Line 434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87" name="Line 435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88" name="Line 436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89" name="Line 437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190" name="Group 438"/>
          <p:cNvGrpSpPr>
            <a:grpSpLocks/>
          </p:cNvGrpSpPr>
          <p:nvPr/>
        </p:nvGrpSpPr>
        <p:grpSpPr bwMode="auto">
          <a:xfrm>
            <a:off x="6981825" y="4073525"/>
            <a:ext cx="854075" cy="474663"/>
            <a:chOff x="3432" y="1772"/>
            <a:chExt cx="640" cy="313"/>
          </a:xfrm>
        </p:grpSpPr>
        <p:sp>
          <p:nvSpPr>
            <p:cNvPr id="331191" name="Rectangle 439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92" name="Rectangle 440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93" name="Rectangle 441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94" name="AutoShape 442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95" name="Line 443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96" name="Line 444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97" name="Rectangle 445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98" name="Line 446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99" name="Line 447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00" name="Line 448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01" name="Line 449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02" name="Rectangle 450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03" name="Line 451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04" name="Rectangle 452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05" name="Oval 453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06" name="Line 454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07" name="Rectangle 455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08" name="Line 456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09" name="Line 457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10" name="Line 458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11" name="Line 459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12" name="Line 460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13" name="Line 461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214" name="Group 462"/>
          <p:cNvGrpSpPr>
            <a:grpSpLocks/>
          </p:cNvGrpSpPr>
          <p:nvPr/>
        </p:nvGrpSpPr>
        <p:grpSpPr bwMode="auto">
          <a:xfrm>
            <a:off x="7134225" y="4225925"/>
            <a:ext cx="854075" cy="474663"/>
            <a:chOff x="3432" y="1772"/>
            <a:chExt cx="640" cy="313"/>
          </a:xfrm>
        </p:grpSpPr>
        <p:sp>
          <p:nvSpPr>
            <p:cNvPr id="331215" name="Rectangle 463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16" name="Rectangle 464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17" name="Rectangle 465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18" name="AutoShape 466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19" name="Line 467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20" name="Line 468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21" name="Rectangle 469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22" name="Line 470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23" name="Line 471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24" name="Line 472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25" name="Line 473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26" name="Rectangle 474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27" name="Line 475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28" name="Rectangle 476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29" name="Oval 477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30" name="Line 478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31" name="Rectangle 479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32" name="Line 480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33" name="Line 481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34" name="Line 482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35" name="Line 483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36" name="Line 484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37" name="Line 485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31238" name="AutoShape 486"/>
          <p:cNvCxnSpPr>
            <a:cxnSpLocks noChangeShapeType="1"/>
            <a:stCxn id="330759" idx="3"/>
            <a:endCxn id="330754" idx="1"/>
          </p:cNvCxnSpPr>
          <p:nvPr/>
        </p:nvCxnSpPr>
        <p:spPr bwMode="auto">
          <a:xfrm>
            <a:off x="2208213" y="2790825"/>
            <a:ext cx="700087" cy="1443038"/>
          </a:xfrm>
          <a:prstGeom prst="bentConnector3">
            <a:avLst>
              <a:gd name="adj1" fmla="val 49889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39" name="AutoShape 487"/>
          <p:cNvCxnSpPr>
            <a:cxnSpLocks noChangeShapeType="1"/>
            <a:stCxn id="330853" idx="3"/>
            <a:endCxn id="330754" idx="1"/>
          </p:cNvCxnSpPr>
          <p:nvPr/>
        </p:nvCxnSpPr>
        <p:spPr bwMode="auto">
          <a:xfrm>
            <a:off x="2205038" y="3721100"/>
            <a:ext cx="703262" cy="512763"/>
          </a:xfrm>
          <a:prstGeom prst="bentConnector3">
            <a:avLst>
              <a:gd name="adj1" fmla="val 49889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40" name="AutoShape 488"/>
          <p:cNvCxnSpPr>
            <a:cxnSpLocks noChangeShapeType="1"/>
            <a:stCxn id="330892" idx="3"/>
            <a:endCxn id="330754" idx="1"/>
          </p:cNvCxnSpPr>
          <p:nvPr/>
        </p:nvCxnSpPr>
        <p:spPr bwMode="auto">
          <a:xfrm flipV="1">
            <a:off x="2198688" y="4233863"/>
            <a:ext cx="709612" cy="420687"/>
          </a:xfrm>
          <a:prstGeom prst="bentConnector3">
            <a:avLst>
              <a:gd name="adj1" fmla="val 49889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41" name="AutoShape 489"/>
          <p:cNvCxnSpPr>
            <a:cxnSpLocks noChangeShapeType="1"/>
            <a:stCxn id="330931" idx="3"/>
            <a:endCxn id="330754" idx="1"/>
          </p:cNvCxnSpPr>
          <p:nvPr/>
        </p:nvCxnSpPr>
        <p:spPr bwMode="auto">
          <a:xfrm flipV="1">
            <a:off x="2195513" y="4233863"/>
            <a:ext cx="712787" cy="1350962"/>
          </a:xfrm>
          <a:prstGeom prst="bentConnector3">
            <a:avLst>
              <a:gd name="adj1" fmla="val 49889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43" name="AutoShape 491"/>
          <p:cNvCxnSpPr>
            <a:cxnSpLocks noChangeShapeType="1"/>
            <a:stCxn id="330754" idx="3"/>
            <a:endCxn id="331028" idx="1"/>
          </p:cNvCxnSpPr>
          <p:nvPr/>
        </p:nvCxnSpPr>
        <p:spPr bwMode="auto">
          <a:xfrm flipV="1">
            <a:off x="5405438" y="3433763"/>
            <a:ext cx="527050" cy="800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44" name="AutoShape 492"/>
          <p:cNvCxnSpPr>
            <a:cxnSpLocks noChangeShapeType="1"/>
            <a:stCxn id="330754" idx="3"/>
            <a:endCxn id="331053" idx="1"/>
          </p:cNvCxnSpPr>
          <p:nvPr/>
        </p:nvCxnSpPr>
        <p:spPr bwMode="auto">
          <a:xfrm flipV="1">
            <a:off x="5405438" y="3586163"/>
            <a:ext cx="679450" cy="6477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45" name="AutoShape 493"/>
          <p:cNvCxnSpPr>
            <a:cxnSpLocks noChangeShapeType="1"/>
            <a:stCxn id="330754" idx="3"/>
            <a:endCxn id="331077" idx="1"/>
          </p:cNvCxnSpPr>
          <p:nvPr/>
        </p:nvCxnSpPr>
        <p:spPr bwMode="auto">
          <a:xfrm flipV="1">
            <a:off x="5405438" y="3738563"/>
            <a:ext cx="831850" cy="4953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46" name="AutoShape 494"/>
          <p:cNvCxnSpPr>
            <a:cxnSpLocks noChangeShapeType="1"/>
            <a:stCxn id="330754" idx="3"/>
            <a:endCxn id="331101" idx="1"/>
          </p:cNvCxnSpPr>
          <p:nvPr/>
        </p:nvCxnSpPr>
        <p:spPr bwMode="auto">
          <a:xfrm flipV="1">
            <a:off x="5405438" y="3890963"/>
            <a:ext cx="984250" cy="3429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47" name="AutoShape 495"/>
          <p:cNvCxnSpPr>
            <a:cxnSpLocks noChangeShapeType="1"/>
            <a:stCxn id="330754" idx="3"/>
            <a:endCxn id="331125" idx="1"/>
          </p:cNvCxnSpPr>
          <p:nvPr/>
        </p:nvCxnSpPr>
        <p:spPr bwMode="auto">
          <a:xfrm flipV="1">
            <a:off x="5405438" y="4043363"/>
            <a:ext cx="1136650" cy="1905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48" name="AutoShape 496"/>
          <p:cNvCxnSpPr>
            <a:cxnSpLocks noChangeShapeType="1"/>
            <a:stCxn id="330754" idx="3"/>
            <a:endCxn id="331149" idx="1"/>
          </p:cNvCxnSpPr>
          <p:nvPr/>
        </p:nvCxnSpPr>
        <p:spPr bwMode="auto">
          <a:xfrm flipV="1">
            <a:off x="5405438" y="4195763"/>
            <a:ext cx="1289050" cy="38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49" name="AutoShape 497"/>
          <p:cNvCxnSpPr>
            <a:cxnSpLocks noChangeShapeType="1"/>
            <a:stCxn id="330754" idx="3"/>
            <a:endCxn id="331173" idx="1"/>
          </p:cNvCxnSpPr>
          <p:nvPr/>
        </p:nvCxnSpPr>
        <p:spPr bwMode="auto">
          <a:xfrm>
            <a:off x="5405438" y="4233863"/>
            <a:ext cx="1441450" cy="1143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50" name="AutoShape 498"/>
          <p:cNvCxnSpPr>
            <a:cxnSpLocks noChangeShapeType="1"/>
            <a:stCxn id="330754" idx="3"/>
            <a:endCxn id="331197" idx="1"/>
          </p:cNvCxnSpPr>
          <p:nvPr/>
        </p:nvCxnSpPr>
        <p:spPr bwMode="auto">
          <a:xfrm>
            <a:off x="5405438" y="4233863"/>
            <a:ext cx="1593850" cy="2667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51" name="AutoShape 499"/>
          <p:cNvCxnSpPr>
            <a:cxnSpLocks noChangeShapeType="1"/>
            <a:stCxn id="330754" idx="3"/>
            <a:endCxn id="331221" idx="1"/>
          </p:cNvCxnSpPr>
          <p:nvPr/>
        </p:nvCxnSpPr>
        <p:spPr bwMode="auto">
          <a:xfrm>
            <a:off x="5405438" y="4233863"/>
            <a:ext cx="1746250" cy="419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31256" name="Group 504"/>
          <p:cNvGrpSpPr>
            <a:grpSpLocks/>
          </p:cNvGrpSpPr>
          <p:nvPr/>
        </p:nvGrpSpPr>
        <p:grpSpPr bwMode="auto">
          <a:xfrm>
            <a:off x="4563540" y="1633538"/>
            <a:ext cx="1978025" cy="4762500"/>
            <a:chOff x="3008" y="1029"/>
            <a:chExt cx="1246" cy="3000"/>
          </a:xfrm>
        </p:grpSpPr>
        <p:sp>
          <p:nvSpPr>
            <p:cNvPr id="331254" name="Line 502"/>
            <p:cNvSpPr>
              <a:spLocks noChangeShapeType="1"/>
            </p:cNvSpPr>
            <p:nvPr/>
          </p:nvSpPr>
          <p:spPr bwMode="auto">
            <a:xfrm>
              <a:off x="3610" y="1054"/>
              <a:ext cx="0" cy="2975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255" name="Rectangle 503"/>
            <p:cNvSpPr>
              <a:spLocks noChangeArrowheads="1"/>
            </p:cNvSpPr>
            <p:nvPr/>
          </p:nvSpPr>
          <p:spPr bwMode="auto">
            <a:xfrm>
              <a:off x="3008" y="1029"/>
              <a:ext cx="1246" cy="229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i="1" dirty="0">
                  <a:latin typeface="Times New Roman" charset="0"/>
                </a:rPr>
                <a:t>Standard Boundary</a:t>
              </a:r>
              <a:endParaRPr lang="en-US" sz="2000" i="1" dirty="0">
                <a:latin typeface="Times New Roman" charset="0"/>
              </a:endParaRPr>
            </a:p>
          </p:txBody>
        </p:sp>
      </p:grpSp>
      <p:grpSp>
        <p:nvGrpSpPr>
          <p:cNvPr id="505" name="Group 504"/>
          <p:cNvGrpSpPr>
            <a:grpSpLocks/>
          </p:cNvGrpSpPr>
          <p:nvPr/>
        </p:nvGrpSpPr>
        <p:grpSpPr bwMode="auto">
          <a:xfrm>
            <a:off x="1604538" y="1637776"/>
            <a:ext cx="1978025" cy="4762500"/>
            <a:chOff x="3008" y="1029"/>
            <a:chExt cx="1246" cy="3000"/>
          </a:xfrm>
        </p:grpSpPr>
        <p:sp>
          <p:nvSpPr>
            <p:cNvPr id="506" name="Line 502"/>
            <p:cNvSpPr>
              <a:spLocks noChangeShapeType="1"/>
            </p:cNvSpPr>
            <p:nvPr/>
          </p:nvSpPr>
          <p:spPr bwMode="auto">
            <a:xfrm>
              <a:off x="3610" y="1054"/>
              <a:ext cx="0" cy="2975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" name="Rectangle 503"/>
            <p:cNvSpPr>
              <a:spLocks noChangeArrowheads="1"/>
            </p:cNvSpPr>
            <p:nvPr/>
          </p:nvSpPr>
          <p:spPr bwMode="auto">
            <a:xfrm>
              <a:off x="3008" y="1029"/>
              <a:ext cx="1246" cy="229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i="1" dirty="0">
                  <a:latin typeface="Times New Roman" charset="0"/>
                </a:rPr>
                <a:t>Standard Boundary</a:t>
              </a:r>
              <a:endParaRPr lang="en-US" sz="2000" i="1" dirty="0">
                <a:latin typeface="Times New Roman" charset="0"/>
              </a:endParaRPr>
            </a:p>
          </p:txBody>
        </p:sp>
      </p:grpSp>
      <p:cxnSp>
        <p:nvCxnSpPr>
          <p:cNvPr id="508" name="AutoShape 19"/>
          <p:cNvCxnSpPr>
            <a:cxnSpLocks noChangeShapeType="1"/>
            <a:stCxn id="509" idx="1"/>
          </p:cNvCxnSpPr>
          <p:nvPr/>
        </p:nvCxnSpPr>
        <p:spPr bwMode="auto">
          <a:xfrm rot="10800000">
            <a:off x="5804783" y="4284840"/>
            <a:ext cx="344664" cy="1612924"/>
          </a:xfrm>
          <a:prstGeom prst="bentConnector2">
            <a:avLst/>
          </a:prstGeom>
          <a:noFill/>
          <a:ln w="38100">
            <a:solidFill>
              <a:srgbClr val="E002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9" name="Text Box 46"/>
          <p:cNvSpPr txBox="1">
            <a:spLocks noChangeArrowheads="1"/>
          </p:cNvSpPr>
          <p:nvPr/>
        </p:nvSpPr>
        <p:spPr bwMode="auto">
          <a:xfrm>
            <a:off x="6149447" y="5636154"/>
            <a:ext cx="26658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Bidirectional !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17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DICOM &amp; Quantitative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Encoding of images &amp; results</a:t>
            </a:r>
          </a:p>
          <a:p>
            <a:r>
              <a:rPr lang="en-US" sz="2800" dirty="0"/>
              <a:t>Terminology &amp; codes</a:t>
            </a:r>
          </a:p>
          <a:p>
            <a:r>
              <a:rPr lang="en-US" sz="2800" dirty="0" smtClean="0"/>
              <a:t>DICOM standards in clinical practice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mages from modalities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erived images – e.g., CBF</a:t>
            </a:r>
          </a:p>
          <a:p>
            <a:pPr lvl="1"/>
            <a:r>
              <a:rPr lang="en-US" sz="2400" dirty="0" smtClean="0"/>
              <a:t>ROIs – e.g., CT Hounsfield units, PET SUV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ize measurements – distance, area, volume</a:t>
            </a:r>
          </a:p>
          <a:p>
            <a:r>
              <a:rPr lang="en-US" sz="2800" dirty="0" smtClean="0"/>
              <a:t>“Quantitative” imaging is nothing new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ifferent emphasis than narrative reporting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22029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Clinical v Research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Narrative reporting</a:t>
            </a:r>
          </a:p>
          <a:p>
            <a:pPr lvl="1"/>
            <a:r>
              <a:rPr lang="en-US" sz="3200" dirty="0"/>
              <a:t>s</a:t>
            </a:r>
            <a:r>
              <a:rPr lang="en-US" sz="3200" dirty="0" smtClean="0"/>
              <a:t>ee it, compare it, dictate it</a:t>
            </a:r>
          </a:p>
          <a:p>
            <a:r>
              <a:rPr lang="en-US" sz="3600" dirty="0" smtClean="0"/>
              <a:t>Quantitative reporting +/- research</a:t>
            </a:r>
          </a:p>
          <a:p>
            <a:pPr lvl="1"/>
            <a:r>
              <a:rPr lang="en-US" sz="3200" dirty="0"/>
              <a:t>s</a:t>
            </a:r>
            <a:r>
              <a:rPr lang="en-US" sz="3200" dirty="0" smtClean="0"/>
              <a:t>ee it, analyze it, measure it, code it, re-use it</a:t>
            </a:r>
          </a:p>
          <a:p>
            <a:r>
              <a:rPr lang="en-US" sz="3600" dirty="0" smtClean="0"/>
              <a:t>Same standards</a:t>
            </a:r>
          </a:p>
          <a:p>
            <a:pPr lvl="1"/>
            <a:r>
              <a:rPr lang="en-US" sz="3200" dirty="0" smtClean="0"/>
              <a:t>greater need for numbers &amp; codes</a:t>
            </a:r>
          </a:p>
          <a:p>
            <a:pPr lvl="1"/>
            <a:r>
              <a:rPr lang="en-US" sz="3200" dirty="0"/>
              <a:t>m</a:t>
            </a:r>
            <a:r>
              <a:rPr lang="en-US" sz="3200" dirty="0" smtClean="0"/>
              <a:t>ore structure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19582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See It, Compare It, Dictate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“Hairy mass, rt. </a:t>
            </a:r>
            <a:r>
              <a:rPr lang="en-US" dirty="0"/>
              <a:t>t</a:t>
            </a:r>
            <a:r>
              <a:rPr lang="en-US" dirty="0" smtClean="0"/>
              <a:t>emporal </a:t>
            </a:r>
            <a:r>
              <a:rPr lang="en-US" dirty="0"/>
              <a:t>l</a:t>
            </a:r>
            <a:r>
              <a:rPr lang="en-US" dirty="0" smtClean="0"/>
              <a:t>obe, bigger”</a:t>
            </a:r>
            <a:endParaRPr lang="en-US" dirty="0"/>
          </a:p>
        </p:txBody>
      </p:sp>
      <p:pic>
        <p:nvPicPr>
          <p:cNvPr id="6" name="Picture 5" descr="gbm_withoutoutline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2218403"/>
            <a:ext cx="3420428" cy="406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99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See It, Analyze It, Measure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Segmented Lesion Volume 31,524 mm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gbm_withoutoutline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2218403"/>
            <a:ext cx="3420428" cy="4060485"/>
          </a:xfrm>
          <a:prstGeom prst="rect">
            <a:avLst/>
          </a:prstGeom>
        </p:spPr>
      </p:pic>
      <p:pic>
        <p:nvPicPr>
          <p:cNvPr id="5" name="Picture 4" descr="gbm_withoutline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9" y="2218002"/>
            <a:ext cx="3420428" cy="406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790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Code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Why, how, what, where …</a:t>
            </a:r>
          </a:p>
          <a:p>
            <a:pPr marL="0" indent="0" algn="r">
              <a:buNone/>
            </a:pPr>
            <a:endParaRPr lang="en-US" sz="2000" dirty="0" smtClean="0"/>
          </a:p>
          <a:p>
            <a:pPr marL="0" indent="0" algn="r">
              <a:buNone/>
            </a:pPr>
            <a:r>
              <a:rPr lang="en-US" sz="2000" dirty="0"/>
              <a:t>(R-</a:t>
            </a:r>
            <a:r>
              <a:rPr lang="en-US" sz="2000" dirty="0" smtClean="0"/>
              <a:t>F8106,SRT, “Grand mal seizure”)</a:t>
            </a:r>
            <a:endParaRPr lang="en-US" sz="2000" dirty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/>
              <a:t>24587-8,</a:t>
            </a:r>
            <a:r>
              <a:rPr lang="en-US" sz="2000" dirty="0" smtClean="0"/>
              <a:t>LN,“MR brain w/</a:t>
            </a:r>
            <a:r>
              <a:rPr lang="en-US" sz="2000" dirty="0" err="1" smtClean="0"/>
              <a:t>wo</a:t>
            </a:r>
            <a:r>
              <a:rPr lang="en-US" sz="2000" dirty="0" smtClean="0"/>
              <a:t> IVC”)</a:t>
            </a:r>
          </a:p>
          <a:p>
            <a:pPr marL="0" indent="0" algn="r">
              <a:buNone/>
            </a:pPr>
            <a:r>
              <a:rPr lang="en-US" sz="2000" dirty="0"/>
              <a:t>(F-</a:t>
            </a:r>
            <a:r>
              <a:rPr lang="en-US" sz="2000" dirty="0" smtClean="0"/>
              <a:t>04E4E,SRT,“Brain mass lesion”)</a:t>
            </a:r>
          </a:p>
          <a:p>
            <a:pPr marL="0" indent="0" algn="r">
              <a:buNone/>
            </a:pPr>
            <a:r>
              <a:rPr lang="en-US" sz="2000" dirty="0" smtClean="0"/>
              <a:t>(RID6061,RADLEX,</a:t>
            </a:r>
            <a:br>
              <a:rPr lang="en-US" sz="2000" dirty="0" smtClean="0"/>
            </a:br>
            <a:r>
              <a:rPr lang="en-US" sz="2000" dirty="0" smtClean="0"/>
              <a:t>“</a:t>
            </a:r>
            <a:r>
              <a:rPr lang="en-US" sz="2000" dirty="0"/>
              <a:t>Circumferential enhancement”)</a:t>
            </a:r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/>
              <a:t>T-</a:t>
            </a:r>
            <a:r>
              <a:rPr lang="en-US" sz="2000" dirty="0" smtClean="0"/>
              <a:t>A250D,SRT,“Right Temporal Lobe)</a:t>
            </a:r>
            <a:endParaRPr lang="en-US" sz="2000" dirty="0"/>
          </a:p>
        </p:txBody>
      </p:sp>
      <p:pic>
        <p:nvPicPr>
          <p:cNvPr id="5" name="Picture 4" descr="gbm_withoutoutline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2218403"/>
            <a:ext cx="3420428" cy="406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790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Tabulate It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599157"/>
              </p:ext>
            </p:extLst>
          </p:nvPr>
        </p:nvGraphicFramePr>
        <p:xfrm>
          <a:off x="415925" y="1829336"/>
          <a:ext cx="8328024" cy="4202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004"/>
                <a:gridCol w="1388004"/>
                <a:gridCol w="1388004"/>
                <a:gridCol w="1388004"/>
                <a:gridCol w="1388004"/>
                <a:gridCol w="1388004"/>
              </a:tblGrid>
              <a:tr h="1236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Lesion #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TimePoint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#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Volume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 LD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 SD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From Baseline Volume</a:t>
                      </a:r>
                    </a:p>
                  </a:txBody>
                  <a:tcPr marL="12852" marR="12852" marT="16933" marB="0" anchor="b"/>
                </a:tc>
              </a:tr>
              <a:tr h="4944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20020501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24120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852" marR="12852" marT="16933" marB="0" anchor="b"/>
                </a:tc>
              </a:tr>
              <a:tr h="4944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20020827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43990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12852" marR="12852" marT="16933" marB="0" anchor="b"/>
                </a:tc>
              </a:tr>
              <a:tr h="4944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20020919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31524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12852" marR="12852" marT="16933" marB="0" anchor="b"/>
                </a:tc>
              </a:tr>
              <a:tr h="4944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20021026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31554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12852" marR="12852" marT="16933" marB="0" anchor="b"/>
                </a:tc>
              </a:tr>
              <a:tr h="4944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20021207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27081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852" marR="12852" marT="16933" marB="0" anchor="b"/>
                </a:tc>
              </a:tr>
              <a:tr h="4944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20030219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39748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12852" marR="12852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852" marR="12852" marT="1693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6727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31" y="293955"/>
            <a:ext cx="8350980" cy="705465"/>
          </a:xfrm>
        </p:spPr>
        <p:txBody>
          <a:bodyPr/>
          <a:lstStyle/>
          <a:p>
            <a:pPr algn="ctr"/>
            <a:r>
              <a:rPr lang="en-US" dirty="0" smtClean="0"/>
              <a:t>Graph It</a:t>
            </a:r>
            <a:endParaRPr lang="en-US" dirty="0"/>
          </a:p>
        </p:txBody>
      </p:sp>
      <p:pic>
        <p:nvPicPr>
          <p:cNvPr id="4" name="Picture 3" descr="lineplot_differencefrombaselinevolum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60" y="1420203"/>
            <a:ext cx="7894414" cy="52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456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Quantitative Imaging?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/>
              <a:t>“Quantitative imaging is the extraction of quantifiable features from medical images for the assessment of normal or the severity, degree of change, or status of a disease, injury, or chronic condition relative to </a:t>
            </a:r>
            <a:r>
              <a:rPr lang="en-US" sz="2400" i="1" dirty="0" smtClean="0"/>
              <a:t>normal … includes </a:t>
            </a:r>
            <a:r>
              <a:rPr lang="en-US" sz="2400" i="1" dirty="0"/>
              <a:t>the development, standardization, and optimization of anatomical, functional, and molecular imaging acquisition protocols, data analyses, display methods, and reporting </a:t>
            </a:r>
            <a:r>
              <a:rPr lang="en-US" sz="2400" i="1" dirty="0" smtClean="0"/>
              <a:t>structures … permit </a:t>
            </a:r>
            <a:r>
              <a:rPr lang="en-US" sz="2400" i="1" dirty="0"/>
              <a:t>the validation of accurately and precisely obtained image-derived metrics with anatomically and physiologically relevant parameters, including treatment response and outcome, and the use of such metrics in research and patient care.</a:t>
            </a:r>
            <a:r>
              <a:rPr lang="en-US" sz="2400" i="1" dirty="0" smtClean="0"/>
              <a:t>”</a:t>
            </a:r>
          </a:p>
          <a:p>
            <a:pPr marL="57150" indent="0" algn="r">
              <a:buNone/>
            </a:pPr>
            <a:r>
              <a:rPr lang="en-US" sz="2400" i="1" dirty="0" smtClean="0"/>
              <a:t>RSNA QIBA</a:t>
            </a:r>
          </a:p>
          <a:p>
            <a:pPr marL="57150" indent="0" algn="r">
              <a:buNone/>
            </a:pPr>
            <a:r>
              <a:rPr lang="en-US" sz="2400" i="1" dirty="0" smtClean="0"/>
              <a:t>“</a:t>
            </a:r>
            <a:r>
              <a:rPr lang="en-US" sz="2400" i="1" dirty="0" smtClean="0">
                <a:hlinkClick r:id="rId2"/>
              </a:rPr>
              <a:t>https</a:t>
            </a:r>
            <a:r>
              <a:rPr lang="en-US" sz="2400" i="1" dirty="0">
                <a:hlinkClick r:id="rId2"/>
              </a:rPr>
              <a:t>://www.rsna.org/</a:t>
            </a:r>
            <a:r>
              <a:rPr lang="en-US" sz="2400" i="1" dirty="0" smtClean="0">
                <a:hlinkClick r:id="rId2"/>
              </a:rPr>
              <a:t>QIBA.aspx</a:t>
            </a:r>
            <a:r>
              <a:rPr lang="en-US" sz="2400" i="1" dirty="0" smtClean="0"/>
              <a:t>”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2132538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62" y="293955"/>
            <a:ext cx="8324149" cy="705465"/>
          </a:xfrm>
        </p:spPr>
        <p:txBody>
          <a:bodyPr/>
          <a:lstStyle/>
          <a:p>
            <a:pPr algn="ctr"/>
            <a:r>
              <a:rPr lang="en-US" dirty="0" smtClean="0"/>
              <a:t>Aggregate It and Visualize It</a:t>
            </a:r>
            <a:endParaRPr lang="en-US" dirty="0"/>
          </a:p>
        </p:txBody>
      </p:sp>
      <p:pic>
        <p:nvPicPr>
          <p:cNvPr id="4" name="Picture 3" descr="waterfallplo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58" y="1341006"/>
            <a:ext cx="5653626" cy="538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141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Re-Use 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Quantitative analysis need not be a “dead end”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an just transcribe or cut-and-paste numbers into a dictated or plain text report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re-populated “merge” fields created from structured input provide a productivity and quality gain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an indeed save pretty tables &amp; graphics as a screen shot or PDF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but … much better to be able to re-use structure, numbers, codes next time, for comparison, searching, mining and basis for quality improvement metrics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88761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Preaching to the Converted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Researchers know this</a:t>
            </a:r>
          </a:p>
          <a:p>
            <a:r>
              <a:rPr lang="en-US" dirty="0" smtClean="0"/>
              <a:t>But …</a:t>
            </a:r>
          </a:p>
          <a:p>
            <a:pPr lvl="1"/>
            <a:r>
              <a:rPr lang="en-US" dirty="0" smtClean="0"/>
              <a:t>don’t always use standards, or the same “standards” as their clinical colleagues</a:t>
            </a:r>
          </a:p>
          <a:p>
            <a:r>
              <a:rPr lang="en-US" dirty="0" smtClean="0"/>
              <a:t>Why not?</a:t>
            </a:r>
          </a:p>
          <a:p>
            <a:pPr lvl="1"/>
            <a:r>
              <a:rPr lang="en-US" dirty="0" smtClean="0"/>
              <a:t>contempt </a:t>
            </a:r>
            <a:r>
              <a:rPr lang="en-US" dirty="0"/>
              <a:t>for “outdated” </a:t>
            </a:r>
            <a:r>
              <a:rPr lang="en-US" dirty="0" smtClean="0"/>
              <a:t>format</a:t>
            </a:r>
          </a:p>
          <a:p>
            <a:pPr lvl="1"/>
            <a:r>
              <a:rPr lang="en-US" dirty="0" smtClean="0"/>
              <a:t>“not invented here” syndrome</a:t>
            </a:r>
            <a:endParaRPr lang="en-US" dirty="0"/>
          </a:p>
          <a:p>
            <a:pPr lvl="1"/>
            <a:r>
              <a:rPr lang="en-US" dirty="0" smtClean="0"/>
              <a:t>lack of convenience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ack of familiarity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ack of availability (in tools)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issing features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70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Preaching to the Converted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Researchers know this</a:t>
            </a:r>
          </a:p>
          <a:p>
            <a:r>
              <a:rPr lang="en-US" dirty="0" smtClean="0"/>
              <a:t>But …</a:t>
            </a:r>
          </a:p>
          <a:p>
            <a:pPr lvl="1"/>
            <a:r>
              <a:rPr lang="en-US" dirty="0" smtClean="0"/>
              <a:t>don’t always use standards, or the same “standards” as their clinical colleagues</a:t>
            </a:r>
          </a:p>
          <a:p>
            <a:r>
              <a:rPr lang="en-US" dirty="0" smtClean="0"/>
              <a:t>Why not?</a:t>
            </a:r>
          </a:p>
          <a:p>
            <a:pPr lvl="1"/>
            <a:r>
              <a:rPr lang="en-US" dirty="0" smtClean="0"/>
              <a:t>contempt </a:t>
            </a:r>
            <a:r>
              <a:rPr lang="en-US" dirty="0"/>
              <a:t>for “outdated” </a:t>
            </a:r>
            <a:r>
              <a:rPr lang="en-US" dirty="0" smtClean="0"/>
              <a:t>format</a:t>
            </a:r>
          </a:p>
          <a:p>
            <a:pPr lvl="1"/>
            <a:r>
              <a:rPr lang="en-US" dirty="0" smtClean="0"/>
              <a:t>“not invented here” syndrome</a:t>
            </a:r>
            <a:endParaRPr lang="en-US" dirty="0"/>
          </a:p>
          <a:p>
            <a:pPr lvl="1"/>
            <a:r>
              <a:rPr lang="en-US" dirty="0" smtClean="0"/>
              <a:t>lack of convenience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ack of familiarity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ack of availability (in tools)</a:t>
            </a:r>
            <a:r>
              <a:rPr lang="en-US" dirty="0" smtClean="0">
                <a:solidFill>
                  <a:srgbClr val="FF0000"/>
                </a:solidFill>
              </a:rPr>
              <a:t>***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issing features</a:t>
            </a:r>
            <a:r>
              <a:rPr lang="en-US" dirty="0">
                <a:solidFill>
                  <a:srgbClr val="FF0000"/>
                </a:solidFill>
              </a:rPr>
              <a:t>***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486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Changing the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“Translational” research</a:t>
            </a:r>
          </a:p>
          <a:p>
            <a:pPr lvl="1"/>
            <a:r>
              <a:rPr lang="en-US" dirty="0" smtClean="0"/>
              <a:t>“bench to bedside” – compatibility with PACS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o-clinical trials – animals + patients at same time</a:t>
            </a:r>
          </a:p>
          <a:p>
            <a:r>
              <a:rPr lang="en-US" dirty="0" smtClean="0"/>
              <a:t>Improving the tools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xport capability in clinical formats from 3D Slicer</a:t>
            </a:r>
          </a:p>
          <a:p>
            <a:r>
              <a:rPr lang="en-US" dirty="0" smtClean="0"/>
              <a:t>Improving the standard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ulti-frame images (one file for entire volume)</a:t>
            </a:r>
          </a:p>
          <a:p>
            <a:pPr lvl="1"/>
            <a:r>
              <a:rPr lang="en-US" dirty="0"/>
              <a:t>q</a:t>
            </a:r>
            <a:r>
              <a:rPr lang="en-US" dirty="0" smtClean="0"/>
              <a:t>uantitative images – real world values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abel maps, segmentations, parametric maps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loating point pixels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tructured reports with numeric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736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Self-Serving Reasons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Data management problem</a:t>
            </a:r>
          </a:p>
          <a:p>
            <a:r>
              <a:rPr lang="en-US" sz="2800" dirty="0" smtClean="0"/>
              <a:t>Missing metadata for identification/management</a:t>
            </a:r>
          </a:p>
          <a:p>
            <a:pPr lvl="1"/>
            <a:r>
              <a:rPr lang="en-US" sz="2400" dirty="0" smtClean="0"/>
              <a:t>project, acquisition (what)</a:t>
            </a:r>
          </a:p>
          <a:p>
            <a:pPr lvl="1"/>
            <a:r>
              <a:rPr lang="en-US" sz="2400" dirty="0" smtClean="0"/>
              <a:t>subject </a:t>
            </a:r>
            <a:r>
              <a:rPr lang="en-US" sz="2400" dirty="0"/>
              <a:t>(</a:t>
            </a:r>
            <a:r>
              <a:rPr lang="en-US" sz="2400" dirty="0" smtClean="0"/>
              <a:t>who)</a:t>
            </a:r>
          </a:p>
          <a:p>
            <a:pPr lvl="1"/>
            <a:r>
              <a:rPr lang="en-US" sz="2400" dirty="0"/>
              <a:t>h</a:t>
            </a:r>
            <a:r>
              <a:rPr lang="en-US" sz="2400" dirty="0" smtClean="0"/>
              <a:t>istory (when/where)</a:t>
            </a:r>
          </a:p>
          <a:p>
            <a:r>
              <a:rPr lang="en-US" sz="2800" dirty="0" smtClean="0"/>
              <a:t>Manual approach</a:t>
            </a:r>
          </a:p>
          <a:p>
            <a:pPr lvl="1"/>
            <a:r>
              <a:rPr lang="en-US" sz="2400" dirty="0"/>
              <a:t>f</a:t>
            </a:r>
            <a:r>
              <a:rPr lang="en-US" sz="2400" dirty="0" smtClean="0"/>
              <a:t>iles, folders, portable </a:t>
            </a:r>
            <a:r>
              <a:rPr lang="en-US" sz="2400" dirty="0" smtClean="0"/>
              <a:t>drives, sticks</a:t>
            </a:r>
            <a:r>
              <a:rPr lang="en-US" sz="2400" smtClean="0"/>
              <a:t>, spreadsheets</a:t>
            </a:r>
            <a:endParaRPr lang="en-US" sz="2400" dirty="0" smtClean="0"/>
          </a:p>
          <a:p>
            <a:r>
              <a:rPr lang="en-US" sz="2800" dirty="0" smtClean="0"/>
              <a:t>Managed non-standard approach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etadata tags in proprietary database</a:t>
            </a:r>
          </a:p>
          <a:p>
            <a:r>
              <a:rPr lang="en-US" sz="2800" dirty="0" smtClean="0"/>
              <a:t>Standard approach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etadata preserved in file header, not </a:t>
            </a:r>
            <a:r>
              <a:rPr lang="en-US" sz="2400" dirty="0" smtClean="0"/>
              <a:t>detached,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41344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Composite </a:t>
            </a:r>
            <a:r>
              <a:rPr lang="en-US" dirty="0" smtClean="0"/>
              <a:t>Context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DICOM objects contain “composite context”</a:t>
            </a:r>
          </a:p>
          <a:p>
            <a:pPr lvl="1"/>
            <a:r>
              <a:rPr lang="en-US" sz="2400" dirty="0" smtClean="0"/>
              <a:t>Patient … same for all instances for patient</a:t>
            </a:r>
          </a:p>
          <a:p>
            <a:pPr lvl="1"/>
            <a:r>
              <a:rPr lang="en-US" sz="2400" dirty="0" smtClean="0"/>
              <a:t>Study … same for all instances for procedure</a:t>
            </a:r>
          </a:p>
          <a:p>
            <a:pPr lvl="1"/>
            <a:r>
              <a:rPr lang="en-US" sz="2400" dirty="0" smtClean="0"/>
              <a:t>Series … new for each acquisition/derivation</a:t>
            </a:r>
          </a:p>
          <a:p>
            <a:pPr lvl="1"/>
            <a:r>
              <a:rPr lang="en-US" sz="2400" dirty="0" smtClean="0"/>
              <a:t>Equipment</a:t>
            </a:r>
          </a:p>
          <a:p>
            <a:pPr lvl="1"/>
            <a:r>
              <a:rPr lang="en-US" sz="2400" dirty="0" smtClean="0"/>
              <a:t>Frame of Reference</a:t>
            </a:r>
          </a:p>
          <a:p>
            <a:r>
              <a:rPr lang="en-US" sz="2800" dirty="0" smtClean="0"/>
              <a:t>Needs to be de-identified</a:t>
            </a:r>
          </a:p>
          <a:p>
            <a:pPr lvl="1"/>
            <a:r>
              <a:rPr lang="en-US" sz="2400" dirty="0"/>
              <a:t>u</a:t>
            </a:r>
            <a:r>
              <a:rPr lang="en-US" sz="2400" dirty="0" smtClean="0"/>
              <a:t>se research IDs to replace patient IDs, etc.</a:t>
            </a:r>
          </a:p>
          <a:p>
            <a:r>
              <a:rPr lang="en-US" sz="2800" dirty="0" smtClean="0"/>
              <a:t>Research tools must preserve </a:t>
            </a:r>
            <a:r>
              <a:rPr lang="en-US" sz="2800" i="1" u="sng" dirty="0" smtClean="0"/>
              <a:t>&amp; propagate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nto derived objects (images, SEG, REG, SR, etc.)</a:t>
            </a:r>
          </a:p>
          <a:p>
            <a:pPr lvl="1"/>
            <a:r>
              <a:rPr lang="en-US" sz="2400" dirty="0"/>
              <a:t>v</a:t>
            </a:r>
            <a:r>
              <a:rPr lang="en-US" sz="2400" dirty="0" smtClean="0"/>
              <a:t>ia intermediate objects (e.g., floating point </a:t>
            </a:r>
            <a:r>
              <a:rPr lang="en-US" sz="2400" smtClean="0"/>
              <a:t>parametric map, </a:t>
            </a:r>
            <a:r>
              <a:rPr lang="en-US" sz="2400" dirty="0" smtClean="0"/>
              <a:t>raw data instances)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03852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Quantitation </a:t>
            </a:r>
            <a:r>
              <a:rPr lang="en-US" sz="3600" dirty="0"/>
              <a:t>– </a:t>
            </a:r>
            <a:r>
              <a:rPr lang="en-US" dirty="0" smtClean="0"/>
              <a:t>Images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Modalities make DICOM images</a:t>
            </a:r>
          </a:p>
          <a:p>
            <a:pPr lvl="1"/>
            <a:r>
              <a:rPr lang="en-US" sz="2400" dirty="0"/>
              <a:t>o</a:t>
            </a:r>
            <a:r>
              <a:rPr lang="en-US" sz="2400" dirty="0" smtClean="0"/>
              <a:t>ften do not populate critical attributes for quantitative imaging in a standard way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natomy, protocol, technique, contrast, timing</a:t>
            </a:r>
          </a:p>
          <a:p>
            <a:pPr lvl="1"/>
            <a:r>
              <a:rPr lang="en-US" sz="2400" dirty="0"/>
              <a:t>w</a:t>
            </a:r>
            <a:r>
              <a:rPr lang="en-US" sz="2400" dirty="0" smtClean="0"/>
              <a:t>orkflow challenge – copy from modality work list</a:t>
            </a:r>
          </a:p>
          <a:p>
            <a:pPr lvl="1"/>
            <a:r>
              <a:rPr lang="en-US" sz="2400" dirty="0"/>
              <a:t>u</a:t>
            </a:r>
            <a:r>
              <a:rPr lang="en-US" sz="2400" dirty="0" smtClean="0"/>
              <a:t>ser entry – need a place on screen, need to do it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opy to header – sometimes standard lags behind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volving technology – need for private data elements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nertia once implemented – delays standard elements</a:t>
            </a:r>
          </a:p>
          <a:p>
            <a:pPr lvl="1"/>
            <a:r>
              <a:rPr lang="en-US" sz="2400" dirty="0"/>
              <a:t>q</a:t>
            </a:r>
            <a:r>
              <a:rPr lang="en-US" sz="2400" dirty="0" smtClean="0"/>
              <a:t>uantitative pixel values – physical units &amp; quantities</a:t>
            </a:r>
          </a:p>
          <a:p>
            <a:r>
              <a:rPr lang="en-US" sz="2800" i="1" dirty="0" smtClean="0"/>
              <a:t>“Can lead a horse</a:t>
            </a:r>
            <a:r>
              <a:rPr lang="en-US" sz="2800" i="1" dirty="0"/>
              <a:t> (vendor)</a:t>
            </a:r>
            <a:r>
              <a:rPr lang="en-US" sz="2800" i="1" dirty="0" smtClean="0"/>
              <a:t> to water (standard), but can’t make it drink”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0810735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2606675" y="6083300"/>
            <a:ext cx="1460500" cy="368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4189413" y="5581650"/>
            <a:ext cx="220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Helvetica" charset="0"/>
              </a:rPr>
              <a:t>Per-frame attributes</a:t>
            </a:r>
            <a:endParaRPr lang="en-US" sz="2400">
              <a:latin typeface="Times" charset="0"/>
            </a:endParaRP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4210050" y="6054725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Helvetica" charset="0"/>
              </a:rPr>
              <a:t>Pixel data</a:t>
            </a:r>
            <a:endParaRPr lang="en-US" sz="2400">
              <a:latin typeface="Times" charset="0"/>
            </a:endParaRPr>
          </a:p>
        </p:txBody>
      </p:sp>
      <p:sp>
        <p:nvSpPr>
          <p:cNvPr id="177157" name="Line 5"/>
          <p:cNvSpPr>
            <a:spLocks noChangeShapeType="1"/>
          </p:cNvSpPr>
          <p:nvPr/>
        </p:nvSpPr>
        <p:spPr bwMode="auto">
          <a:xfrm>
            <a:off x="827088" y="4795838"/>
            <a:ext cx="7596187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3773488" y="5060950"/>
            <a:ext cx="307975" cy="368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4211638" y="5076825"/>
            <a:ext cx="1925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Helvetica" charset="0"/>
              </a:rPr>
              <a:t>Shared attributes</a:t>
            </a:r>
            <a:endParaRPr lang="en-US" sz="2400">
              <a:latin typeface="Times" charset="0"/>
            </a:endParaRP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3765550" y="5599113"/>
            <a:ext cx="287338" cy="368300"/>
          </a:xfrm>
          <a:prstGeom prst="rect">
            <a:avLst/>
          </a:prstGeom>
          <a:solidFill>
            <a:srgbClr val="CA20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7161" name="Group 9"/>
          <p:cNvGrpSpPr>
            <a:grpSpLocks/>
          </p:cNvGrpSpPr>
          <p:nvPr/>
        </p:nvGrpSpPr>
        <p:grpSpPr bwMode="auto">
          <a:xfrm>
            <a:off x="493713" y="3640138"/>
            <a:ext cx="2022475" cy="369887"/>
            <a:chOff x="311" y="2293"/>
            <a:chExt cx="1274" cy="233"/>
          </a:xfrm>
        </p:grpSpPr>
        <p:sp>
          <p:nvSpPr>
            <p:cNvPr id="177162" name="Rectangle 10"/>
            <p:cNvSpPr>
              <a:spLocks noChangeArrowheads="1"/>
            </p:cNvSpPr>
            <p:nvPr/>
          </p:nvSpPr>
          <p:spPr bwMode="auto">
            <a:xfrm>
              <a:off x="311" y="2294"/>
              <a:ext cx="173" cy="2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3" name="Rectangle 11"/>
            <p:cNvSpPr>
              <a:spLocks noChangeArrowheads="1"/>
            </p:cNvSpPr>
            <p:nvPr/>
          </p:nvSpPr>
          <p:spPr bwMode="auto">
            <a:xfrm>
              <a:off x="665" y="2293"/>
              <a:ext cx="920" cy="2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4" name="Rectangle 12"/>
            <p:cNvSpPr>
              <a:spLocks noChangeArrowheads="1"/>
            </p:cNvSpPr>
            <p:nvPr/>
          </p:nvSpPr>
          <p:spPr bwMode="auto">
            <a:xfrm>
              <a:off x="484" y="2294"/>
              <a:ext cx="181" cy="232"/>
            </a:xfrm>
            <a:prstGeom prst="rect">
              <a:avLst/>
            </a:prstGeom>
            <a:solidFill>
              <a:srgbClr val="CA20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7165" name="Group 13"/>
          <p:cNvGrpSpPr>
            <a:grpSpLocks/>
          </p:cNvGrpSpPr>
          <p:nvPr/>
        </p:nvGrpSpPr>
        <p:grpSpPr bwMode="auto">
          <a:xfrm>
            <a:off x="2779713" y="3640138"/>
            <a:ext cx="2022475" cy="369887"/>
            <a:chOff x="311" y="2293"/>
            <a:chExt cx="1274" cy="233"/>
          </a:xfrm>
        </p:grpSpPr>
        <p:sp>
          <p:nvSpPr>
            <p:cNvPr id="177166" name="Rectangle 14"/>
            <p:cNvSpPr>
              <a:spLocks noChangeArrowheads="1"/>
            </p:cNvSpPr>
            <p:nvPr/>
          </p:nvSpPr>
          <p:spPr bwMode="auto">
            <a:xfrm>
              <a:off x="311" y="2294"/>
              <a:ext cx="173" cy="2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7" name="Rectangle 15"/>
            <p:cNvSpPr>
              <a:spLocks noChangeArrowheads="1"/>
            </p:cNvSpPr>
            <p:nvPr/>
          </p:nvSpPr>
          <p:spPr bwMode="auto">
            <a:xfrm>
              <a:off x="665" y="2293"/>
              <a:ext cx="920" cy="2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8" name="Rectangle 16"/>
            <p:cNvSpPr>
              <a:spLocks noChangeArrowheads="1"/>
            </p:cNvSpPr>
            <p:nvPr/>
          </p:nvSpPr>
          <p:spPr bwMode="auto">
            <a:xfrm>
              <a:off x="484" y="2294"/>
              <a:ext cx="181" cy="232"/>
            </a:xfrm>
            <a:prstGeom prst="rect">
              <a:avLst/>
            </a:prstGeom>
            <a:solidFill>
              <a:srgbClr val="CA20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7169" name="Group 17"/>
          <p:cNvGrpSpPr>
            <a:grpSpLocks/>
          </p:cNvGrpSpPr>
          <p:nvPr/>
        </p:nvGrpSpPr>
        <p:grpSpPr bwMode="auto">
          <a:xfrm>
            <a:off x="6665913" y="3640138"/>
            <a:ext cx="2022475" cy="369887"/>
            <a:chOff x="311" y="2293"/>
            <a:chExt cx="1274" cy="233"/>
          </a:xfrm>
        </p:grpSpPr>
        <p:sp>
          <p:nvSpPr>
            <p:cNvPr id="177170" name="Rectangle 18"/>
            <p:cNvSpPr>
              <a:spLocks noChangeArrowheads="1"/>
            </p:cNvSpPr>
            <p:nvPr/>
          </p:nvSpPr>
          <p:spPr bwMode="auto">
            <a:xfrm>
              <a:off x="311" y="2294"/>
              <a:ext cx="173" cy="2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71" name="Rectangle 19"/>
            <p:cNvSpPr>
              <a:spLocks noChangeArrowheads="1"/>
            </p:cNvSpPr>
            <p:nvPr/>
          </p:nvSpPr>
          <p:spPr bwMode="auto">
            <a:xfrm>
              <a:off x="665" y="2293"/>
              <a:ext cx="920" cy="2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72" name="Rectangle 20"/>
            <p:cNvSpPr>
              <a:spLocks noChangeArrowheads="1"/>
            </p:cNvSpPr>
            <p:nvPr/>
          </p:nvSpPr>
          <p:spPr bwMode="auto">
            <a:xfrm>
              <a:off x="484" y="2294"/>
              <a:ext cx="181" cy="232"/>
            </a:xfrm>
            <a:prstGeom prst="rect">
              <a:avLst/>
            </a:prstGeom>
            <a:solidFill>
              <a:srgbClr val="CA20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7173" name="Group 21"/>
          <p:cNvGrpSpPr>
            <a:grpSpLocks/>
          </p:cNvGrpSpPr>
          <p:nvPr/>
        </p:nvGrpSpPr>
        <p:grpSpPr bwMode="auto">
          <a:xfrm>
            <a:off x="5499100" y="3759200"/>
            <a:ext cx="444500" cy="139700"/>
            <a:chOff x="3304" y="2400"/>
            <a:chExt cx="280" cy="88"/>
          </a:xfrm>
        </p:grpSpPr>
        <p:sp>
          <p:nvSpPr>
            <p:cNvPr id="177174" name="Oval 22"/>
            <p:cNvSpPr>
              <a:spLocks noChangeArrowheads="1"/>
            </p:cNvSpPr>
            <p:nvPr/>
          </p:nvSpPr>
          <p:spPr bwMode="auto">
            <a:xfrm>
              <a:off x="3304" y="2400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75" name="Oval 23"/>
            <p:cNvSpPr>
              <a:spLocks noChangeArrowheads="1"/>
            </p:cNvSpPr>
            <p:nvPr/>
          </p:nvSpPr>
          <p:spPr bwMode="auto">
            <a:xfrm>
              <a:off x="3400" y="2400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76" name="Oval 24"/>
            <p:cNvSpPr>
              <a:spLocks noChangeArrowheads="1"/>
            </p:cNvSpPr>
            <p:nvPr/>
          </p:nvSpPr>
          <p:spPr bwMode="auto">
            <a:xfrm>
              <a:off x="3496" y="2400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7177" name="Rectangle 25"/>
          <p:cNvSpPr>
            <a:spLocks noChangeArrowheads="1"/>
          </p:cNvSpPr>
          <p:nvPr/>
        </p:nvSpPr>
        <p:spPr bwMode="auto">
          <a:xfrm>
            <a:off x="430213" y="1597025"/>
            <a:ext cx="250825" cy="368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8" name="Rectangle 26"/>
          <p:cNvSpPr>
            <a:spLocks noChangeArrowheads="1"/>
          </p:cNvSpPr>
          <p:nvPr/>
        </p:nvSpPr>
        <p:spPr bwMode="auto">
          <a:xfrm>
            <a:off x="1949450" y="1595438"/>
            <a:ext cx="6688138" cy="368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9" name="Rectangle 27"/>
          <p:cNvSpPr>
            <a:spLocks noChangeArrowheads="1"/>
          </p:cNvSpPr>
          <p:nvPr/>
        </p:nvSpPr>
        <p:spPr bwMode="auto">
          <a:xfrm>
            <a:off x="681038" y="1597025"/>
            <a:ext cx="1268412" cy="368300"/>
          </a:xfrm>
          <a:prstGeom prst="rect">
            <a:avLst/>
          </a:prstGeom>
          <a:solidFill>
            <a:srgbClr val="CA20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7180" name="AutoShape 28"/>
          <p:cNvCxnSpPr>
            <a:cxnSpLocks noChangeShapeType="1"/>
            <a:stCxn id="177162" idx="0"/>
            <a:endCxn id="177177" idx="2"/>
          </p:cNvCxnSpPr>
          <p:nvPr/>
        </p:nvCxnSpPr>
        <p:spPr bwMode="auto">
          <a:xfrm flipH="1" flipV="1">
            <a:off x="555625" y="1965325"/>
            <a:ext cx="76200" cy="1676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7181" name="AutoShape 29"/>
          <p:cNvCxnSpPr>
            <a:cxnSpLocks noChangeShapeType="1"/>
            <a:stCxn id="177164" idx="0"/>
            <a:endCxn id="177179" idx="2"/>
          </p:cNvCxnSpPr>
          <p:nvPr/>
        </p:nvCxnSpPr>
        <p:spPr bwMode="auto">
          <a:xfrm flipV="1">
            <a:off x="912813" y="1965325"/>
            <a:ext cx="403225" cy="1676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7182" name="AutoShape 30"/>
          <p:cNvCxnSpPr>
            <a:cxnSpLocks noChangeShapeType="1"/>
            <a:stCxn id="177163" idx="0"/>
            <a:endCxn id="177178" idx="2"/>
          </p:cNvCxnSpPr>
          <p:nvPr/>
        </p:nvCxnSpPr>
        <p:spPr bwMode="auto">
          <a:xfrm flipV="1">
            <a:off x="1785938" y="1963738"/>
            <a:ext cx="3508375" cy="1676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7183" name="AutoShape 31"/>
          <p:cNvCxnSpPr>
            <a:cxnSpLocks noChangeShapeType="1"/>
            <a:stCxn id="177168" idx="0"/>
            <a:endCxn id="177179" idx="2"/>
          </p:cNvCxnSpPr>
          <p:nvPr/>
        </p:nvCxnSpPr>
        <p:spPr bwMode="auto">
          <a:xfrm flipH="1" flipV="1">
            <a:off x="1316038" y="1965325"/>
            <a:ext cx="1882775" cy="1676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7184" name="AutoShape 32"/>
          <p:cNvCxnSpPr>
            <a:cxnSpLocks noChangeShapeType="1"/>
            <a:stCxn id="177172" idx="0"/>
            <a:endCxn id="177179" idx="2"/>
          </p:cNvCxnSpPr>
          <p:nvPr/>
        </p:nvCxnSpPr>
        <p:spPr bwMode="auto">
          <a:xfrm flipH="1" flipV="1">
            <a:off x="1316038" y="1965325"/>
            <a:ext cx="5768975" cy="1676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7185" name="AutoShape 33"/>
          <p:cNvCxnSpPr>
            <a:cxnSpLocks noChangeShapeType="1"/>
            <a:stCxn id="177167" idx="0"/>
            <a:endCxn id="177178" idx="2"/>
          </p:cNvCxnSpPr>
          <p:nvPr/>
        </p:nvCxnSpPr>
        <p:spPr bwMode="auto">
          <a:xfrm flipV="1">
            <a:off x="4071938" y="1963738"/>
            <a:ext cx="1222375" cy="1676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7186" name="AutoShape 34"/>
          <p:cNvCxnSpPr>
            <a:cxnSpLocks noChangeShapeType="1"/>
            <a:stCxn id="177171" idx="0"/>
            <a:endCxn id="177178" idx="2"/>
          </p:cNvCxnSpPr>
          <p:nvPr/>
        </p:nvCxnSpPr>
        <p:spPr bwMode="auto">
          <a:xfrm flipH="1" flipV="1">
            <a:off x="5294313" y="1963738"/>
            <a:ext cx="2663825" cy="1676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7187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Multi-frame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358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2586038" y="5565775"/>
            <a:ext cx="1460500" cy="368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3771900" y="6038850"/>
            <a:ext cx="274638" cy="368300"/>
          </a:xfrm>
          <a:prstGeom prst="rect">
            <a:avLst/>
          </a:prstGeom>
          <a:solidFill>
            <a:srgbClr val="E002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4189413" y="5581650"/>
            <a:ext cx="31711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Helvetica" charset="0"/>
              </a:rPr>
              <a:t>Dataset (</a:t>
            </a:r>
            <a:r>
              <a:rPr lang="en-US" sz="2000" dirty="0" err="1">
                <a:latin typeface="Helvetica" charset="0"/>
              </a:rPr>
              <a:t>attributes+pixels</a:t>
            </a:r>
            <a:r>
              <a:rPr lang="en-US" sz="2000" dirty="0">
                <a:latin typeface="Helvetica" charset="0"/>
              </a:rPr>
              <a:t>)</a:t>
            </a:r>
            <a:endParaRPr lang="en-US" sz="2000" dirty="0">
              <a:latin typeface="Times" charset="0"/>
            </a:endParaRPr>
          </a:p>
        </p:txBody>
      </p:sp>
      <p:sp>
        <p:nvSpPr>
          <p:cNvPr id="261125" name="Text Box 5"/>
          <p:cNvSpPr txBox="1">
            <a:spLocks noChangeArrowheads="1"/>
          </p:cNvSpPr>
          <p:nvPr/>
        </p:nvSpPr>
        <p:spPr bwMode="auto">
          <a:xfrm>
            <a:off x="4210050" y="6054725"/>
            <a:ext cx="45041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Helvetica" charset="0"/>
              </a:rPr>
              <a:t>C-Store response (acknowledgement)</a:t>
            </a:r>
            <a:endParaRPr lang="en-US" sz="2000" dirty="0">
              <a:latin typeface="Times" charset="0"/>
            </a:endParaRPr>
          </a:p>
        </p:txBody>
      </p:sp>
      <p:sp>
        <p:nvSpPr>
          <p:cNvPr id="261126" name="Line 6"/>
          <p:cNvSpPr>
            <a:spLocks noChangeShapeType="1"/>
          </p:cNvSpPr>
          <p:nvPr/>
        </p:nvSpPr>
        <p:spPr bwMode="auto">
          <a:xfrm>
            <a:off x="827088" y="4795838"/>
            <a:ext cx="7596187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7" name="Rectangle 7"/>
          <p:cNvSpPr>
            <a:spLocks noChangeArrowheads="1"/>
          </p:cNvSpPr>
          <p:nvPr/>
        </p:nvSpPr>
        <p:spPr bwMode="auto">
          <a:xfrm>
            <a:off x="3773488" y="5060950"/>
            <a:ext cx="274637" cy="368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8" name="Text Box 8"/>
          <p:cNvSpPr txBox="1">
            <a:spLocks noChangeArrowheads="1"/>
          </p:cNvSpPr>
          <p:nvPr/>
        </p:nvSpPr>
        <p:spPr bwMode="auto">
          <a:xfrm>
            <a:off x="4211638" y="5076825"/>
            <a:ext cx="19950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Helvetica" charset="0"/>
              </a:rPr>
              <a:t>C-Store request</a:t>
            </a:r>
            <a:endParaRPr lang="en-US" sz="2000" dirty="0">
              <a:latin typeface="Times" charset="0"/>
            </a:endParaRPr>
          </a:p>
        </p:txBody>
      </p:sp>
      <p:sp>
        <p:nvSpPr>
          <p:cNvPr id="261129" name="Text Box 9"/>
          <p:cNvSpPr txBox="1">
            <a:spLocks noChangeArrowheads="1"/>
          </p:cNvSpPr>
          <p:nvPr/>
        </p:nvSpPr>
        <p:spPr bwMode="auto">
          <a:xfrm>
            <a:off x="1147763" y="29845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UIDs</a:t>
            </a:r>
          </a:p>
        </p:txBody>
      </p:sp>
      <p:sp>
        <p:nvSpPr>
          <p:cNvPr id="261130" name="Text Box 10"/>
          <p:cNvSpPr txBox="1">
            <a:spLocks noChangeArrowheads="1"/>
          </p:cNvSpPr>
          <p:nvPr/>
        </p:nvSpPr>
        <p:spPr bwMode="auto">
          <a:xfrm>
            <a:off x="1968500" y="4375150"/>
            <a:ext cx="2033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/>
              <a:t>Store, parse, check</a:t>
            </a:r>
          </a:p>
        </p:txBody>
      </p:sp>
      <p:cxnSp>
        <p:nvCxnSpPr>
          <p:cNvPr id="261131" name="AutoShape 11"/>
          <p:cNvCxnSpPr>
            <a:cxnSpLocks noChangeShapeType="1"/>
            <a:stCxn id="261139" idx="3"/>
            <a:endCxn id="261149" idx="1"/>
          </p:cNvCxnSpPr>
          <p:nvPr/>
        </p:nvCxnSpPr>
        <p:spPr bwMode="auto">
          <a:xfrm flipV="1">
            <a:off x="3284538" y="3813175"/>
            <a:ext cx="276225" cy="111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132" name="AutoShape 12"/>
          <p:cNvCxnSpPr>
            <a:cxnSpLocks noChangeShapeType="1"/>
            <a:stCxn id="261150" idx="3"/>
            <a:endCxn id="261161" idx="1"/>
          </p:cNvCxnSpPr>
          <p:nvPr/>
        </p:nvCxnSpPr>
        <p:spPr bwMode="auto">
          <a:xfrm>
            <a:off x="6099175" y="3814763"/>
            <a:ext cx="25241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1133" name="Rectangle 13"/>
          <p:cNvSpPr>
            <a:spLocks noChangeArrowheads="1"/>
          </p:cNvSpPr>
          <p:nvPr/>
        </p:nvSpPr>
        <p:spPr bwMode="auto">
          <a:xfrm>
            <a:off x="161925" y="312738"/>
            <a:ext cx="385763" cy="4056062"/>
          </a:xfrm>
          <a:prstGeom prst="rect">
            <a:avLst/>
          </a:prstGeom>
          <a:solidFill>
            <a:srgbClr val="7390A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A</a:t>
            </a:r>
            <a:br>
              <a:rPr lang="en-US" sz="1600"/>
            </a:br>
            <a:r>
              <a:rPr lang="en-US" sz="1600"/>
              <a:t>s</a:t>
            </a:r>
            <a:br>
              <a:rPr lang="en-US" sz="1600"/>
            </a:br>
            <a:r>
              <a:rPr lang="en-US" sz="1600"/>
              <a:t>s</a:t>
            </a:r>
            <a:br>
              <a:rPr lang="en-US" sz="1600"/>
            </a:br>
            <a:r>
              <a:rPr lang="en-US" sz="1600"/>
              <a:t>o</a:t>
            </a:r>
            <a:br>
              <a:rPr lang="en-US" sz="1600"/>
            </a:br>
            <a:r>
              <a:rPr lang="en-US" sz="1600"/>
              <a:t>c</a:t>
            </a:r>
            <a:br>
              <a:rPr lang="en-US" sz="1600"/>
            </a:br>
            <a:r>
              <a:rPr lang="en-US" sz="1600"/>
              <a:t>i</a:t>
            </a:r>
            <a:br>
              <a:rPr lang="en-US" sz="1600"/>
            </a:br>
            <a:r>
              <a:rPr lang="en-US" sz="1600"/>
              <a:t>a</a:t>
            </a:r>
            <a:br>
              <a:rPr lang="en-US" sz="1600"/>
            </a:br>
            <a:r>
              <a:rPr lang="en-US" sz="1600"/>
              <a:t>t</a:t>
            </a:r>
            <a:br>
              <a:rPr lang="en-US" sz="1600"/>
            </a:br>
            <a:r>
              <a:rPr lang="en-US" sz="1600"/>
              <a:t>i</a:t>
            </a:r>
            <a:br>
              <a:rPr lang="en-US" sz="1600"/>
            </a:br>
            <a:r>
              <a:rPr lang="en-US" sz="1600"/>
              <a:t>o</a:t>
            </a:r>
            <a:br>
              <a:rPr lang="en-US" sz="1600"/>
            </a:br>
            <a:r>
              <a:rPr lang="en-US" sz="1600"/>
              <a:t>n</a:t>
            </a:r>
            <a:br>
              <a:rPr lang="en-US" sz="1600"/>
            </a:br>
            <a:endParaRPr lang="en-US" sz="1600"/>
          </a:p>
        </p:txBody>
      </p:sp>
      <p:sp>
        <p:nvSpPr>
          <p:cNvPr id="261134" name="Rectangle 14"/>
          <p:cNvSpPr>
            <a:spLocks noChangeArrowheads="1"/>
          </p:cNvSpPr>
          <p:nvPr/>
        </p:nvSpPr>
        <p:spPr bwMode="auto">
          <a:xfrm>
            <a:off x="2581275" y="5565775"/>
            <a:ext cx="287338" cy="368300"/>
          </a:xfrm>
          <a:prstGeom prst="rect">
            <a:avLst/>
          </a:prstGeom>
          <a:solidFill>
            <a:srgbClr val="CA20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1135" name="Group 15"/>
          <p:cNvGrpSpPr>
            <a:grpSpLocks/>
          </p:cNvGrpSpPr>
          <p:nvPr/>
        </p:nvGrpSpPr>
        <p:grpSpPr bwMode="auto">
          <a:xfrm>
            <a:off x="669925" y="2544763"/>
            <a:ext cx="2614613" cy="1465262"/>
            <a:chOff x="422" y="1603"/>
            <a:chExt cx="1647" cy="923"/>
          </a:xfrm>
        </p:grpSpPr>
        <p:cxnSp>
          <p:nvCxnSpPr>
            <p:cNvPr id="261136" name="AutoShape 16"/>
            <p:cNvCxnSpPr>
              <a:cxnSpLocks noChangeShapeType="1"/>
              <a:endCxn id="261142" idx="4"/>
            </p:cNvCxnSpPr>
            <p:nvPr/>
          </p:nvCxnSpPr>
          <p:spPr bwMode="auto">
            <a:xfrm rot="10800000">
              <a:off x="700" y="1786"/>
              <a:ext cx="1038" cy="609"/>
            </a:xfrm>
            <a:prstGeom prst="bentConnector3">
              <a:avLst>
                <a:gd name="adj1" fmla="val 1056"/>
              </a:avLst>
            </a:prstGeom>
            <a:noFill/>
            <a:ln w="76200">
              <a:solidFill>
                <a:srgbClr val="9B9CAA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1137" name="AutoShape 17"/>
            <p:cNvCxnSpPr>
              <a:cxnSpLocks noChangeShapeType="1"/>
              <a:stCxn id="261142" idx="3"/>
              <a:endCxn id="261138" idx="0"/>
            </p:cNvCxnSpPr>
            <p:nvPr/>
          </p:nvCxnSpPr>
          <p:spPr bwMode="auto">
            <a:xfrm flipH="1">
              <a:off x="557" y="1969"/>
              <a:ext cx="4" cy="323"/>
            </a:xfrm>
            <a:prstGeom prst="straightConnector1">
              <a:avLst/>
            </a:prstGeom>
            <a:noFill/>
            <a:ln w="76200">
              <a:solidFill>
                <a:srgbClr val="9B9CA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61138" name="Rectangle 18"/>
            <p:cNvSpPr>
              <a:spLocks noChangeArrowheads="1"/>
            </p:cNvSpPr>
            <p:nvPr/>
          </p:nvSpPr>
          <p:spPr bwMode="auto">
            <a:xfrm>
              <a:off x="470" y="2292"/>
              <a:ext cx="173" cy="2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39" name="Rectangle 19"/>
            <p:cNvSpPr>
              <a:spLocks noChangeArrowheads="1"/>
            </p:cNvSpPr>
            <p:nvPr/>
          </p:nvSpPr>
          <p:spPr bwMode="auto">
            <a:xfrm>
              <a:off x="1896" y="2293"/>
              <a:ext cx="173" cy="232"/>
            </a:xfrm>
            <a:prstGeom prst="rect">
              <a:avLst/>
            </a:prstGeom>
            <a:solidFill>
              <a:srgbClr val="E00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61140" name="AutoShape 20"/>
            <p:cNvCxnSpPr>
              <a:cxnSpLocks noChangeShapeType="1"/>
              <a:stCxn id="261144" idx="3"/>
              <a:endCxn id="261139" idx="2"/>
            </p:cNvCxnSpPr>
            <p:nvPr/>
          </p:nvCxnSpPr>
          <p:spPr bwMode="auto">
            <a:xfrm>
              <a:off x="1585" y="2409"/>
              <a:ext cx="398" cy="116"/>
            </a:xfrm>
            <a:prstGeom prst="bentConnector4">
              <a:avLst>
                <a:gd name="adj1" fmla="val 38944"/>
                <a:gd name="adj2" fmla="val 224139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1141" name="AutoShape 21"/>
            <p:cNvCxnSpPr>
              <a:cxnSpLocks noChangeShapeType="1"/>
              <a:stCxn id="261144" idx="0"/>
              <a:endCxn id="261138" idx="0"/>
            </p:cNvCxnSpPr>
            <p:nvPr/>
          </p:nvCxnSpPr>
          <p:spPr bwMode="auto">
            <a:xfrm rot="5400000" flipH="1">
              <a:off x="840" y="2009"/>
              <a:ext cx="1" cy="568"/>
            </a:xfrm>
            <a:prstGeom prst="bentConnector3">
              <a:avLst>
                <a:gd name="adj1" fmla="val 1450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61142" name="AutoShape 22"/>
            <p:cNvSpPr>
              <a:spLocks noChangeArrowheads="1"/>
            </p:cNvSpPr>
            <p:nvPr/>
          </p:nvSpPr>
          <p:spPr bwMode="auto">
            <a:xfrm>
              <a:off x="422" y="1603"/>
              <a:ext cx="278" cy="366"/>
            </a:xfrm>
            <a:prstGeom prst="can">
              <a:avLst>
                <a:gd name="adj" fmla="val 3291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DB</a:t>
              </a:r>
            </a:p>
          </p:txBody>
        </p:sp>
        <p:grpSp>
          <p:nvGrpSpPr>
            <p:cNvPr id="261143" name="Group 23"/>
            <p:cNvGrpSpPr>
              <a:grpSpLocks/>
            </p:cNvGrpSpPr>
            <p:nvPr/>
          </p:nvGrpSpPr>
          <p:grpSpPr bwMode="auto">
            <a:xfrm>
              <a:off x="665" y="2293"/>
              <a:ext cx="920" cy="233"/>
              <a:chOff x="665" y="2293"/>
              <a:chExt cx="920" cy="233"/>
            </a:xfrm>
          </p:grpSpPr>
          <p:sp>
            <p:nvSpPr>
              <p:cNvPr id="261144" name="Rectangle 24"/>
              <p:cNvSpPr>
                <a:spLocks noChangeArrowheads="1"/>
              </p:cNvSpPr>
              <p:nvPr/>
            </p:nvSpPr>
            <p:spPr bwMode="auto">
              <a:xfrm>
                <a:off x="665" y="2293"/>
                <a:ext cx="920" cy="2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145" name="Rectangle 25"/>
              <p:cNvSpPr>
                <a:spLocks noChangeArrowheads="1"/>
              </p:cNvSpPr>
              <p:nvPr/>
            </p:nvSpPr>
            <p:spPr bwMode="auto">
              <a:xfrm>
                <a:off x="666" y="2294"/>
                <a:ext cx="181" cy="232"/>
              </a:xfrm>
              <a:prstGeom prst="rect">
                <a:avLst/>
              </a:prstGeom>
              <a:solidFill>
                <a:srgbClr val="CA20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61146" name="Group 26"/>
          <p:cNvGrpSpPr>
            <a:grpSpLocks/>
          </p:cNvGrpSpPr>
          <p:nvPr/>
        </p:nvGrpSpPr>
        <p:grpSpPr bwMode="auto">
          <a:xfrm>
            <a:off x="3484563" y="2535238"/>
            <a:ext cx="2614612" cy="1465262"/>
            <a:chOff x="2195" y="1597"/>
            <a:chExt cx="1647" cy="923"/>
          </a:xfrm>
        </p:grpSpPr>
        <p:cxnSp>
          <p:nvCxnSpPr>
            <p:cNvPr id="261147" name="AutoShape 27"/>
            <p:cNvCxnSpPr>
              <a:cxnSpLocks noChangeShapeType="1"/>
              <a:endCxn id="261153" idx="4"/>
            </p:cNvCxnSpPr>
            <p:nvPr/>
          </p:nvCxnSpPr>
          <p:spPr bwMode="auto">
            <a:xfrm rot="10800000">
              <a:off x="2473" y="1780"/>
              <a:ext cx="1038" cy="609"/>
            </a:xfrm>
            <a:prstGeom prst="bentConnector3">
              <a:avLst>
                <a:gd name="adj1" fmla="val 1056"/>
              </a:avLst>
            </a:prstGeom>
            <a:noFill/>
            <a:ln w="76200">
              <a:solidFill>
                <a:srgbClr val="9B9CAA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1148" name="AutoShape 28"/>
            <p:cNvCxnSpPr>
              <a:cxnSpLocks noChangeShapeType="1"/>
              <a:stCxn id="261153" idx="3"/>
              <a:endCxn id="261149" idx="0"/>
            </p:cNvCxnSpPr>
            <p:nvPr/>
          </p:nvCxnSpPr>
          <p:spPr bwMode="auto">
            <a:xfrm flipH="1">
              <a:off x="2330" y="1963"/>
              <a:ext cx="4" cy="323"/>
            </a:xfrm>
            <a:prstGeom prst="straightConnector1">
              <a:avLst/>
            </a:prstGeom>
            <a:noFill/>
            <a:ln w="76200">
              <a:solidFill>
                <a:srgbClr val="9B9CA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61149" name="Rectangle 29"/>
            <p:cNvSpPr>
              <a:spLocks noChangeArrowheads="1"/>
            </p:cNvSpPr>
            <p:nvPr/>
          </p:nvSpPr>
          <p:spPr bwMode="auto">
            <a:xfrm>
              <a:off x="2243" y="2286"/>
              <a:ext cx="173" cy="2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50" name="Rectangle 30"/>
            <p:cNvSpPr>
              <a:spLocks noChangeArrowheads="1"/>
            </p:cNvSpPr>
            <p:nvPr/>
          </p:nvSpPr>
          <p:spPr bwMode="auto">
            <a:xfrm>
              <a:off x="3669" y="2287"/>
              <a:ext cx="173" cy="232"/>
            </a:xfrm>
            <a:prstGeom prst="rect">
              <a:avLst/>
            </a:prstGeom>
            <a:solidFill>
              <a:srgbClr val="E00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61151" name="AutoShape 31"/>
            <p:cNvCxnSpPr>
              <a:cxnSpLocks noChangeShapeType="1"/>
              <a:stCxn id="261155" idx="3"/>
              <a:endCxn id="261150" idx="2"/>
            </p:cNvCxnSpPr>
            <p:nvPr/>
          </p:nvCxnSpPr>
          <p:spPr bwMode="auto">
            <a:xfrm>
              <a:off x="3358" y="2403"/>
              <a:ext cx="398" cy="116"/>
            </a:xfrm>
            <a:prstGeom prst="bentConnector4">
              <a:avLst>
                <a:gd name="adj1" fmla="val 38944"/>
                <a:gd name="adj2" fmla="val 224139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1152" name="AutoShape 32"/>
            <p:cNvCxnSpPr>
              <a:cxnSpLocks noChangeShapeType="1"/>
              <a:stCxn id="261155" idx="0"/>
              <a:endCxn id="261149" idx="0"/>
            </p:cNvCxnSpPr>
            <p:nvPr/>
          </p:nvCxnSpPr>
          <p:spPr bwMode="auto">
            <a:xfrm rot="5400000" flipH="1">
              <a:off x="2613" y="2003"/>
              <a:ext cx="1" cy="568"/>
            </a:xfrm>
            <a:prstGeom prst="bentConnector3">
              <a:avLst>
                <a:gd name="adj1" fmla="val 1450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61153" name="AutoShape 33"/>
            <p:cNvSpPr>
              <a:spLocks noChangeArrowheads="1"/>
            </p:cNvSpPr>
            <p:nvPr/>
          </p:nvSpPr>
          <p:spPr bwMode="auto">
            <a:xfrm>
              <a:off x="2195" y="1597"/>
              <a:ext cx="278" cy="366"/>
            </a:xfrm>
            <a:prstGeom prst="can">
              <a:avLst>
                <a:gd name="adj" fmla="val 3291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DB</a:t>
              </a:r>
            </a:p>
          </p:txBody>
        </p:sp>
        <p:grpSp>
          <p:nvGrpSpPr>
            <p:cNvPr id="261154" name="Group 34"/>
            <p:cNvGrpSpPr>
              <a:grpSpLocks/>
            </p:cNvGrpSpPr>
            <p:nvPr/>
          </p:nvGrpSpPr>
          <p:grpSpPr bwMode="auto">
            <a:xfrm>
              <a:off x="2438" y="2287"/>
              <a:ext cx="920" cy="233"/>
              <a:chOff x="2438" y="2287"/>
              <a:chExt cx="920" cy="233"/>
            </a:xfrm>
          </p:grpSpPr>
          <p:sp>
            <p:nvSpPr>
              <p:cNvPr id="261155" name="Rectangle 35"/>
              <p:cNvSpPr>
                <a:spLocks noChangeArrowheads="1"/>
              </p:cNvSpPr>
              <p:nvPr/>
            </p:nvSpPr>
            <p:spPr bwMode="auto">
              <a:xfrm>
                <a:off x="2438" y="2287"/>
                <a:ext cx="920" cy="2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156" name="Rectangle 36"/>
              <p:cNvSpPr>
                <a:spLocks noChangeArrowheads="1"/>
              </p:cNvSpPr>
              <p:nvPr/>
            </p:nvSpPr>
            <p:spPr bwMode="auto">
              <a:xfrm>
                <a:off x="2438" y="2288"/>
                <a:ext cx="181" cy="232"/>
              </a:xfrm>
              <a:prstGeom prst="rect">
                <a:avLst/>
              </a:prstGeom>
              <a:solidFill>
                <a:srgbClr val="CA20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61157" name="Group 37"/>
          <p:cNvGrpSpPr>
            <a:grpSpLocks/>
          </p:cNvGrpSpPr>
          <p:nvPr/>
        </p:nvGrpSpPr>
        <p:grpSpPr bwMode="auto">
          <a:xfrm>
            <a:off x="6275388" y="2536825"/>
            <a:ext cx="2614612" cy="1463675"/>
            <a:chOff x="3953" y="1598"/>
            <a:chExt cx="1647" cy="922"/>
          </a:xfrm>
        </p:grpSpPr>
        <p:cxnSp>
          <p:nvCxnSpPr>
            <p:cNvPr id="261158" name="AutoShape 38"/>
            <p:cNvCxnSpPr>
              <a:cxnSpLocks noChangeShapeType="1"/>
              <a:endCxn id="261165" idx="4"/>
            </p:cNvCxnSpPr>
            <p:nvPr/>
          </p:nvCxnSpPr>
          <p:spPr bwMode="auto">
            <a:xfrm rot="10800000">
              <a:off x="4231" y="1781"/>
              <a:ext cx="1038" cy="609"/>
            </a:xfrm>
            <a:prstGeom prst="bentConnector3">
              <a:avLst>
                <a:gd name="adj1" fmla="val 1056"/>
              </a:avLst>
            </a:prstGeom>
            <a:noFill/>
            <a:ln w="76200">
              <a:solidFill>
                <a:srgbClr val="9B9CAA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1159" name="AutoShape 39"/>
            <p:cNvCxnSpPr>
              <a:cxnSpLocks noChangeShapeType="1"/>
              <a:stCxn id="261165" idx="3"/>
              <a:endCxn id="261161" idx="0"/>
            </p:cNvCxnSpPr>
            <p:nvPr/>
          </p:nvCxnSpPr>
          <p:spPr bwMode="auto">
            <a:xfrm flipH="1">
              <a:off x="4088" y="1964"/>
              <a:ext cx="4" cy="323"/>
            </a:xfrm>
            <a:prstGeom prst="straightConnector1">
              <a:avLst/>
            </a:prstGeom>
            <a:noFill/>
            <a:ln w="76200">
              <a:solidFill>
                <a:srgbClr val="9B9CA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61160" name="Rectangle 40"/>
            <p:cNvSpPr>
              <a:spLocks noChangeArrowheads="1"/>
            </p:cNvSpPr>
            <p:nvPr/>
          </p:nvSpPr>
          <p:spPr bwMode="auto">
            <a:xfrm>
              <a:off x="4196" y="2288"/>
              <a:ext cx="920" cy="2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61" name="Rectangle 41"/>
            <p:cNvSpPr>
              <a:spLocks noChangeArrowheads="1"/>
            </p:cNvSpPr>
            <p:nvPr/>
          </p:nvSpPr>
          <p:spPr bwMode="auto">
            <a:xfrm>
              <a:off x="4001" y="2287"/>
              <a:ext cx="173" cy="2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62" name="Rectangle 42"/>
            <p:cNvSpPr>
              <a:spLocks noChangeArrowheads="1"/>
            </p:cNvSpPr>
            <p:nvPr/>
          </p:nvSpPr>
          <p:spPr bwMode="auto">
            <a:xfrm>
              <a:off x="5427" y="2288"/>
              <a:ext cx="173" cy="232"/>
            </a:xfrm>
            <a:prstGeom prst="rect">
              <a:avLst/>
            </a:prstGeom>
            <a:solidFill>
              <a:srgbClr val="E00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61163" name="AutoShape 43"/>
            <p:cNvCxnSpPr>
              <a:cxnSpLocks noChangeShapeType="1"/>
              <a:stCxn id="261160" idx="3"/>
              <a:endCxn id="261162" idx="2"/>
            </p:cNvCxnSpPr>
            <p:nvPr/>
          </p:nvCxnSpPr>
          <p:spPr bwMode="auto">
            <a:xfrm>
              <a:off x="5116" y="2404"/>
              <a:ext cx="398" cy="116"/>
            </a:xfrm>
            <a:prstGeom prst="bentConnector4">
              <a:avLst>
                <a:gd name="adj1" fmla="val 38944"/>
                <a:gd name="adj2" fmla="val 224139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1164" name="AutoShape 44"/>
            <p:cNvCxnSpPr>
              <a:cxnSpLocks noChangeShapeType="1"/>
              <a:stCxn id="261160" idx="0"/>
              <a:endCxn id="261161" idx="0"/>
            </p:cNvCxnSpPr>
            <p:nvPr/>
          </p:nvCxnSpPr>
          <p:spPr bwMode="auto">
            <a:xfrm rot="5400000" flipH="1">
              <a:off x="4371" y="2004"/>
              <a:ext cx="1" cy="568"/>
            </a:xfrm>
            <a:prstGeom prst="bentConnector3">
              <a:avLst>
                <a:gd name="adj1" fmla="val 20599995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61165" name="AutoShape 45"/>
            <p:cNvSpPr>
              <a:spLocks noChangeArrowheads="1"/>
            </p:cNvSpPr>
            <p:nvPr/>
          </p:nvSpPr>
          <p:spPr bwMode="auto">
            <a:xfrm>
              <a:off x="3953" y="1598"/>
              <a:ext cx="278" cy="366"/>
            </a:xfrm>
            <a:prstGeom prst="can">
              <a:avLst>
                <a:gd name="adj" fmla="val 3291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DB</a:t>
              </a:r>
            </a:p>
          </p:txBody>
        </p:sp>
        <p:sp>
          <p:nvSpPr>
            <p:cNvPr id="261166" name="Rectangle 46"/>
            <p:cNvSpPr>
              <a:spLocks noChangeArrowheads="1"/>
            </p:cNvSpPr>
            <p:nvPr/>
          </p:nvSpPr>
          <p:spPr bwMode="auto">
            <a:xfrm>
              <a:off x="4196" y="2288"/>
              <a:ext cx="181" cy="232"/>
            </a:xfrm>
            <a:prstGeom prst="rect">
              <a:avLst/>
            </a:prstGeom>
            <a:solidFill>
              <a:srgbClr val="CA20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1167" name="Group 47"/>
          <p:cNvGrpSpPr>
            <a:grpSpLocks/>
          </p:cNvGrpSpPr>
          <p:nvPr/>
        </p:nvGrpSpPr>
        <p:grpSpPr bwMode="auto">
          <a:xfrm>
            <a:off x="684213" y="490538"/>
            <a:ext cx="7058025" cy="1465262"/>
            <a:chOff x="431" y="309"/>
            <a:chExt cx="4446" cy="923"/>
          </a:xfrm>
        </p:grpSpPr>
        <p:cxnSp>
          <p:nvCxnSpPr>
            <p:cNvPr id="261168" name="AutoShape 48"/>
            <p:cNvCxnSpPr>
              <a:cxnSpLocks noChangeShapeType="1"/>
              <a:endCxn id="261174" idx="4"/>
            </p:cNvCxnSpPr>
            <p:nvPr/>
          </p:nvCxnSpPr>
          <p:spPr bwMode="auto">
            <a:xfrm rot="10800000">
              <a:off x="709" y="492"/>
              <a:ext cx="3892" cy="610"/>
            </a:xfrm>
            <a:prstGeom prst="bentConnector3">
              <a:avLst>
                <a:gd name="adj1" fmla="val 176"/>
              </a:avLst>
            </a:prstGeom>
            <a:noFill/>
            <a:ln w="76200">
              <a:solidFill>
                <a:srgbClr val="9B9CAA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1169" name="AutoShape 49"/>
            <p:cNvCxnSpPr>
              <a:cxnSpLocks noChangeShapeType="1"/>
              <a:stCxn id="261174" idx="3"/>
              <a:endCxn id="261170" idx="0"/>
            </p:cNvCxnSpPr>
            <p:nvPr/>
          </p:nvCxnSpPr>
          <p:spPr bwMode="auto">
            <a:xfrm flipH="1">
              <a:off x="566" y="675"/>
              <a:ext cx="4" cy="323"/>
            </a:xfrm>
            <a:prstGeom prst="straightConnector1">
              <a:avLst/>
            </a:prstGeom>
            <a:noFill/>
            <a:ln w="76200">
              <a:solidFill>
                <a:srgbClr val="9B9CA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61170" name="Rectangle 50"/>
            <p:cNvSpPr>
              <a:spLocks noChangeArrowheads="1"/>
            </p:cNvSpPr>
            <p:nvPr/>
          </p:nvSpPr>
          <p:spPr bwMode="auto">
            <a:xfrm>
              <a:off x="479" y="998"/>
              <a:ext cx="173" cy="2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71" name="Rectangle 51"/>
            <p:cNvSpPr>
              <a:spLocks noChangeArrowheads="1"/>
            </p:cNvSpPr>
            <p:nvPr/>
          </p:nvSpPr>
          <p:spPr bwMode="auto">
            <a:xfrm>
              <a:off x="4704" y="999"/>
              <a:ext cx="173" cy="232"/>
            </a:xfrm>
            <a:prstGeom prst="rect">
              <a:avLst/>
            </a:prstGeom>
            <a:solidFill>
              <a:srgbClr val="E00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61172" name="AutoShape 52"/>
            <p:cNvCxnSpPr>
              <a:cxnSpLocks noChangeShapeType="1"/>
              <a:stCxn id="261176" idx="3"/>
              <a:endCxn id="261171" idx="2"/>
            </p:cNvCxnSpPr>
            <p:nvPr/>
          </p:nvCxnSpPr>
          <p:spPr bwMode="auto">
            <a:xfrm>
              <a:off x="4496" y="1115"/>
              <a:ext cx="295" cy="116"/>
            </a:xfrm>
            <a:prstGeom prst="bentConnector4">
              <a:avLst>
                <a:gd name="adj1" fmla="val 35255"/>
                <a:gd name="adj2" fmla="val 224139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1173" name="AutoShape 53"/>
            <p:cNvCxnSpPr>
              <a:cxnSpLocks noChangeShapeType="1"/>
              <a:stCxn id="261176" idx="0"/>
              <a:endCxn id="261170" idx="0"/>
            </p:cNvCxnSpPr>
            <p:nvPr/>
          </p:nvCxnSpPr>
          <p:spPr bwMode="auto">
            <a:xfrm rot="5400000" flipH="1">
              <a:off x="1575" y="-11"/>
              <a:ext cx="1" cy="2019"/>
            </a:xfrm>
            <a:prstGeom prst="bentConnector3">
              <a:avLst>
                <a:gd name="adj1" fmla="val 1450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61174" name="AutoShape 54"/>
            <p:cNvSpPr>
              <a:spLocks noChangeArrowheads="1"/>
            </p:cNvSpPr>
            <p:nvPr/>
          </p:nvSpPr>
          <p:spPr bwMode="auto">
            <a:xfrm>
              <a:off x="431" y="309"/>
              <a:ext cx="278" cy="366"/>
            </a:xfrm>
            <a:prstGeom prst="can">
              <a:avLst>
                <a:gd name="adj" fmla="val 3291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DB</a:t>
              </a:r>
            </a:p>
          </p:txBody>
        </p:sp>
        <p:grpSp>
          <p:nvGrpSpPr>
            <p:cNvPr id="261175" name="Group 55"/>
            <p:cNvGrpSpPr>
              <a:grpSpLocks/>
            </p:cNvGrpSpPr>
            <p:nvPr/>
          </p:nvGrpSpPr>
          <p:grpSpPr bwMode="auto">
            <a:xfrm>
              <a:off x="674" y="999"/>
              <a:ext cx="3822" cy="233"/>
              <a:chOff x="674" y="999"/>
              <a:chExt cx="4507" cy="233"/>
            </a:xfrm>
          </p:grpSpPr>
          <p:sp>
            <p:nvSpPr>
              <p:cNvPr id="261176" name="Rectangle 56"/>
              <p:cNvSpPr>
                <a:spLocks noChangeArrowheads="1"/>
              </p:cNvSpPr>
              <p:nvPr/>
            </p:nvSpPr>
            <p:spPr bwMode="auto">
              <a:xfrm>
                <a:off x="674" y="999"/>
                <a:ext cx="4507" cy="2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177" name="Rectangle 57"/>
              <p:cNvSpPr>
                <a:spLocks noChangeArrowheads="1"/>
              </p:cNvSpPr>
              <p:nvPr/>
            </p:nvSpPr>
            <p:spPr bwMode="auto">
              <a:xfrm>
                <a:off x="674" y="1000"/>
                <a:ext cx="385" cy="232"/>
              </a:xfrm>
              <a:prstGeom prst="rect">
                <a:avLst/>
              </a:prstGeom>
              <a:solidFill>
                <a:srgbClr val="CA20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59341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Quantitative Imaging?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/>
              <a:t>“Quantitative imaging is the extraction of quantifiable features from medical images for the assessment of normal or the severity, degree of change, or status of a disease, injury, or chronic condition relative to </a:t>
            </a:r>
            <a:r>
              <a:rPr lang="en-US" sz="2400" i="1" dirty="0" smtClean="0"/>
              <a:t>normal … includes </a:t>
            </a:r>
            <a:r>
              <a:rPr lang="en-US" sz="2400" i="1" dirty="0"/>
              <a:t>the development, </a:t>
            </a:r>
            <a:r>
              <a:rPr lang="en-US" sz="2400" i="1" dirty="0">
                <a:solidFill>
                  <a:srgbClr val="FF0000"/>
                </a:solidFill>
              </a:rPr>
              <a:t>standardization</a:t>
            </a:r>
            <a:r>
              <a:rPr lang="en-US" sz="2400" i="1" dirty="0"/>
              <a:t>, and optimization of anatomical, functional, and molecular imaging acquisition protocols, data analyses, display methods, and </a:t>
            </a:r>
            <a:r>
              <a:rPr lang="en-US" sz="2400" i="1" dirty="0">
                <a:solidFill>
                  <a:srgbClr val="FF0000"/>
                </a:solidFill>
              </a:rPr>
              <a:t>reporting </a:t>
            </a:r>
            <a:r>
              <a:rPr lang="en-US" sz="2400" i="1" dirty="0" smtClean="0">
                <a:solidFill>
                  <a:srgbClr val="FF0000"/>
                </a:solidFill>
              </a:rPr>
              <a:t>structures</a:t>
            </a:r>
            <a:r>
              <a:rPr lang="en-US" sz="2400" i="1" dirty="0" smtClean="0"/>
              <a:t> … permit </a:t>
            </a:r>
            <a:r>
              <a:rPr lang="en-US" sz="2400" i="1" dirty="0"/>
              <a:t>the validation of accurately and precisely obtained image-derived metrics with anatomically and physiologically relevant parameters, including treatment response and outcome, and the use of such metrics in research and patient care.</a:t>
            </a:r>
            <a:r>
              <a:rPr lang="en-US" sz="2400" i="1" dirty="0" smtClean="0"/>
              <a:t>”</a:t>
            </a:r>
          </a:p>
          <a:p>
            <a:pPr marL="57150" indent="0" algn="r">
              <a:buNone/>
            </a:pPr>
            <a:r>
              <a:rPr lang="en-US" sz="2400" i="1" dirty="0" smtClean="0"/>
              <a:t>RSNA QIBA</a:t>
            </a:r>
          </a:p>
          <a:p>
            <a:pPr marL="57150" indent="0" algn="r">
              <a:buNone/>
            </a:pPr>
            <a:r>
              <a:rPr lang="en-US" sz="2400" i="1" dirty="0" smtClean="0"/>
              <a:t>“</a:t>
            </a:r>
            <a:r>
              <a:rPr lang="en-US" sz="2400" i="1" dirty="0" smtClean="0">
                <a:hlinkClick r:id="rId2"/>
              </a:rPr>
              <a:t>https</a:t>
            </a:r>
            <a:r>
              <a:rPr lang="en-US" sz="2400" i="1" dirty="0">
                <a:hlinkClick r:id="rId2"/>
              </a:rPr>
              <a:t>://www.rsna.org/</a:t>
            </a:r>
            <a:r>
              <a:rPr lang="en-US" sz="2400" i="1" dirty="0" smtClean="0">
                <a:hlinkClick r:id="rId2"/>
              </a:rPr>
              <a:t>QIBA.aspx</a:t>
            </a:r>
            <a:r>
              <a:rPr lang="en-US" sz="2400" i="1" dirty="0" smtClean="0"/>
              <a:t>”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9251708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0" name="Object 2"/>
          <p:cNvGraphicFramePr>
            <a:graphicFrameLocks noChangeAspect="1"/>
          </p:cNvGraphicFramePr>
          <p:nvPr/>
        </p:nvGraphicFramePr>
        <p:xfrm>
          <a:off x="255588" y="463550"/>
          <a:ext cx="8677275" cy="593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" name="Worksheet" r:id="rId5" imgW="8674608" imgH="5931408" progId="Excel.Sheet.8">
                  <p:embed/>
                </p:oleObj>
              </mc:Choice>
              <mc:Fallback>
                <p:oleObj name="Worksheet" r:id="rId5" imgW="8674608" imgH="593140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463550"/>
                        <a:ext cx="8677275" cy="5932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03894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AutoShape 2"/>
          <p:cNvSpPr>
            <a:spLocks noChangeArrowheads="1"/>
          </p:cNvSpPr>
          <p:nvPr/>
        </p:nvSpPr>
        <p:spPr bwMode="auto">
          <a:xfrm>
            <a:off x="287338" y="5002213"/>
            <a:ext cx="1100137" cy="1447800"/>
          </a:xfrm>
          <a:prstGeom prst="can">
            <a:avLst>
              <a:gd name="adj" fmla="val 329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DB</a:t>
            </a:r>
          </a:p>
        </p:txBody>
      </p:sp>
      <p:grpSp>
        <p:nvGrpSpPr>
          <p:cNvPr id="394243" name="Group 3"/>
          <p:cNvGrpSpPr>
            <a:grpSpLocks/>
          </p:cNvGrpSpPr>
          <p:nvPr/>
        </p:nvGrpSpPr>
        <p:grpSpPr bwMode="auto">
          <a:xfrm>
            <a:off x="430213" y="358775"/>
            <a:ext cx="2643187" cy="1495425"/>
            <a:chOff x="1099" y="1168"/>
            <a:chExt cx="1665" cy="942"/>
          </a:xfrm>
        </p:grpSpPr>
        <p:sp>
          <p:nvSpPr>
            <p:cNvPr id="394244" name="Text Box 4"/>
            <p:cNvSpPr txBox="1">
              <a:spLocks noChangeArrowheads="1"/>
            </p:cNvSpPr>
            <p:nvPr/>
          </p:nvSpPr>
          <p:spPr bwMode="auto">
            <a:xfrm>
              <a:off x="1104" y="1168"/>
              <a:ext cx="122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PATIENT TABLE</a:t>
              </a:r>
            </a:p>
          </p:txBody>
        </p:sp>
        <p:sp>
          <p:nvSpPr>
            <p:cNvPr id="394245" name="Text Box 5"/>
            <p:cNvSpPr txBox="1">
              <a:spLocks noChangeArrowheads="1"/>
            </p:cNvSpPr>
            <p:nvPr/>
          </p:nvSpPr>
          <p:spPr bwMode="auto">
            <a:xfrm>
              <a:off x="1100" y="1399"/>
              <a:ext cx="683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0125678</a:t>
              </a:r>
            </a:p>
          </p:txBody>
        </p:sp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82" y="1399"/>
              <a:ext cx="982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Smith^James</a:t>
              </a:r>
            </a:p>
          </p:txBody>
        </p:sp>
        <p:sp>
          <p:nvSpPr>
            <p:cNvPr id="394247" name="Text Box 7"/>
            <p:cNvSpPr txBox="1">
              <a:spLocks noChangeArrowheads="1"/>
            </p:cNvSpPr>
            <p:nvPr/>
          </p:nvSpPr>
          <p:spPr bwMode="auto">
            <a:xfrm>
              <a:off x="1099" y="1636"/>
              <a:ext cx="683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0125735</a:t>
              </a:r>
            </a:p>
          </p:txBody>
        </p:sp>
        <p:sp>
          <p:nvSpPr>
            <p:cNvPr id="394248" name="Text Box 8"/>
            <p:cNvSpPr txBox="1">
              <a:spLocks noChangeArrowheads="1"/>
            </p:cNvSpPr>
            <p:nvPr/>
          </p:nvSpPr>
          <p:spPr bwMode="auto">
            <a:xfrm>
              <a:off x="1781" y="1636"/>
              <a:ext cx="983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Jones^Alan</a:t>
              </a:r>
            </a:p>
          </p:txBody>
        </p:sp>
        <p:sp>
          <p:nvSpPr>
            <p:cNvPr id="394249" name="Text Box 9"/>
            <p:cNvSpPr txBox="1">
              <a:spLocks noChangeArrowheads="1"/>
            </p:cNvSpPr>
            <p:nvPr/>
          </p:nvSpPr>
          <p:spPr bwMode="auto">
            <a:xfrm>
              <a:off x="1104" y="1873"/>
              <a:ext cx="677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4250" name="Text Box 10"/>
            <p:cNvSpPr txBox="1">
              <a:spLocks noChangeArrowheads="1"/>
            </p:cNvSpPr>
            <p:nvPr/>
          </p:nvSpPr>
          <p:spPr bwMode="auto">
            <a:xfrm>
              <a:off x="1786" y="1873"/>
              <a:ext cx="97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…………</a:t>
              </a:r>
            </a:p>
          </p:txBody>
        </p:sp>
      </p:grpSp>
      <p:grpSp>
        <p:nvGrpSpPr>
          <p:cNvPr id="394251" name="Group 11"/>
          <p:cNvGrpSpPr>
            <a:grpSpLocks/>
          </p:cNvGrpSpPr>
          <p:nvPr/>
        </p:nvGrpSpPr>
        <p:grpSpPr bwMode="auto">
          <a:xfrm>
            <a:off x="1195388" y="2133600"/>
            <a:ext cx="2128837" cy="1495425"/>
            <a:chOff x="1781" y="2206"/>
            <a:chExt cx="1341" cy="942"/>
          </a:xfrm>
        </p:grpSpPr>
        <p:sp>
          <p:nvSpPr>
            <p:cNvPr id="394252" name="Text Box 12"/>
            <p:cNvSpPr txBox="1">
              <a:spLocks noChangeArrowheads="1"/>
            </p:cNvSpPr>
            <p:nvPr/>
          </p:nvSpPr>
          <p:spPr bwMode="auto">
            <a:xfrm>
              <a:off x="1786" y="2206"/>
              <a:ext cx="110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STUDY TABLE</a:t>
              </a:r>
            </a:p>
          </p:txBody>
        </p:sp>
        <p:sp>
          <p:nvSpPr>
            <p:cNvPr id="394253" name="Text Box 13"/>
            <p:cNvSpPr txBox="1">
              <a:spLocks noChangeArrowheads="1"/>
            </p:cNvSpPr>
            <p:nvPr/>
          </p:nvSpPr>
          <p:spPr bwMode="auto">
            <a:xfrm>
              <a:off x="1782" y="2437"/>
              <a:ext cx="856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20051109</a:t>
              </a:r>
            </a:p>
          </p:txBody>
        </p:sp>
        <p:sp>
          <p:nvSpPr>
            <p:cNvPr id="394254" name="Text Box 14"/>
            <p:cNvSpPr txBox="1">
              <a:spLocks noChangeArrowheads="1"/>
            </p:cNvSpPr>
            <p:nvPr/>
          </p:nvSpPr>
          <p:spPr bwMode="auto">
            <a:xfrm>
              <a:off x="2618" y="2437"/>
              <a:ext cx="502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2267</a:t>
              </a:r>
            </a:p>
          </p:txBody>
        </p:sp>
        <p:sp>
          <p:nvSpPr>
            <p:cNvPr id="394255" name="Text Box 15"/>
            <p:cNvSpPr txBox="1">
              <a:spLocks noChangeArrowheads="1"/>
            </p:cNvSpPr>
            <p:nvPr/>
          </p:nvSpPr>
          <p:spPr bwMode="auto">
            <a:xfrm>
              <a:off x="1781" y="2674"/>
              <a:ext cx="859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20060301</a:t>
              </a:r>
            </a:p>
          </p:txBody>
        </p:sp>
        <p:sp>
          <p:nvSpPr>
            <p:cNvPr id="394256" name="Text Box 16"/>
            <p:cNvSpPr txBox="1">
              <a:spLocks noChangeArrowheads="1"/>
            </p:cNvSpPr>
            <p:nvPr/>
          </p:nvSpPr>
          <p:spPr bwMode="auto">
            <a:xfrm>
              <a:off x="2617" y="2674"/>
              <a:ext cx="503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3920</a:t>
              </a:r>
            </a:p>
          </p:txBody>
        </p:sp>
        <p:sp>
          <p:nvSpPr>
            <p:cNvPr id="394257" name="Text Box 17"/>
            <p:cNvSpPr txBox="1">
              <a:spLocks noChangeArrowheads="1"/>
            </p:cNvSpPr>
            <p:nvPr/>
          </p:nvSpPr>
          <p:spPr bwMode="auto">
            <a:xfrm>
              <a:off x="1786" y="2911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4258" name="Text Box 18"/>
            <p:cNvSpPr txBox="1">
              <a:spLocks noChangeArrowheads="1"/>
            </p:cNvSpPr>
            <p:nvPr/>
          </p:nvSpPr>
          <p:spPr bwMode="auto">
            <a:xfrm>
              <a:off x="2617" y="2911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cxnSp>
        <p:nvCxnSpPr>
          <p:cNvPr id="394259" name="AutoShape 19"/>
          <p:cNvCxnSpPr>
            <a:cxnSpLocks noChangeShapeType="1"/>
            <a:stCxn id="394248" idx="3"/>
            <a:endCxn id="394253" idx="1"/>
          </p:cNvCxnSpPr>
          <p:nvPr/>
        </p:nvCxnSpPr>
        <p:spPr bwMode="auto">
          <a:xfrm flipH="1">
            <a:off x="1196975" y="1290638"/>
            <a:ext cx="1876425" cy="1398587"/>
          </a:xfrm>
          <a:prstGeom prst="bentConnector5">
            <a:avLst>
              <a:gd name="adj1" fmla="val -12181"/>
              <a:gd name="adj2" fmla="val 49944"/>
              <a:gd name="adj3" fmla="val 112181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4260" name="Text Box 20"/>
          <p:cNvSpPr txBox="1">
            <a:spLocks noChangeArrowheads="1"/>
          </p:cNvSpPr>
          <p:nvPr/>
        </p:nvSpPr>
        <p:spPr bwMode="auto">
          <a:xfrm>
            <a:off x="1895475" y="3962400"/>
            <a:ext cx="1819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SERIES TABLE</a:t>
            </a:r>
          </a:p>
        </p:txBody>
      </p:sp>
      <p:sp>
        <p:nvSpPr>
          <p:cNvPr id="394261" name="Text Box 21"/>
          <p:cNvSpPr txBox="1">
            <a:spLocks noChangeArrowheads="1"/>
          </p:cNvSpPr>
          <p:nvPr/>
        </p:nvSpPr>
        <p:spPr bwMode="auto">
          <a:xfrm>
            <a:off x="1889125" y="4329113"/>
            <a:ext cx="633413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394262" name="Text Box 22"/>
          <p:cNvSpPr txBox="1">
            <a:spLocks noChangeArrowheads="1"/>
          </p:cNvSpPr>
          <p:nvPr/>
        </p:nvSpPr>
        <p:spPr bwMode="auto">
          <a:xfrm>
            <a:off x="2525713" y="4329113"/>
            <a:ext cx="1487487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Localizer</a:t>
            </a:r>
          </a:p>
        </p:txBody>
      </p:sp>
      <p:sp>
        <p:nvSpPr>
          <p:cNvPr id="394263" name="Text Box 23"/>
          <p:cNvSpPr txBox="1">
            <a:spLocks noChangeArrowheads="1"/>
          </p:cNvSpPr>
          <p:nvPr/>
        </p:nvSpPr>
        <p:spPr bwMode="auto">
          <a:xfrm>
            <a:off x="1887538" y="4705350"/>
            <a:ext cx="6350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2</a:t>
            </a:r>
          </a:p>
        </p:txBody>
      </p:sp>
      <p:sp>
        <p:nvSpPr>
          <p:cNvPr id="394264" name="Text Box 24"/>
          <p:cNvSpPr txBox="1">
            <a:spLocks noChangeArrowheads="1"/>
          </p:cNvSpPr>
          <p:nvPr/>
        </p:nvSpPr>
        <p:spPr bwMode="auto">
          <a:xfrm>
            <a:off x="2522538" y="4705350"/>
            <a:ext cx="1490662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Axial C/A/P</a:t>
            </a:r>
          </a:p>
        </p:txBody>
      </p:sp>
      <p:sp>
        <p:nvSpPr>
          <p:cNvPr id="394265" name="Text Box 25"/>
          <p:cNvSpPr txBox="1">
            <a:spLocks noChangeArrowheads="1"/>
          </p:cNvSpPr>
          <p:nvPr/>
        </p:nvSpPr>
        <p:spPr bwMode="auto">
          <a:xfrm>
            <a:off x="1895475" y="5081588"/>
            <a:ext cx="62865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…</a:t>
            </a:r>
          </a:p>
        </p:txBody>
      </p:sp>
      <p:sp>
        <p:nvSpPr>
          <p:cNvPr id="394266" name="Text Box 26"/>
          <p:cNvSpPr txBox="1">
            <a:spLocks noChangeArrowheads="1"/>
          </p:cNvSpPr>
          <p:nvPr/>
        </p:nvSpPr>
        <p:spPr bwMode="auto">
          <a:xfrm>
            <a:off x="2519363" y="5081588"/>
            <a:ext cx="1497012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……</a:t>
            </a:r>
          </a:p>
        </p:txBody>
      </p:sp>
      <p:cxnSp>
        <p:nvCxnSpPr>
          <p:cNvPr id="394267" name="AutoShape 27"/>
          <p:cNvCxnSpPr>
            <a:cxnSpLocks noChangeShapeType="1"/>
            <a:stCxn id="394256" idx="3"/>
            <a:endCxn id="394261" idx="1"/>
          </p:cNvCxnSpPr>
          <p:nvPr/>
        </p:nvCxnSpPr>
        <p:spPr bwMode="auto">
          <a:xfrm flipH="1">
            <a:off x="1889125" y="3065463"/>
            <a:ext cx="1431925" cy="1452562"/>
          </a:xfrm>
          <a:prstGeom prst="bentConnector5">
            <a:avLst>
              <a:gd name="adj1" fmla="val -15963"/>
              <a:gd name="adj2" fmla="val 49944"/>
              <a:gd name="adj3" fmla="val 115963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4268" name="Text Box 28"/>
          <p:cNvSpPr txBox="1">
            <a:spLocks noChangeArrowheads="1"/>
          </p:cNvSpPr>
          <p:nvPr/>
        </p:nvSpPr>
        <p:spPr bwMode="auto">
          <a:xfrm>
            <a:off x="4656138" y="542925"/>
            <a:ext cx="17176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IMAGE TABLE</a:t>
            </a:r>
          </a:p>
        </p:txBody>
      </p:sp>
      <p:sp>
        <p:nvSpPr>
          <p:cNvPr id="394269" name="Text Box 29"/>
          <p:cNvSpPr txBox="1">
            <a:spLocks noChangeArrowheads="1"/>
          </p:cNvSpPr>
          <p:nvPr/>
        </p:nvSpPr>
        <p:spPr bwMode="auto">
          <a:xfrm>
            <a:off x="4649788" y="909638"/>
            <a:ext cx="13589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1 mm</a:t>
            </a:r>
          </a:p>
        </p:txBody>
      </p:sp>
      <p:sp>
        <p:nvSpPr>
          <p:cNvPr id="394270" name="Text Box 30"/>
          <p:cNvSpPr txBox="1">
            <a:spLocks noChangeArrowheads="1"/>
          </p:cNvSpPr>
          <p:nvPr/>
        </p:nvSpPr>
        <p:spPr bwMode="auto">
          <a:xfrm>
            <a:off x="5976938" y="909638"/>
            <a:ext cx="796925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394271" name="Text Box 31"/>
          <p:cNvSpPr txBox="1">
            <a:spLocks noChangeArrowheads="1"/>
          </p:cNvSpPr>
          <p:nvPr/>
        </p:nvSpPr>
        <p:spPr bwMode="auto">
          <a:xfrm>
            <a:off x="4648200" y="1285875"/>
            <a:ext cx="1363663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1 mm</a:t>
            </a:r>
          </a:p>
        </p:txBody>
      </p:sp>
      <p:sp>
        <p:nvSpPr>
          <p:cNvPr id="394272" name="Text Box 32"/>
          <p:cNvSpPr txBox="1">
            <a:spLocks noChangeArrowheads="1"/>
          </p:cNvSpPr>
          <p:nvPr/>
        </p:nvSpPr>
        <p:spPr bwMode="auto">
          <a:xfrm>
            <a:off x="5975350" y="1285875"/>
            <a:ext cx="798513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2</a:t>
            </a:r>
          </a:p>
        </p:txBody>
      </p:sp>
      <p:grpSp>
        <p:nvGrpSpPr>
          <p:cNvPr id="394273" name="Group 33"/>
          <p:cNvGrpSpPr>
            <a:grpSpLocks/>
          </p:cNvGrpSpPr>
          <p:nvPr/>
        </p:nvGrpSpPr>
        <p:grpSpPr bwMode="auto">
          <a:xfrm>
            <a:off x="4656138" y="1662113"/>
            <a:ext cx="2120900" cy="376237"/>
            <a:chOff x="2933" y="1047"/>
            <a:chExt cx="1336" cy="237"/>
          </a:xfrm>
        </p:grpSpPr>
        <p:sp>
          <p:nvSpPr>
            <p:cNvPr id="394274" name="Text Box 34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4275" name="Text Box 35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cxnSp>
        <p:nvCxnSpPr>
          <p:cNvPr id="394276" name="AutoShape 36"/>
          <p:cNvCxnSpPr>
            <a:cxnSpLocks noChangeShapeType="1"/>
            <a:stCxn id="394264" idx="3"/>
            <a:endCxn id="394269" idx="1"/>
          </p:cNvCxnSpPr>
          <p:nvPr/>
        </p:nvCxnSpPr>
        <p:spPr bwMode="auto">
          <a:xfrm flipV="1">
            <a:off x="4013200" y="1098550"/>
            <a:ext cx="636588" cy="3795713"/>
          </a:xfrm>
          <a:prstGeom prst="bentConnector3">
            <a:avLst>
              <a:gd name="adj1" fmla="val 4987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94277" name="Group 37"/>
          <p:cNvGrpSpPr>
            <a:grpSpLocks/>
          </p:cNvGrpSpPr>
          <p:nvPr/>
        </p:nvGrpSpPr>
        <p:grpSpPr bwMode="auto">
          <a:xfrm>
            <a:off x="4648200" y="2038350"/>
            <a:ext cx="2120900" cy="376238"/>
            <a:chOff x="2933" y="1047"/>
            <a:chExt cx="1336" cy="237"/>
          </a:xfrm>
        </p:grpSpPr>
        <p:sp>
          <p:nvSpPr>
            <p:cNvPr id="394278" name="Text Box 38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4279" name="Text Box 39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4280" name="Group 40"/>
          <p:cNvGrpSpPr>
            <a:grpSpLocks/>
          </p:cNvGrpSpPr>
          <p:nvPr/>
        </p:nvGrpSpPr>
        <p:grpSpPr bwMode="auto">
          <a:xfrm>
            <a:off x="4648200" y="2414588"/>
            <a:ext cx="2120900" cy="376237"/>
            <a:chOff x="2933" y="1047"/>
            <a:chExt cx="1336" cy="237"/>
          </a:xfrm>
        </p:grpSpPr>
        <p:sp>
          <p:nvSpPr>
            <p:cNvPr id="394281" name="Text Box 41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4282" name="Text Box 42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4283" name="Group 43"/>
          <p:cNvGrpSpPr>
            <a:grpSpLocks/>
          </p:cNvGrpSpPr>
          <p:nvPr/>
        </p:nvGrpSpPr>
        <p:grpSpPr bwMode="auto">
          <a:xfrm>
            <a:off x="4648200" y="2790825"/>
            <a:ext cx="2120900" cy="376238"/>
            <a:chOff x="2933" y="1047"/>
            <a:chExt cx="1336" cy="237"/>
          </a:xfrm>
        </p:grpSpPr>
        <p:sp>
          <p:nvSpPr>
            <p:cNvPr id="394284" name="Text Box 44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4285" name="Text Box 45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4286" name="Group 46"/>
          <p:cNvGrpSpPr>
            <a:grpSpLocks/>
          </p:cNvGrpSpPr>
          <p:nvPr/>
        </p:nvGrpSpPr>
        <p:grpSpPr bwMode="auto">
          <a:xfrm>
            <a:off x="4648200" y="3167063"/>
            <a:ext cx="2120900" cy="376237"/>
            <a:chOff x="2933" y="1047"/>
            <a:chExt cx="1336" cy="237"/>
          </a:xfrm>
        </p:grpSpPr>
        <p:sp>
          <p:nvSpPr>
            <p:cNvPr id="394287" name="Text Box 47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4288" name="Text Box 48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4289" name="Group 49"/>
          <p:cNvGrpSpPr>
            <a:grpSpLocks/>
          </p:cNvGrpSpPr>
          <p:nvPr/>
        </p:nvGrpSpPr>
        <p:grpSpPr bwMode="auto">
          <a:xfrm>
            <a:off x="4648200" y="3543300"/>
            <a:ext cx="2120900" cy="376238"/>
            <a:chOff x="2933" y="1047"/>
            <a:chExt cx="1336" cy="237"/>
          </a:xfrm>
        </p:grpSpPr>
        <p:sp>
          <p:nvSpPr>
            <p:cNvPr id="394290" name="Text Box 50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4291" name="Text Box 51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4292" name="Group 52"/>
          <p:cNvGrpSpPr>
            <a:grpSpLocks/>
          </p:cNvGrpSpPr>
          <p:nvPr/>
        </p:nvGrpSpPr>
        <p:grpSpPr bwMode="auto">
          <a:xfrm>
            <a:off x="4648200" y="3919538"/>
            <a:ext cx="2120900" cy="376237"/>
            <a:chOff x="2933" y="1047"/>
            <a:chExt cx="1336" cy="237"/>
          </a:xfrm>
        </p:grpSpPr>
        <p:sp>
          <p:nvSpPr>
            <p:cNvPr id="394293" name="Text Box 53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4294" name="Text Box 54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4295" name="Group 55"/>
          <p:cNvGrpSpPr>
            <a:grpSpLocks/>
          </p:cNvGrpSpPr>
          <p:nvPr/>
        </p:nvGrpSpPr>
        <p:grpSpPr bwMode="auto">
          <a:xfrm>
            <a:off x="4648200" y="4295775"/>
            <a:ext cx="2120900" cy="376238"/>
            <a:chOff x="2933" y="1047"/>
            <a:chExt cx="1336" cy="237"/>
          </a:xfrm>
        </p:grpSpPr>
        <p:sp>
          <p:nvSpPr>
            <p:cNvPr id="394296" name="Text Box 56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4297" name="Text Box 57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4298" name="Group 58"/>
          <p:cNvGrpSpPr>
            <a:grpSpLocks/>
          </p:cNvGrpSpPr>
          <p:nvPr/>
        </p:nvGrpSpPr>
        <p:grpSpPr bwMode="auto">
          <a:xfrm>
            <a:off x="4648200" y="4672013"/>
            <a:ext cx="2120900" cy="376237"/>
            <a:chOff x="2933" y="1047"/>
            <a:chExt cx="1336" cy="237"/>
          </a:xfrm>
        </p:grpSpPr>
        <p:sp>
          <p:nvSpPr>
            <p:cNvPr id="394299" name="Text Box 59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4300" name="Text Box 60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4301" name="Group 61"/>
          <p:cNvGrpSpPr>
            <a:grpSpLocks/>
          </p:cNvGrpSpPr>
          <p:nvPr/>
        </p:nvGrpSpPr>
        <p:grpSpPr bwMode="auto">
          <a:xfrm>
            <a:off x="4648200" y="5048250"/>
            <a:ext cx="2120900" cy="376238"/>
            <a:chOff x="2933" y="1047"/>
            <a:chExt cx="1336" cy="237"/>
          </a:xfrm>
        </p:grpSpPr>
        <p:sp>
          <p:nvSpPr>
            <p:cNvPr id="394302" name="Text Box 62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4303" name="Text Box 63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4304" name="Group 64"/>
          <p:cNvGrpSpPr>
            <a:grpSpLocks/>
          </p:cNvGrpSpPr>
          <p:nvPr/>
        </p:nvGrpSpPr>
        <p:grpSpPr bwMode="auto">
          <a:xfrm>
            <a:off x="4648200" y="5424488"/>
            <a:ext cx="2120900" cy="376237"/>
            <a:chOff x="2933" y="1047"/>
            <a:chExt cx="1336" cy="237"/>
          </a:xfrm>
        </p:grpSpPr>
        <p:sp>
          <p:nvSpPr>
            <p:cNvPr id="394305" name="Text Box 65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4306" name="Text Box 66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4307" name="Group 67"/>
          <p:cNvGrpSpPr>
            <a:grpSpLocks/>
          </p:cNvGrpSpPr>
          <p:nvPr/>
        </p:nvGrpSpPr>
        <p:grpSpPr bwMode="auto">
          <a:xfrm>
            <a:off x="4648200" y="5800725"/>
            <a:ext cx="2120900" cy="376238"/>
            <a:chOff x="2933" y="1047"/>
            <a:chExt cx="1336" cy="237"/>
          </a:xfrm>
        </p:grpSpPr>
        <p:sp>
          <p:nvSpPr>
            <p:cNvPr id="394308" name="Text Box 68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4309" name="Text Box 69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4310" name="Group 70"/>
          <p:cNvGrpSpPr>
            <a:grpSpLocks/>
          </p:cNvGrpSpPr>
          <p:nvPr/>
        </p:nvGrpSpPr>
        <p:grpSpPr bwMode="auto">
          <a:xfrm>
            <a:off x="4648200" y="6176963"/>
            <a:ext cx="2120900" cy="376237"/>
            <a:chOff x="2933" y="1047"/>
            <a:chExt cx="1336" cy="237"/>
          </a:xfrm>
        </p:grpSpPr>
        <p:sp>
          <p:nvSpPr>
            <p:cNvPr id="394311" name="Text Box 71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1 mm</a:t>
              </a:r>
            </a:p>
          </p:txBody>
        </p:sp>
        <p:sp>
          <p:nvSpPr>
            <p:cNvPr id="394312" name="Text Box 72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1897</a:t>
              </a:r>
            </a:p>
          </p:txBody>
        </p:sp>
      </p:grpSp>
      <p:sp>
        <p:nvSpPr>
          <p:cNvPr id="394313" name="Text Box 73"/>
          <p:cNvSpPr txBox="1">
            <a:spLocks noChangeArrowheads="1"/>
          </p:cNvSpPr>
          <p:nvPr/>
        </p:nvSpPr>
        <p:spPr bwMode="auto">
          <a:xfrm>
            <a:off x="7315200" y="2790825"/>
            <a:ext cx="1392238" cy="2014538"/>
          </a:xfrm>
          <a:prstGeom prst="rect">
            <a:avLst/>
          </a:prstGeom>
          <a:solidFill>
            <a:srgbClr val="FEBD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i="1"/>
              <a:t>Potentially thousands of individual per slice database insertion operations</a:t>
            </a:r>
            <a:endParaRPr lang="en-US" sz="1800"/>
          </a:p>
        </p:txBody>
      </p:sp>
      <p:pic>
        <p:nvPicPr>
          <p:cNvPr id="394314" name="Picture 74" descr="elct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8013"/>
            <a:ext cx="987425" cy="98742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4315" name="AutoShape 75"/>
          <p:cNvCxnSpPr>
            <a:cxnSpLocks noChangeShapeType="1"/>
            <a:endCxn id="394314" idx="1"/>
          </p:cNvCxnSpPr>
          <p:nvPr/>
        </p:nvCxnSpPr>
        <p:spPr bwMode="auto">
          <a:xfrm>
            <a:off x="6773863" y="1098550"/>
            <a:ext cx="693737" cy="3175"/>
          </a:xfrm>
          <a:prstGeom prst="bentConnector3">
            <a:avLst>
              <a:gd name="adj1" fmla="val 4988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94316" name="Picture 76" descr="elct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747838"/>
            <a:ext cx="987425" cy="98742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4317" name="AutoShape 77"/>
          <p:cNvCxnSpPr>
            <a:cxnSpLocks noChangeShapeType="1"/>
            <a:endCxn id="394316" idx="1"/>
          </p:cNvCxnSpPr>
          <p:nvPr/>
        </p:nvCxnSpPr>
        <p:spPr bwMode="auto">
          <a:xfrm>
            <a:off x="6773863" y="1474788"/>
            <a:ext cx="693737" cy="766762"/>
          </a:xfrm>
          <a:prstGeom prst="bentConnector3">
            <a:avLst>
              <a:gd name="adj1" fmla="val 4988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94318" name="Picture 78" descr="elct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5462588"/>
            <a:ext cx="987425" cy="98742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4319" name="AutoShape 79"/>
          <p:cNvCxnSpPr>
            <a:cxnSpLocks noChangeShapeType="1"/>
            <a:stCxn id="394312" idx="3"/>
            <a:endCxn id="394318" idx="1"/>
          </p:cNvCxnSpPr>
          <p:nvPr/>
        </p:nvCxnSpPr>
        <p:spPr bwMode="auto">
          <a:xfrm flipV="1">
            <a:off x="6769100" y="5956300"/>
            <a:ext cx="701675" cy="4095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836529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AutoShape 2"/>
          <p:cNvSpPr>
            <a:spLocks noChangeArrowheads="1"/>
          </p:cNvSpPr>
          <p:nvPr/>
        </p:nvSpPr>
        <p:spPr bwMode="auto">
          <a:xfrm>
            <a:off x="287338" y="5002213"/>
            <a:ext cx="1100137" cy="1447800"/>
          </a:xfrm>
          <a:prstGeom prst="can">
            <a:avLst>
              <a:gd name="adj" fmla="val 329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DB</a:t>
            </a:r>
          </a:p>
        </p:txBody>
      </p:sp>
      <p:grpSp>
        <p:nvGrpSpPr>
          <p:cNvPr id="392195" name="Group 3"/>
          <p:cNvGrpSpPr>
            <a:grpSpLocks/>
          </p:cNvGrpSpPr>
          <p:nvPr/>
        </p:nvGrpSpPr>
        <p:grpSpPr bwMode="auto">
          <a:xfrm>
            <a:off x="430213" y="358775"/>
            <a:ext cx="2643187" cy="1495425"/>
            <a:chOff x="1099" y="1168"/>
            <a:chExt cx="1665" cy="942"/>
          </a:xfrm>
        </p:grpSpPr>
        <p:sp>
          <p:nvSpPr>
            <p:cNvPr id="392196" name="Text Box 4"/>
            <p:cNvSpPr txBox="1">
              <a:spLocks noChangeArrowheads="1"/>
            </p:cNvSpPr>
            <p:nvPr/>
          </p:nvSpPr>
          <p:spPr bwMode="auto">
            <a:xfrm>
              <a:off x="1104" y="1168"/>
              <a:ext cx="122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PATIENT TABLE</a:t>
              </a:r>
            </a:p>
          </p:txBody>
        </p:sp>
        <p:sp>
          <p:nvSpPr>
            <p:cNvPr id="392197" name="Text Box 5"/>
            <p:cNvSpPr txBox="1">
              <a:spLocks noChangeArrowheads="1"/>
            </p:cNvSpPr>
            <p:nvPr/>
          </p:nvSpPr>
          <p:spPr bwMode="auto">
            <a:xfrm>
              <a:off x="1100" y="1399"/>
              <a:ext cx="683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0125678</a:t>
              </a:r>
            </a:p>
          </p:txBody>
        </p:sp>
        <p:sp>
          <p:nvSpPr>
            <p:cNvPr id="392198" name="Text Box 6"/>
            <p:cNvSpPr txBox="1">
              <a:spLocks noChangeArrowheads="1"/>
            </p:cNvSpPr>
            <p:nvPr/>
          </p:nvSpPr>
          <p:spPr bwMode="auto">
            <a:xfrm>
              <a:off x="1782" y="1399"/>
              <a:ext cx="982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Smith^James</a:t>
              </a:r>
            </a:p>
          </p:txBody>
        </p:sp>
        <p:sp>
          <p:nvSpPr>
            <p:cNvPr id="392199" name="Text Box 7"/>
            <p:cNvSpPr txBox="1">
              <a:spLocks noChangeArrowheads="1"/>
            </p:cNvSpPr>
            <p:nvPr/>
          </p:nvSpPr>
          <p:spPr bwMode="auto">
            <a:xfrm>
              <a:off x="1099" y="1636"/>
              <a:ext cx="683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0125735</a:t>
              </a:r>
            </a:p>
          </p:txBody>
        </p:sp>
        <p:sp>
          <p:nvSpPr>
            <p:cNvPr id="392200" name="Text Box 8"/>
            <p:cNvSpPr txBox="1">
              <a:spLocks noChangeArrowheads="1"/>
            </p:cNvSpPr>
            <p:nvPr/>
          </p:nvSpPr>
          <p:spPr bwMode="auto">
            <a:xfrm>
              <a:off x="1781" y="1636"/>
              <a:ext cx="983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Jones^Alan</a:t>
              </a:r>
            </a:p>
          </p:txBody>
        </p:sp>
        <p:sp>
          <p:nvSpPr>
            <p:cNvPr id="392201" name="Text Box 9"/>
            <p:cNvSpPr txBox="1">
              <a:spLocks noChangeArrowheads="1"/>
            </p:cNvSpPr>
            <p:nvPr/>
          </p:nvSpPr>
          <p:spPr bwMode="auto">
            <a:xfrm>
              <a:off x="1104" y="1873"/>
              <a:ext cx="677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2202" name="Text Box 10"/>
            <p:cNvSpPr txBox="1">
              <a:spLocks noChangeArrowheads="1"/>
            </p:cNvSpPr>
            <p:nvPr/>
          </p:nvSpPr>
          <p:spPr bwMode="auto">
            <a:xfrm>
              <a:off x="1786" y="1873"/>
              <a:ext cx="97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…………</a:t>
              </a:r>
            </a:p>
          </p:txBody>
        </p:sp>
      </p:grpSp>
      <p:grpSp>
        <p:nvGrpSpPr>
          <p:cNvPr id="392203" name="Group 11"/>
          <p:cNvGrpSpPr>
            <a:grpSpLocks/>
          </p:cNvGrpSpPr>
          <p:nvPr/>
        </p:nvGrpSpPr>
        <p:grpSpPr bwMode="auto">
          <a:xfrm>
            <a:off x="1195388" y="2133600"/>
            <a:ext cx="2128837" cy="1495425"/>
            <a:chOff x="1781" y="2206"/>
            <a:chExt cx="1341" cy="942"/>
          </a:xfrm>
        </p:grpSpPr>
        <p:sp>
          <p:nvSpPr>
            <p:cNvPr id="392204" name="Text Box 12"/>
            <p:cNvSpPr txBox="1">
              <a:spLocks noChangeArrowheads="1"/>
            </p:cNvSpPr>
            <p:nvPr/>
          </p:nvSpPr>
          <p:spPr bwMode="auto">
            <a:xfrm>
              <a:off x="1786" y="2206"/>
              <a:ext cx="110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STUDY TABLE</a:t>
              </a:r>
            </a:p>
          </p:txBody>
        </p:sp>
        <p:sp>
          <p:nvSpPr>
            <p:cNvPr id="392205" name="Text Box 13"/>
            <p:cNvSpPr txBox="1">
              <a:spLocks noChangeArrowheads="1"/>
            </p:cNvSpPr>
            <p:nvPr/>
          </p:nvSpPr>
          <p:spPr bwMode="auto">
            <a:xfrm>
              <a:off x="1782" y="2437"/>
              <a:ext cx="856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20051109</a:t>
              </a:r>
            </a:p>
          </p:txBody>
        </p:sp>
        <p:sp>
          <p:nvSpPr>
            <p:cNvPr id="392206" name="Text Box 14"/>
            <p:cNvSpPr txBox="1">
              <a:spLocks noChangeArrowheads="1"/>
            </p:cNvSpPr>
            <p:nvPr/>
          </p:nvSpPr>
          <p:spPr bwMode="auto">
            <a:xfrm>
              <a:off x="2618" y="2437"/>
              <a:ext cx="502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2267</a:t>
              </a:r>
            </a:p>
          </p:txBody>
        </p:sp>
        <p:sp>
          <p:nvSpPr>
            <p:cNvPr id="392207" name="Text Box 15"/>
            <p:cNvSpPr txBox="1">
              <a:spLocks noChangeArrowheads="1"/>
            </p:cNvSpPr>
            <p:nvPr/>
          </p:nvSpPr>
          <p:spPr bwMode="auto">
            <a:xfrm>
              <a:off x="1781" y="2674"/>
              <a:ext cx="859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20060301</a:t>
              </a:r>
            </a:p>
          </p:txBody>
        </p:sp>
        <p:sp>
          <p:nvSpPr>
            <p:cNvPr id="392208" name="Text Box 16"/>
            <p:cNvSpPr txBox="1">
              <a:spLocks noChangeArrowheads="1"/>
            </p:cNvSpPr>
            <p:nvPr/>
          </p:nvSpPr>
          <p:spPr bwMode="auto">
            <a:xfrm>
              <a:off x="2617" y="2674"/>
              <a:ext cx="503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3920</a:t>
              </a:r>
            </a:p>
          </p:txBody>
        </p:sp>
        <p:sp>
          <p:nvSpPr>
            <p:cNvPr id="392209" name="Text Box 17"/>
            <p:cNvSpPr txBox="1">
              <a:spLocks noChangeArrowheads="1"/>
            </p:cNvSpPr>
            <p:nvPr/>
          </p:nvSpPr>
          <p:spPr bwMode="auto">
            <a:xfrm>
              <a:off x="1786" y="2911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2210" name="Text Box 18"/>
            <p:cNvSpPr txBox="1">
              <a:spLocks noChangeArrowheads="1"/>
            </p:cNvSpPr>
            <p:nvPr/>
          </p:nvSpPr>
          <p:spPr bwMode="auto">
            <a:xfrm>
              <a:off x="2617" y="2911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cxnSp>
        <p:nvCxnSpPr>
          <p:cNvPr id="392211" name="AutoShape 19"/>
          <p:cNvCxnSpPr>
            <a:cxnSpLocks noChangeShapeType="1"/>
            <a:stCxn id="392200" idx="3"/>
            <a:endCxn id="392205" idx="1"/>
          </p:cNvCxnSpPr>
          <p:nvPr/>
        </p:nvCxnSpPr>
        <p:spPr bwMode="auto">
          <a:xfrm flipH="1">
            <a:off x="1196975" y="1290638"/>
            <a:ext cx="1876425" cy="1398587"/>
          </a:xfrm>
          <a:prstGeom prst="bentConnector5">
            <a:avLst>
              <a:gd name="adj1" fmla="val -12181"/>
              <a:gd name="adj2" fmla="val 49944"/>
              <a:gd name="adj3" fmla="val 112181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2212" name="Text Box 20"/>
          <p:cNvSpPr txBox="1">
            <a:spLocks noChangeArrowheads="1"/>
          </p:cNvSpPr>
          <p:nvPr/>
        </p:nvSpPr>
        <p:spPr bwMode="auto">
          <a:xfrm>
            <a:off x="1895475" y="3962400"/>
            <a:ext cx="1819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SERIES TABLE</a:t>
            </a:r>
          </a:p>
        </p:txBody>
      </p:sp>
      <p:sp>
        <p:nvSpPr>
          <p:cNvPr id="392213" name="Text Box 21"/>
          <p:cNvSpPr txBox="1">
            <a:spLocks noChangeArrowheads="1"/>
          </p:cNvSpPr>
          <p:nvPr/>
        </p:nvSpPr>
        <p:spPr bwMode="auto">
          <a:xfrm>
            <a:off x="1889125" y="4329113"/>
            <a:ext cx="633413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392214" name="Text Box 22"/>
          <p:cNvSpPr txBox="1">
            <a:spLocks noChangeArrowheads="1"/>
          </p:cNvSpPr>
          <p:nvPr/>
        </p:nvSpPr>
        <p:spPr bwMode="auto">
          <a:xfrm>
            <a:off x="2525713" y="4329113"/>
            <a:ext cx="1487487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Localizer</a:t>
            </a:r>
          </a:p>
        </p:txBody>
      </p:sp>
      <p:sp>
        <p:nvSpPr>
          <p:cNvPr id="392215" name="Text Box 23"/>
          <p:cNvSpPr txBox="1">
            <a:spLocks noChangeArrowheads="1"/>
          </p:cNvSpPr>
          <p:nvPr/>
        </p:nvSpPr>
        <p:spPr bwMode="auto">
          <a:xfrm>
            <a:off x="1887538" y="4705350"/>
            <a:ext cx="6350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2</a:t>
            </a:r>
          </a:p>
        </p:txBody>
      </p:sp>
      <p:sp>
        <p:nvSpPr>
          <p:cNvPr id="392216" name="Text Box 24"/>
          <p:cNvSpPr txBox="1">
            <a:spLocks noChangeArrowheads="1"/>
          </p:cNvSpPr>
          <p:nvPr/>
        </p:nvSpPr>
        <p:spPr bwMode="auto">
          <a:xfrm>
            <a:off x="2522538" y="4705350"/>
            <a:ext cx="1490662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Axial C/A/P</a:t>
            </a:r>
          </a:p>
        </p:txBody>
      </p:sp>
      <p:sp>
        <p:nvSpPr>
          <p:cNvPr id="392217" name="Text Box 25"/>
          <p:cNvSpPr txBox="1">
            <a:spLocks noChangeArrowheads="1"/>
          </p:cNvSpPr>
          <p:nvPr/>
        </p:nvSpPr>
        <p:spPr bwMode="auto">
          <a:xfrm>
            <a:off x="1895475" y="5081588"/>
            <a:ext cx="62865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…</a:t>
            </a:r>
          </a:p>
        </p:txBody>
      </p:sp>
      <p:sp>
        <p:nvSpPr>
          <p:cNvPr id="392218" name="Text Box 26"/>
          <p:cNvSpPr txBox="1">
            <a:spLocks noChangeArrowheads="1"/>
          </p:cNvSpPr>
          <p:nvPr/>
        </p:nvSpPr>
        <p:spPr bwMode="auto">
          <a:xfrm>
            <a:off x="2519363" y="5081588"/>
            <a:ext cx="1497012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……</a:t>
            </a:r>
          </a:p>
        </p:txBody>
      </p:sp>
      <p:cxnSp>
        <p:nvCxnSpPr>
          <p:cNvPr id="392219" name="AutoShape 27"/>
          <p:cNvCxnSpPr>
            <a:cxnSpLocks noChangeShapeType="1"/>
            <a:stCxn id="392208" idx="3"/>
            <a:endCxn id="392213" idx="1"/>
          </p:cNvCxnSpPr>
          <p:nvPr/>
        </p:nvCxnSpPr>
        <p:spPr bwMode="auto">
          <a:xfrm flipH="1">
            <a:off x="1889125" y="3065463"/>
            <a:ext cx="1431925" cy="1452562"/>
          </a:xfrm>
          <a:prstGeom prst="bentConnector5">
            <a:avLst>
              <a:gd name="adj1" fmla="val -15963"/>
              <a:gd name="adj2" fmla="val 49944"/>
              <a:gd name="adj3" fmla="val 115963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2220" name="Text Box 28"/>
          <p:cNvSpPr txBox="1">
            <a:spLocks noChangeArrowheads="1"/>
          </p:cNvSpPr>
          <p:nvPr/>
        </p:nvSpPr>
        <p:spPr bwMode="auto">
          <a:xfrm>
            <a:off x="4656138" y="542925"/>
            <a:ext cx="17176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IMAGE TABLE</a:t>
            </a:r>
          </a:p>
        </p:txBody>
      </p:sp>
      <p:sp>
        <p:nvSpPr>
          <p:cNvPr id="392221" name="Text Box 29"/>
          <p:cNvSpPr txBox="1">
            <a:spLocks noChangeArrowheads="1"/>
          </p:cNvSpPr>
          <p:nvPr/>
        </p:nvSpPr>
        <p:spPr bwMode="auto">
          <a:xfrm>
            <a:off x="4640263" y="909638"/>
            <a:ext cx="13589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1 mm</a:t>
            </a:r>
          </a:p>
        </p:txBody>
      </p:sp>
      <p:sp>
        <p:nvSpPr>
          <p:cNvPr id="392222" name="Text Box 30"/>
          <p:cNvSpPr txBox="1">
            <a:spLocks noChangeArrowheads="1"/>
          </p:cNvSpPr>
          <p:nvPr/>
        </p:nvSpPr>
        <p:spPr bwMode="auto">
          <a:xfrm>
            <a:off x="5976938" y="909638"/>
            <a:ext cx="796925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392223" name="Text Box 31"/>
          <p:cNvSpPr txBox="1">
            <a:spLocks noChangeArrowheads="1"/>
          </p:cNvSpPr>
          <p:nvPr/>
        </p:nvSpPr>
        <p:spPr bwMode="auto">
          <a:xfrm>
            <a:off x="4648200" y="1285875"/>
            <a:ext cx="1363663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1 mm</a:t>
            </a:r>
          </a:p>
        </p:txBody>
      </p:sp>
      <p:sp>
        <p:nvSpPr>
          <p:cNvPr id="392224" name="Text Box 32"/>
          <p:cNvSpPr txBox="1">
            <a:spLocks noChangeArrowheads="1"/>
          </p:cNvSpPr>
          <p:nvPr/>
        </p:nvSpPr>
        <p:spPr bwMode="auto">
          <a:xfrm>
            <a:off x="5975350" y="1285875"/>
            <a:ext cx="798513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2</a:t>
            </a:r>
          </a:p>
        </p:txBody>
      </p:sp>
      <p:grpSp>
        <p:nvGrpSpPr>
          <p:cNvPr id="392225" name="Group 33"/>
          <p:cNvGrpSpPr>
            <a:grpSpLocks/>
          </p:cNvGrpSpPr>
          <p:nvPr/>
        </p:nvGrpSpPr>
        <p:grpSpPr bwMode="auto">
          <a:xfrm>
            <a:off x="4656138" y="1662113"/>
            <a:ext cx="2120900" cy="376237"/>
            <a:chOff x="2933" y="1047"/>
            <a:chExt cx="1336" cy="237"/>
          </a:xfrm>
        </p:grpSpPr>
        <p:sp>
          <p:nvSpPr>
            <p:cNvPr id="392226" name="Text Box 34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2227" name="Text Box 35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cxnSp>
        <p:nvCxnSpPr>
          <p:cNvPr id="392228" name="AutoShape 36"/>
          <p:cNvCxnSpPr>
            <a:cxnSpLocks noChangeShapeType="1"/>
            <a:stCxn id="392216" idx="3"/>
            <a:endCxn id="392221" idx="1"/>
          </p:cNvCxnSpPr>
          <p:nvPr/>
        </p:nvCxnSpPr>
        <p:spPr bwMode="auto">
          <a:xfrm flipV="1">
            <a:off x="4013200" y="1098550"/>
            <a:ext cx="627063" cy="3795713"/>
          </a:xfrm>
          <a:prstGeom prst="bentConnector3">
            <a:avLst>
              <a:gd name="adj1" fmla="val 4987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92229" name="Group 37"/>
          <p:cNvGrpSpPr>
            <a:grpSpLocks/>
          </p:cNvGrpSpPr>
          <p:nvPr/>
        </p:nvGrpSpPr>
        <p:grpSpPr bwMode="auto">
          <a:xfrm>
            <a:off x="4648200" y="2038350"/>
            <a:ext cx="2120900" cy="376238"/>
            <a:chOff x="2933" y="1047"/>
            <a:chExt cx="1336" cy="237"/>
          </a:xfrm>
        </p:grpSpPr>
        <p:sp>
          <p:nvSpPr>
            <p:cNvPr id="392230" name="Text Box 38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2231" name="Text Box 39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2232" name="Group 40"/>
          <p:cNvGrpSpPr>
            <a:grpSpLocks/>
          </p:cNvGrpSpPr>
          <p:nvPr/>
        </p:nvGrpSpPr>
        <p:grpSpPr bwMode="auto">
          <a:xfrm>
            <a:off x="4648200" y="2414588"/>
            <a:ext cx="2120900" cy="376237"/>
            <a:chOff x="2933" y="1047"/>
            <a:chExt cx="1336" cy="237"/>
          </a:xfrm>
        </p:grpSpPr>
        <p:sp>
          <p:nvSpPr>
            <p:cNvPr id="392233" name="Text Box 41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2234" name="Text Box 42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2235" name="Group 43"/>
          <p:cNvGrpSpPr>
            <a:grpSpLocks/>
          </p:cNvGrpSpPr>
          <p:nvPr/>
        </p:nvGrpSpPr>
        <p:grpSpPr bwMode="auto">
          <a:xfrm>
            <a:off x="4648200" y="2790825"/>
            <a:ext cx="2120900" cy="376238"/>
            <a:chOff x="2933" y="1047"/>
            <a:chExt cx="1336" cy="237"/>
          </a:xfrm>
        </p:grpSpPr>
        <p:sp>
          <p:nvSpPr>
            <p:cNvPr id="392236" name="Text Box 44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2237" name="Text Box 45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2238" name="Group 46"/>
          <p:cNvGrpSpPr>
            <a:grpSpLocks/>
          </p:cNvGrpSpPr>
          <p:nvPr/>
        </p:nvGrpSpPr>
        <p:grpSpPr bwMode="auto">
          <a:xfrm>
            <a:off x="4648200" y="3167063"/>
            <a:ext cx="2120900" cy="376237"/>
            <a:chOff x="2933" y="1047"/>
            <a:chExt cx="1336" cy="237"/>
          </a:xfrm>
        </p:grpSpPr>
        <p:sp>
          <p:nvSpPr>
            <p:cNvPr id="392239" name="Text Box 47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2240" name="Text Box 48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2241" name="Group 49"/>
          <p:cNvGrpSpPr>
            <a:grpSpLocks/>
          </p:cNvGrpSpPr>
          <p:nvPr/>
        </p:nvGrpSpPr>
        <p:grpSpPr bwMode="auto">
          <a:xfrm>
            <a:off x="4648200" y="3543300"/>
            <a:ext cx="2120900" cy="376238"/>
            <a:chOff x="2933" y="1047"/>
            <a:chExt cx="1336" cy="237"/>
          </a:xfrm>
        </p:grpSpPr>
        <p:sp>
          <p:nvSpPr>
            <p:cNvPr id="392242" name="Text Box 50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2243" name="Text Box 51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2244" name="Group 52"/>
          <p:cNvGrpSpPr>
            <a:grpSpLocks/>
          </p:cNvGrpSpPr>
          <p:nvPr/>
        </p:nvGrpSpPr>
        <p:grpSpPr bwMode="auto">
          <a:xfrm>
            <a:off x="4648200" y="3919538"/>
            <a:ext cx="2120900" cy="376237"/>
            <a:chOff x="2933" y="1047"/>
            <a:chExt cx="1336" cy="237"/>
          </a:xfrm>
        </p:grpSpPr>
        <p:sp>
          <p:nvSpPr>
            <p:cNvPr id="392245" name="Text Box 53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2246" name="Text Box 54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2247" name="Group 55"/>
          <p:cNvGrpSpPr>
            <a:grpSpLocks/>
          </p:cNvGrpSpPr>
          <p:nvPr/>
        </p:nvGrpSpPr>
        <p:grpSpPr bwMode="auto">
          <a:xfrm>
            <a:off x="4648200" y="4295775"/>
            <a:ext cx="2120900" cy="376238"/>
            <a:chOff x="2933" y="1047"/>
            <a:chExt cx="1336" cy="237"/>
          </a:xfrm>
        </p:grpSpPr>
        <p:sp>
          <p:nvSpPr>
            <p:cNvPr id="392248" name="Text Box 56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2249" name="Text Box 57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2250" name="Group 58"/>
          <p:cNvGrpSpPr>
            <a:grpSpLocks/>
          </p:cNvGrpSpPr>
          <p:nvPr/>
        </p:nvGrpSpPr>
        <p:grpSpPr bwMode="auto">
          <a:xfrm>
            <a:off x="4648200" y="4672013"/>
            <a:ext cx="2120900" cy="376237"/>
            <a:chOff x="2933" y="1047"/>
            <a:chExt cx="1336" cy="237"/>
          </a:xfrm>
        </p:grpSpPr>
        <p:sp>
          <p:nvSpPr>
            <p:cNvPr id="392251" name="Text Box 59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2252" name="Text Box 60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2253" name="Group 61"/>
          <p:cNvGrpSpPr>
            <a:grpSpLocks/>
          </p:cNvGrpSpPr>
          <p:nvPr/>
        </p:nvGrpSpPr>
        <p:grpSpPr bwMode="auto">
          <a:xfrm>
            <a:off x="4648200" y="5048250"/>
            <a:ext cx="2120900" cy="376238"/>
            <a:chOff x="2933" y="1047"/>
            <a:chExt cx="1336" cy="237"/>
          </a:xfrm>
        </p:grpSpPr>
        <p:sp>
          <p:nvSpPr>
            <p:cNvPr id="392254" name="Text Box 62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2255" name="Text Box 63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2256" name="Group 64"/>
          <p:cNvGrpSpPr>
            <a:grpSpLocks/>
          </p:cNvGrpSpPr>
          <p:nvPr/>
        </p:nvGrpSpPr>
        <p:grpSpPr bwMode="auto">
          <a:xfrm>
            <a:off x="4648200" y="5424488"/>
            <a:ext cx="2120900" cy="376237"/>
            <a:chOff x="2933" y="1047"/>
            <a:chExt cx="1336" cy="237"/>
          </a:xfrm>
        </p:grpSpPr>
        <p:sp>
          <p:nvSpPr>
            <p:cNvPr id="392257" name="Text Box 65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2258" name="Text Box 66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2259" name="Group 67"/>
          <p:cNvGrpSpPr>
            <a:grpSpLocks/>
          </p:cNvGrpSpPr>
          <p:nvPr/>
        </p:nvGrpSpPr>
        <p:grpSpPr bwMode="auto">
          <a:xfrm>
            <a:off x="4648200" y="5800725"/>
            <a:ext cx="2120900" cy="376238"/>
            <a:chOff x="2933" y="1047"/>
            <a:chExt cx="1336" cy="237"/>
          </a:xfrm>
        </p:grpSpPr>
        <p:sp>
          <p:nvSpPr>
            <p:cNvPr id="392260" name="Text Box 68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2261" name="Text Box 69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2262" name="Group 70"/>
          <p:cNvGrpSpPr>
            <a:grpSpLocks/>
          </p:cNvGrpSpPr>
          <p:nvPr/>
        </p:nvGrpSpPr>
        <p:grpSpPr bwMode="auto">
          <a:xfrm>
            <a:off x="4648200" y="6176963"/>
            <a:ext cx="2120900" cy="376237"/>
            <a:chOff x="2933" y="1047"/>
            <a:chExt cx="1336" cy="237"/>
          </a:xfrm>
        </p:grpSpPr>
        <p:sp>
          <p:nvSpPr>
            <p:cNvPr id="392263" name="Text Box 71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1 mm</a:t>
              </a:r>
            </a:p>
          </p:txBody>
        </p:sp>
        <p:sp>
          <p:nvSpPr>
            <p:cNvPr id="392264" name="Text Box 72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1897</a:t>
              </a:r>
            </a:p>
          </p:txBody>
        </p:sp>
      </p:grpSp>
      <p:sp>
        <p:nvSpPr>
          <p:cNvPr id="392265" name="Text Box 73"/>
          <p:cNvSpPr txBox="1">
            <a:spLocks noChangeArrowheads="1"/>
          </p:cNvSpPr>
          <p:nvPr/>
        </p:nvSpPr>
        <p:spPr bwMode="auto">
          <a:xfrm>
            <a:off x="7315200" y="2790825"/>
            <a:ext cx="1392238" cy="2014538"/>
          </a:xfrm>
          <a:prstGeom prst="rect">
            <a:avLst/>
          </a:prstGeom>
          <a:solidFill>
            <a:srgbClr val="FEBD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i="1"/>
              <a:t>Potentially thousands of individual per slice database insertion operations</a:t>
            </a:r>
            <a:endParaRPr lang="en-US" sz="1800"/>
          </a:p>
        </p:txBody>
      </p:sp>
      <p:grpSp>
        <p:nvGrpSpPr>
          <p:cNvPr id="392269" name="Group 77"/>
          <p:cNvGrpSpPr>
            <a:grpSpLocks/>
          </p:cNvGrpSpPr>
          <p:nvPr/>
        </p:nvGrpSpPr>
        <p:grpSpPr bwMode="auto">
          <a:xfrm>
            <a:off x="4495800" y="1477963"/>
            <a:ext cx="2438400" cy="4846637"/>
            <a:chOff x="2832" y="931"/>
            <a:chExt cx="1536" cy="3053"/>
          </a:xfrm>
        </p:grpSpPr>
        <p:sp>
          <p:nvSpPr>
            <p:cNvPr id="392267" name="Line 75"/>
            <p:cNvSpPr>
              <a:spLocks noChangeShapeType="1"/>
            </p:cNvSpPr>
            <p:nvPr/>
          </p:nvSpPr>
          <p:spPr bwMode="auto">
            <a:xfrm>
              <a:off x="2832" y="931"/>
              <a:ext cx="1536" cy="3053"/>
            </a:xfrm>
            <a:prstGeom prst="line">
              <a:avLst/>
            </a:prstGeom>
            <a:noFill/>
            <a:ln w="76200">
              <a:solidFill>
                <a:srgbClr val="CF12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392268" name="Line 76"/>
            <p:cNvSpPr>
              <a:spLocks noChangeShapeType="1"/>
            </p:cNvSpPr>
            <p:nvPr/>
          </p:nvSpPr>
          <p:spPr bwMode="auto">
            <a:xfrm flipH="1">
              <a:off x="2832" y="931"/>
              <a:ext cx="1536" cy="3053"/>
            </a:xfrm>
            <a:prstGeom prst="line">
              <a:avLst/>
            </a:prstGeom>
            <a:noFill/>
            <a:ln w="76200">
              <a:solidFill>
                <a:srgbClr val="CF12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grpSp>
        <p:nvGrpSpPr>
          <p:cNvPr id="392270" name="Group 78"/>
          <p:cNvGrpSpPr>
            <a:grpSpLocks/>
          </p:cNvGrpSpPr>
          <p:nvPr/>
        </p:nvGrpSpPr>
        <p:grpSpPr bwMode="auto">
          <a:xfrm>
            <a:off x="7315200" y="2743200"/>
            <a:ext cx="1392238" cy="2103438"/>
            <a:chOff x="2832" y="931"/>
            <a:chExt cx="1536" cy="3053"/>
          </a:xfrm>
        </p:grpSpPr>
        <p:sp>
          <p:nvSpPr>
            <p:cNvPr id="392271" name="Line 79"/>
            <p:cNvSpPr>
              <a:spLocks noChangeShapeType="1"/>
            </p:cNvSpPr>
            <p:nvPr/>
          </p:nvSpPr>
          <p:spPr bwMode="auto">
            <a:xfrm>
              <a:off x="2832" y="931"/>
              <a:ext cx="1536" cy="3053"/>
            </a:xfrm>
            <a:prstGeom prst="line">
              <a:avLst/>
            </a:prstGeom>
            <a:noFill/>
            <a:ln w="76200">
              <a:solidFill>
                <a:srgbClr val="CF12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392272" name="Line 80"/>
            <p:cNvSpPr>
              <a:spLocks noChangeShapeType="1"/>
            </p:cNvSpPr>
            <p:nvPr/>
          </p:nvSpPr>
          <p:spPr bwMode="auto">
            <a:xfrm flipH="1">
              <a:off x="2832" y="931"/>
              <a:ext cx="1536" cy="3053"/>
            </a:xfrm>
            <a:prstGeom prst="line">
              <a:avLst/>
            </a:prstGeom>
            <a:noFill/>
            <a:ln w="76200">
              <a:solidFill>
                <a:srgbClr val="CF12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pic>
        <p:nvPicPr>
          <p:cNvPr id="392273" name="Picture 81" descr="elct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8013"/>
            <a:ext cx="987425" cy="98742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2274" name="AutoShape 82"/>
          <p:cNvCxnSpPr>
            <a:cxnSpLocks noChangeShapeType="1"/>
            <a:endCxn id="392273" idx="1"/>
          </p:cNvCxnSpPr>
          <p:nvPr/>
        </p:nvCxnSpPr>
        <p:spPr bwMode="auto">
          <a:xfrm>
            <a:off x="6773863" y="1098550"/>
            <a:ext cx="693737" cy="3175"/>
          </a:xfrm>
          <a:prstGeom prst="bentConnector3">
            <a:avLst>
              <a:gd name="adj1" fmla="val 4988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92275" name="Picture 83" descr="elct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747838"/>
            <a:ext cx="987425" cy="98742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2276" name="AutoShape 84"/>
          <p:cNvCxnSpPr>
            <a:cxnSpLocks noChangeShapeType="1"/>
            <a:endCxn id="392275" idx="1"/>
          </p:cNvCxnSpPr>
          <p:nvPr/>
        </p:nvCxnSpPr>
        <p:spPr bwMode="auto">
          <a:xfrm>
            <a:off x="6773863" y="1474788"/>
            <a:ext cx="693737" cy="766762"/>
          </a:xfrm>
          <a:prstGeom prst="bentConnector3">
            <a:avLst>
              <a:gd name="adj1" fmla="val 4988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92277" name="Picture 85" descr="elct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5462588"/>
            <a:ext cx="987425" cy="98742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2278" name="AutoShape 86"/>
          <p:cNvCxnSpPr>
            <a:cxnSpLocks noChangeShapeType="1"/>
            <a:endCxn id="392277" idx="1"/>
          </p:cNvCxnSpPr>
          <p:nvPr/>
        </p:nvCxnSpPr>
        <p:spPr bwMode="auto">
          <a:xfrm flipV="1">
            <a:off x="6769100" y="5956300"/>
            <a:ext cx="701675" cy="4095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54980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AutoShape 2"/>
          <p:cNvSpPr>
            <a:spLocks noChangeArrowheads="1"/>
          </p:cNvSpPr>
          <p:nvPr/>
        </p:nvSpPr>
        <p:spPr bwMode="auto">
          <a:xfrm>
            <a:off x="287338" y="5002213"/>
            <a:ext cx="1100137" cy="1447800"/>
          </a:xfrm>
          <a:prstGeom prst="can">
            <a:avLst>
              <a:gd name="adj" fmla="val 329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DB</a:t>
            </a:r>
          </a:p>
        </p:txBody>
      </p:sp>
      <p:grpSp>
        <p:nvGrpSpPr>
          <p:cNvPr id="393219" name="Group 3"/>
          <p:cNvGrpSpPr>
            <a:grpSpLocks/>
          </p:cNvGrpSpPr>
          <p:nvPr/>
        </p:nvGrpSpPr>
        <p:grpSpPr bwMode="auto">
          <a:xfrm>
            <a:off x="430213" y="358776"/>
            <a:ext cx="2647950" cy="1489076"/>
            <a:chOff x="1099" y="1168"/>
            <a:chExt cx="1668" cy="938"/>
          </a:xfrm>
        </p:grpSpPr>
        <p:sp>
          <p:nvSpPr>
            <p:cNvPr id="393220" name="Text Box 4"/>
            <p:cNvSpPr txBox="1">
              <a:spLocks noChangeArrowheads="1"/>
            </p:cNvSpPr>
            <p:nvPr/>
          </p:nvSpPr>
          <p:spPr bwMode="auto">
            <a:xfrm>
              <a:off x="1104" y="1168"/>
              <a:ext cx="1194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+mn-lt"/>
                </a:rPr>
                <a:t>PATIENT TABLE</a:t>
              </a:r>
            </a:p>
          </p:txBody>
        </p:sp>
        <p:sp>
          <p:nvSpPr>
            <p:cNvPr id="393221" name="Text Box 5"/>
            <p:cNvSpPr txBox="1">
              <a:spLocks noChangeArrowheads="1"/>
            </p:cNvSpPr>
            <p:nvPr/>
          </p:nvSpPr>
          <p:spPr bwMode="auto">
            <a:xfrm>
              <a:off x="1100" y="1399"/>
              <a:ext cx="682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+mn-lt"/>
                </a:rPr>
                <a:t>0125678</a:t>
              </a:r>
            </a:p>
          </p:txBody>
        </p:sp>
        <p:sp>
          <p:nvSpPr>
            <p:cNvPr id="393222" name="Text Box 6"/>
            <p:cNvSpPr txBox="1">
              <a:spLocks noChangeArrowheads="1"/>
            </p:cNvSpPr>
            <p:nvPr/>
          </p:nvSpPr>
          <p:spPr bwMode="auto">
            <a:xfrm>
              <a:off x="1782" y="1399"/>
              <a:ext cx="985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+mn-lt"/>
                </a:rPr>
                <a:t>Smith^James</a:t>
              </a:r>
            </a:p>
          </p:txBody>
        </p:sp>
        <p:sp>
          <p:nvSpPr>
            <p:cNvPr id="393223" name="Text Box 7"/>
            <p:cNvSpPr txBox="1">
              <a:spLocks noChangeArrowheads="1"/>
            </p:cNvSpPr>
            <p:nvPr/>
          </p:nvSpPr>
          <p:spPr bwMode="auto">
            <a:xfrm>
              <a:off x="1099" y="1636"/>
              <a:ext cx="682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+mn-lt"/>
                </a:rPr>
                <a:t>0125735</a:t>
              </a:r>
            </a:p>
          </p:txBody>
        </p:sp>
        <p:sp>
          <p:nvSpPr>
            <p:cNvPr id="393224" name="Text Box 8"/>
            <p:cNvSpPr txBox="1">
              <a:spLocks noChangeArrowheads="1"/>
            </p:cNvSpPr>
            <p:nvPr/>
          </p:nvSpPr>
          <p:spPr bwMode="auto">
            <a:xfrm>
              <a:off x="1781" y="1636"/>
              <a:ext cx="983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>
                  <a:latin typeface="+mn-lt"/>
                </a:rPr>
                <a:t>Jones^Alan</a:t>
              </a:r>
            </a:p>
          </p:txBody>
        </p:sp>
        <p:sp>
          <p:nvSpPr>
            <p:cNvPr id="393225" name="Text Box 9"/>
            <p:cNvSpPr txBox="1">
              <a:spLocks noChangeArrowheads="1"/>
            </p:cNvSpPr>
            <p:nvPr/>
          </p:nvSpPr>
          <p:spPr bwMode="auto">
            <a:xfrm>
              <a:off x="1104" y="1873"/>
              <a:ext cx="677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>
                  <a:latin typeface="+mn-lt"/>
                </a:rPr>
                <a:t>………..</a:t>
              </a:r>
            </a:p>
          </p:txBody>
        </p:sp>
        <p:sp>
          <p:nvSpPr>
            <p:cNvPr id="393226" name="Text Box 10"/>
            <p:cNvSpPr txBox="1">
              <a:spLocks noChangeArrowheads="1"/>
            </p:cNvSpPr>
            <p:nvPr/>
          </p:nvSpPr>
          <p:spPr bwMode="auto">
            <a:xfrm>
              <a:off x="1786" y="1873"/>
              <a:ext cx="978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>
                  <a:latin typeface="+mn-lt"/>
                </a:rPr>
                <a:t>…………</a:t>
              </a:r>
            </a:p>
          </p:txBody>
        </p:sp>
      </p:grpSp>
      <p:grpSp>
        <p:nvGrpSpPr>
          <p:cNvPr id="393227" name="Group 11"/>
          <p:cNvGrpSpPr>
            <a:grpSpLocks/>
          </p:cNvGrpSpPr>
          <p:nvPr/>
        </p:nvGrpSpPr>
        <p:grpSpPr bwMode="auto">
          <a:xfrm>
            <a:off x="1195388" y="2133602"/>
            <a:ext cx="2128837" cy="1489076"/>
            <a:chOff x="1781" y="2206"/>
            <a:chExt cx="1341" cy="938"/>
          </a:xfrm>
        </p:grpSpPr>
        <p:sp>
          <p:nvSpPr>
            <p:cNvPr id="393228" name="Text Box 12"/>
            <p:cNvSpPr txBox="1">
              <a:spLocks noChangeArrowheads="1"/>
            </p:cNvSpPr>
            <p:nvPr/>
          </p:nvSpPr>
          <p:spPr bwMode="auto">
            <a:xfrm>
              <a:off x="1786" y="2206"/>
              <a:ext cx="1094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+mn-lt"/>
                </a:rPr>
                <a:t>STUDY TABLE</a:t>
              </a:r>
            </a:p>
          </p:txBody>
        </p:sp>
        <p:sp>
          <p:nvSpPr>
            <p:cNvPr id="393229" name="Text Box 13"/>
            <p:cNvSpPr txBox="1">
              <a:spLocks noChangeArrowheads="1"/>
            </p:cNvSpPr>
            <p:nvPr/>
          </p:nvSpPr>
          <p:spPr bwMode="auto">
            <a:xfrm>
              <a:off x="1782" y="2437"/>
              <a:ext cx="856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>
                  <a:latin typeface="+mn-lt"/>
                </a:rPr>
                <a:t>20051109</a:t>
              </a:r>
            </a:p>
          </p:txBody>
        </p:sp>
        <p:sp>
          <p:nvSpPr>
            <p:cNvPr id="393230" name="Text Box 14"/>
            <p:cNvSpPr txBox="1">
              <a:spLocks noChangeArrowheads="1"/>
            </p:cNvSpPr>
            <p:nvPr/>
          </p:nvSpPr>
          <p:spPr bwMode="auto">
            <a:xfrm>
              <a:off x="2618" y="2437"/>
              <a:ext cx="502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>
                  <a:latin typeface="+mn-lt"/>
                </a:rPr>
                <a:t>2267</a:t>
              </a:r>
            </a:p>
          </p:txBody>
        </p:sp>
        <p:sp>
          <p:nvSpPr>
            <p:cNvPr id="393231" name="Text Box 15"/>
            <p:cNvSpPr txBox="1">
              <a:spLocks noChangeArrowheads="1"/>
            </p:cNvSpPr>
            <p:nvPr/>
          </p:nvSpPr>
          <p:spPr bwMode="auto">
            <a:xfrm>
              <a:off x="1781" y="2674"/>
              <a:ext cx="859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>
                  <a:latin typeface="+mn-lt"/>
                </a:rPr>
                <a:t>20060301</a:t>
              </a:r>
            </a:p>
          </p:txBody>
        </p:sp>
        <p:sp>
          <p:nvSpPr>
            <p:cNvPr id="393232" name="Text Box 16"/>
            <p:cNvSpPr txBox="1">
              <a:spLocks noChangeArrowheads="1"/>
            </p:cNvSpPr>
            <p:nvPr/>
          </p:nvSpPr>
          <p:spPr bwMode="auto">
            <a:xfrm>
              <a:off x="2617" y="2674"/>
              <a:ext cx="503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>
                  <a:latin typeface="+mn-lt"/>
                </a:rPr>
                <a:t>3920</a:t>
              </a:r>
            </a:p>
          </p:txBody>
        </p:sp>
        <p:sp>
          <p:nvSpPr>
            <p:cNvPr id="393233" name="Text Box 17"/>
            <p:cNvSpPr txBox="1">
              <a:spLocks noChangeArrowheads="1"/>
            </p:cNvSpPr>
            <p:nvPr/>
          </p:nvSpPr>
          <p:spPr bwMode="auto">
            <a:xfrm>
              <a:off x="1786" y="2911"/>
              <a:ext cx="851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>
                  <a:latin typeface="+mn-lt"/>
                </a:rPr>
                <a:t>………..</a:t>
              </a:r>
            </a:p>
          </p:txBody>
        </p:sp>
        <p:sp>
          <p:nvSpPr>
            <p:cNvPr id="393234" name="Text Box 18"/>
            <p:cNvSpPr txBox="1">
              <a:spLocks noChangeArrowheads="1"/>
            </p:cNvSpPr>
            <p:nvPr/>
          </p:nvSpPr>
          <p:spPr bwMode="auto">
            <a:xfrm>
              <a:off x="2617" y="2911"/>
              <a:ext cx="505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>
                  <a:latin typeface="+mn-lt"/>
                </a:rPr>
                <a:t>……</a:t>
              </a:r>
            </a:p>
          </p:txBody>
        </p:sp>
      </p:grpSp>
      <p:cxnSp>
        <p:nvCxnSpPr>
          <p:cNvPr id="393235" name="AutoShape 19"/>
          <p:cNvCxnSpPr>
            <a:cxnSpLocks noChangeShapeType="1"/>
            <a:stCxn id="393224" idx="3"/>
            <a:endCxn id="393229" idx="1"/>
          </p:cNvCxnSpPr>
          <p:nvPr/>
        </p:nvCxnSpPr>
        <p:spPr bwMode="auto">
          <a:xfrm flipH="1">
            <a:off x="1196975" y="1286670"/>
            <a:ext cx="1876426" cy="1398589"/>
          </a:xfrm>
          <a:prstGeom prst="bentConnector5">
            <a:avLst>
              <a:gd name="adj1" fmla="val -12183"/>
              <a:gd name="adj2" fmla="val 50000"/>
              <a:gd name="adj3" fmla="val 112183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3236" name="Text Box 20"/>
          <p:cNvSpPr txBox="1">
            <a:spLocks noChangeArrowheads="1"/>
          </p:cNvSpPr>
          <p:nvPr/>
        </p:nvSpPr>
        <p:spPr bwMode="auto">
          <a:xfrm>
            <a:off x="1895475" y="3962400"/>
            <a:ext cx="1805452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SERIES TABLE</a:t>
            </a:r>
          </a:p>
        </p:txBody>
      </p:sp>
      <p:sp>
        <p:nvSpPr>
          <p:cNvPr id="393237" name="Text Box 21"/>
          <p:cNvSpPr txBox="1">
            <a:spLocks noChangeArrowheads="1"/>
          </p:cNvSpPr>
          <p:nvPr/>
        </p:nvSpPr>
        <p:spPr bwMode="auto">
          <a:xfrm>
            <a:off x="1889125" y="4329113"/>
            <a:ext cx="633413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393238" name="Text Box 22"/>
          <p:cNvSpPr txBox="1">
            <a:spLocks noChangeArrowheads="1"/>
          </p:cNvSpPr>
          <p:nvPr/>
        </p:nvSpPr>
        <p:spPr bwMode="auto">
          <a:xfrm>
            <a:off x="2525713" y="4329113"/>
            <a:ext cx="1487487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+mn-lt"/>
              </a:rPr>
              <a:t>Localizer</a:t>
            </a:r>
          </a:p>
        </p:txBody>
      </p:sp>
      <p:sp>
        <p:nvSpPr>
          <p:cNvPr id="393239" name="Text Box 23"/>
          <p:cNvSpPr txBox="1">
            <a:spLocks noChangeArrowheads="1"/>
          </p:cNvSpPr>
          <p:nvPr/>
        </p:nvSpPr>
        <p:spPr bwMode="auto">
          <a:xfrm>
            <a:off x="1887538" y="4705350"/>
            <a:ext cx="635000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+mn-lt"/>
              </a:rPr>
              <a:t>2</a:t>
            </a:r>
          </a:p>
        </p:txBody>
      </p:sp>
      <p:sp>
        <p:nvSpPr>
          <p:cNvPr id="393240" name="Text Box 24"/>
          <p:cNvSpPr txBox="1">
            <a:spLocks noChangeArrowheads="1"/>
          </p:cNvSpPr>
          <p:nvPr/>
        </p:nvSpPr>
        <p:spPr bwMode="auto">
          <a:xfrm>
            <a:off x="2522538" y="4705350"/>
            <a:ext cx="1490662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+mn-lt"/>
              </a:rPr>
              <a:t>Axial C/A/P</a:t>
            </a:r>
          </a:p>
        </p:txBody>
      </p:sp>
      <p:sp>
        <p:nvSpPr>
          <p:cNvPr id="393241" name="Text Box 25"/>
          <p:cNvSpPr txBox="1">
            <a:spLocks noChangeArrowheads="1"/>
          </p:cNvSpPr>
          <p:nvPr/>
        </p:nvSpPr>
        <p:spPr bwMode="auto">
          <a:xfrm>
            <a:off x="1895475" y="5081588"/>
            <a:ext cx="628650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+mn-lt"/>
              </a:rPr>
              <a:t>…</a:t>
            </a:r>
          </a:p>
        </p:txBody>
      </p:sp>
      <p:sp>
        <p:nvSpPr>
          <p:cNvPr id="393242" name="Text Box 26"/>
          <p:cNvSpPr txBox="1">
            <a:spLocks noChangeArrowheads="1"/>
          </p:cNvSpPr>
          <p:nvPr/>
        </p:nvSpPr>
        <p:spPr bwMode="auto">
          <a:xfrm>
            <a:off x="2519363" y="5081588"/>
            <a:ext cx="1497012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+mn-lt"/>
              </a:rPr>
              <a:t>……</a:t>
            </a:r>
          </a:p>
        </p:txBody>
      </p:sp>
      <p:cxnSp>
        <p:nvCxnSpPr>
          <p:cNvPr id="393243" name="AutoShape 27"/>
          <p:cNvCxnSpPr>
            <a:cxnSpLocks noChangeShapeType="1"/>
            <a:stCxn id="393232" idx="3"/>
            <a:endCxn id="393237" idx="1"/>
          </p:cNvCxnSpPr>
          <p:nvPr/>
        </p:nvCxnSpPr>
        <p:spPr bwMode="auto">
          <a:xfrm flipH="1">
            <a:off x="1889125" y="3061496"/>
            <a:ext cx="1431925" cy="1452283"/>
          </a:xfrm>
          <a:prstGeom prst="bentConnector5">
            <a:avLst>
              <a:gd name="adj1" fmla="val -15965"/>
              <a:gd name="adj2" fmla="val 50010"/>
              <a:gd name="adj3" fmla="val 11596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3244" name="Text Box 28"/>
          <p:cNvSpPr txBox="1">
            <a:spLocks noChangeArrowheads="1"/>
          </p:cNvSpPr>
          <p:nvPr/>
        </p:nvSpPr>
        <p:spPr bwMode="auto">
          <a:xfrm>
            <a:off x="4656138" y="542925"/>
            <a:ext cx="170266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IMAGE TABLE</a:t>
            </a:r>
          </a:p>
        </p:txBody>
      </p:sp>
      <p:sp>
        <p:nvSpPr>
          <p:cNvPr id="393245" name="Text Box 29"/>
          <p:cNvSpPr txBox="1">
            <a:spLocks noChangeArrowheads="1"/>
          </p:cNvSpPr>
          <p:nvPr/>
        </p:nvSpPr>
        <p:spPr bwMode="auto">
          <a:xfrm>
            <a:off x="4649788" y="909638"/>
            <a:ext cx="1358900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+mn-lt"/>
              </a:rPr>
              <a:t>1 mm</a:t>
            </a:r>
          </a:p>
        </p:txBody>
      </p:sp>
      <p:sp>
        <p:nvSpPr>
          <p:cNvPr id="393246" name="Text Box 30"/>
          <p:cNvSpPr txBox="1">
            <a:spLocks noChangeArrowheads="1"/>
          </p:cNvSpPr>
          <p:nvPr/>
        </p:nvSpPr>
        <p:spPr bwMode="auto">
          <a:xfrm>
            <a:off x="5976938" y="909638"/>
            <a:ext cx="796925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+mn-lt"/>
              </a:rPr>
              <a:t>1</a:t>
            </a:r>
          </a:p>
        </p:txBody>
      </p:sp>
      <p:cxnSp>
        <p:nvCxnSpPr>
          <p:cNvPr id="393252" name="AutoShape 36"/>
          <p:cNvCxnSpPr>
            <a:cxnSpLocks noChangeShapeType="1"/>
            <a:stCxn id="393240" idx="3"/>
            <a:endCxn id="393245" idx="1"/>
          </p:cNvCxnSpPr>
          <p:nvPr/>
        </p:nvCxnSpPr>
        <p:spPr bwMode="auto">
          <a:xfrm flipV="1">
            <a:off x="4013200" y="1094304"/>
            <a:ext cx="636588" cy="379571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3289" name="Text Box 73"/>
          <p:cNvSpPr txBox="1">
            <a:spLocks noChangeArrowheads="1"/>
          </p:cNvSpPr>
          <p:nvPr/>
        </p:nvSpPr>
        <p:spPr bwMode="auto">
          <a:xfrm>
            <a:off x="7315200" y="2790825"/>
            <a:ext cx="1392238" cy="2031325"/>
          </a:xfrm>
          <a:prstGeom prst="rect">
            <a:avLst/>
          </a:prstGeom>
          <a:solidFill>
            <a:srgbClr val="FEBD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i="1" dirty="0">
                <a:latin typeface="+mn-lt"/>
              </a:rPr>
              <a:t>Single database insertion - just </a:t>
            </a:r>
            <a:r>
              <a:rPr lang="en-US" sz="1800" i="1" dirty="0" smtClean="0">
                <a:latin typeface="+mn-lt"/>
              </a:rPr>
              <a:t>don’t </a:t>
            </a:r>
            <a:r>
              <a:rPr lang="en-US" sz="1800" i="1" dirty="0">
                <a:latin typeface="+mn-lt"/>
              </a:rPr>
              <a:t>need per-slice detail in database</a:t>
            </a:r>
            <a:endParaRPr lang="en-US" sz="1800" dirty="0">
              <a:latin typeface="+mn-lt"/>
            </a:endParaRPr>
          </a:p>
        </p:txBody>
      </p:sp>
      <p:grpSp>
        <p:nvGrpSpPr>
          <p:cNvPr id="393296" name="Group 80"/>
          <p:cNvGrpSpPr>
            <a:grpSpLocks/>
          </p:cNvGrpSpPr>
          <p:nvPr/>
        </p:nvGrpSpPr>
        <p:grpSpPr bwMode="auto">
          <a:xfrm>
            <a:off x="7467600" y="465138"/>
            <a:ext cx="1377950" cy="1306512"/>
            <a:chOff x="804" y="1523"/>
            <a:chExt cx="868" cy="823"/>
          </a:xfrm>
        </p:grpSpPr>
        <p:pic>
          <p:nvPicPr>
            <p:cNvPr id="393297" name="Picture 81" descr="elcta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" y="1523"/>
              <a:ext cx="622" cy="622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3298" name="Picture 82" descr="elcta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" y="1590"/>
              <a:ext cx="622" cy="622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3299" name="Picture 83" descr="elcta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" y="1657"/>
              <a:ext cx="622" cy="622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3300" name="Picture 84" descr="elcta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724"/>
              <a:ext cx="622" cy="622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93301" name="AutoShape 85"/>
          <p:cNvCxnSpPr>
            <a:cxnSpLocks noChangeShapeType="1"/>
            <a:stCxn id="393246" idx="3"/>
            <a:endCxn id="393300" idx="1"/>
          </p:cNvCxnSpPr>
          <p:nvPr/>
        </p:nvCxnSpPr>
        <p:spPr bwMode="auto">
          <a:xfrm>
            <a:off x="6773863" y="1094304"/>
            <a:ext cx="693737" cy="183634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922714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Not (just) about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Greater “inter-functionality”</a:t>
            </a:r>
          </a:p>
          <a:p>
            <a:pPr lvl="1"/>
            <a:r>
              <a:rPr lang="en-US" sz="2800" dirty="0" smtClean="0"/>
              <a:t>browsing</a:t>
            </a:r>
          </a:p>
          <a:p>
            <a:pPr lvl="1"/>
            <a:r>
              <a:rPr lang="en-US" sz="2800" dirty="0"/>
              <a:t>r</a:t>
            </a:r>
            <a:r>
              <a:rPr lang="en-US" sz="2800" dirty="0" smtClean="0"/>
              <a:t>outing</a:t>
            </a:r>
          </a:p>
          <a:p>
            <a:pPr lvl="1"/>
            <a:r>
              <a:rPr lang="en-US" sz="2800" dirty="0"/>
              <a:t>h</a:t>
            </a:r>
            <a:r>
              <a:rPr lang="en-US" sz="2800" dirty="0" smtClean="0"/>
              <a:t>anging</a:t>
            </a:r>
          </a:p>
          <a:p>
            <a:pPr lvl="1"/>
            <a:r>
              <a:rPr lang="en-US" sz="2800" dirty="0" smtClean="0"/>
              <a:t>rendering</a:t>
            </a:r>
            <a:endParaRPr lang="en-US" sz="2800" dirty="0"/>
          </a:p>
          <a:p>
            <a:r>
              <a:rPr lang="en-US" sz="3200" dirty="0" smtClean="0"/>
              <a:t>Achieved through</a:t>
            </a:r>
          </a:p>
          <a:p>
            <a:pPr lvl="1"/>
            <a:r>
              <a:rPr lang="en-US" sz="2800" dirty="0"/>
              <a:t>b</a:t>
            </a:r>
            <a:r>
              <a:rPr lang="en-US" sz="2800" dirty="0" smtClean="0"/>
              <a:t>etter description of organization of data</a:t>
            </a:r>
          </a:p>
          <a:p>
            <a:pPr lvl="1"/>
            <a:r>
              <a:rPr lang="en-US" sz="2800" dirty="0"/>
              <a:t>m</a:t>
            </a:r>
            <a:r>
              <a:rPr lang="en-US" sz="2800" dirty="0" smtClean="0"/>
              <a:t>ore mandatory attributes</a:t>
            </a:r>
          </a:p>
          <a:p>
            <a:pPr lvl="1"/>
            <a:r>
              <a:rPr lang="en-US" sz="2800" dirty="0"/>
              <a:t>m</a:t>
            </a:r>
            <a:r>
              <a:rPr lang="en-US" sz="2800" dirty="0" smtClean="0"/>
              <a:t>ore standard values (&amp; codes)</a:t>
            </a:r>
          </a:p>
          <a:p>
            <a:pPr lvl="1"/>
            <a:r>
              <a:rPr lang="en-US" sz="2800" dirty="0"/>
              <a:t>r</a:t>
            </a:r>
            <a:r>
              <a:rPr lang="en-US" sz="2800" dirty="0" smtClean="0"/>
              <a:t>educed dependence on private attributes</a:t>
            </a:r>
          </a:p>
        </p:txBody>
      </p:sp>
    </p:spTree>
    <p:extLst>
      <p:ext uri="{BB962C8B-B14F-4D97-AF65-F5344CB8AC3E}">
        <p14:creationId xmlns:p14="http://schemas.microsoft.com/office/powerpoint/2010/main" val="21452011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MR Acquisition Contrast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SOP Classes</a:t>
            </a:r>
          </a:p>
          <a:p>
            <a:pPr lvl="1"/>
            <a:r>
              <a:rPr lang="en-US" dirty="0" smtClean="0"/>
              <a:t>guess </a:t>
            </a:r>
            <a:r>
              <a:rPr lang="en-US" dirty="0"/>
              <a:t>from echo and repetition time, etc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ecognize proprietary Protocol Name</a:t>
            </a:r>
            <a:endParaRPr lang="en-US" dirty="0"/>
          </a:p>
          <a:p>
            <a:r>
              <a:rPr lang="en-US" dirty="0"/>
              <a:t>Enhanced SOP Classes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mandatory frame level attribute</a:t>
            </a:r>
          </a:p>
          <a:p>
            <a:pPr lvl="1"/>
            <a:r>
              <a:rPr lang="en-US" dirty="0"/>
              <a:t>Acquisition Contrast</a:t>
            </a:r>
          </a:p>
          <a:p>
            <a:pPr lvl="2"/>
            <a:r>
              <a:rPr lang="en-US" dirty="0"/>
              <a:t>DIFFUSION, FLOW_ENCODED, FLUID_ATTENUATED, PERFUSION, PROTON_DENSITY, STIR, TAGGING, T1, T2, T2_STAR, </a:t>
            </a:r>
            <a:r>
              <a:rPr lang="en-US" dirty="0" smtClean="0"/>
              <a:t>TOF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113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Technique Attributes &amp; Terms</a:t>
            </a:r>
          </a:p>
        </p:txBody>
      </p:sp>
      <p:graphicFrame>
        <p:nvGraphicFramePr>
          <p:cNvPr id="9728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632678"/>
              </p:ext>
            </p:extLst>
          </p:nvPr>
        </p:nvGraphicFramePr>
        <p:xfrm>
          <a:off x="415925" y="2115188"/>
          <a:ext cx="8328024" cy="3222625"/>
        </p:xfrm>
        <a:graphic>
          <a:graphicData uri="http://schemas.openxmlformats.org/drawingml/2006/table">
            <a:tbl>
              <a:tblPr/>
              <a:tblGrid>
                <a:gridCol w="1860167"/>
                <a:gridCol w="1538321"/>
                <a:gridCol w="1636511"/>
                <a:gridCol w="1572870"/>
                <a:gridCol w="1720155"/>
              </a:tblGrid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L="104737" marR="104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CT</a:t>
                      </a:r>
                    </a:p>
                  </a:txBody>
                  <a:tcPr marL="104737" marR="104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MR</a:t>
                      </a:r>
                    </a:p>
                  </a:txBody>
                  <a:tcPr marL="104737" marR="104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SOP Class</a:t>
                      </a:r>
                    </a:p>
                  </a:txBody>
                  <a:tcPr marL="104737" marR="104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Original</a:t>
                      </a:r>
                    </a:p>
                  </a:txBody>
                  <a:tcPr marL="104737" marR="104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Enhanced</a:t>
                      </a:r>
                    </a:p>
                  </a:txBody>
                  <a:tcPr marL="104737" marR="104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Original</a:t>
                      </a:r>
                    </a:p>
                  </a:txBody>
                  <a:tcPr marL="104737" marR="104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Enhanced</a:t>
                      </a:r>
                    </a:p>
                  </a:txBody>
                  <a:tcPr marL="104737" marR="104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Attributes (Mandatory)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L="104737" marR="104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18 (0)</a:t>
                      </a:r>
                    </a:p>
                  </a:txBody>
                  <a:tcPr marL="104737" marR="104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41 (39)</a:t>
                      </a:r>
                    </a:p>
                  </a:txBody>
                  <a:tcPr marL="104737" marR="104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44 (2)</a:t>
                      </a:r>
                    </a:p>
                  </a:txBody>
                  <a:tcPr marL="104737" marR="104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103 (94)</a:t>
                      </a:r>
                    </a:p>
                  </a:txBody>
                  <a:tcPr marL="104737" marR="104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Terms (Enumerated)</a:t>
                      </a:r>
                    </a:p>
                  </a:txBody>
                  <a:tcPr marL="104737" marR="104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4 (2)</a:t>
                      </a:r>
                    </a:p>
                  </a:txBody>
                  <a:tcPr marL="104737" marR="104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86 (18)</a:t>
                      </a:r>
                    </a:p>
                  </a:txBody>
                  <a:tcPr marL="104737" marR="104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38 (9)</a:t>
                      </a:r>
                    </a:p>
                  </a:txBody>
                  <a:tcPr marL="104737" marR="104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228 (47)</a:t>
                      </a:r>
                    </a:p>
                  </a:txBody>
                  <a:tcPr marL="104737" marR="104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3796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823913" y="2047875"/>
            <a:ext cx="1674812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SAG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Hanging protocol rule impact</a:t>
            </a: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2819400" y="2054225"/>
            <a:ext cx="1674813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4814888" y="2049463"/>
            <a:ext cx="1674812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T2 AXIAL</a:t>
            </a: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6810375" y="2055813"/>
            <a:ext cx="1674813" cy="166687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POST GD</a:t>
            </a: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1084263" y="4144963"/>
            <a:ext cx="759618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Acquisition Contrast = T1</a:t>
            </a:r>
          </a:p>
          <a:p>
            <a:r>
              <a:rPr lang="en-US" sz="2400"/>
              <a:t>Image Orientation ≈ 1\0\0\0\1\0</a:t>
            </a:r>
          </a:p>
          <a:p>
            <a:r>
              <a:rPr lang="en-US" sz="2400"/>
              <a:t>Contrast Agent #1</a:t>
            </a:r>
          </a:p>
          <a:p>
            <a:r>
              <a:rPr lang="en-US" sz="2400"/>
              <a:t>	Administered = YES</a:t>
            </a:r>
          </a:p>
          <a:p>
            <a:r>
              <a:rPr lang="en-US" sz="2400"/>
              <a:t>	Route = (G-D101,SNM3,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IV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)</a:t>
            </a:r>
          </a:p>
          <a:p>
            <a:r>
              <a:rPr lang="en-US" sz="2400"/>
              <a:t>	Ingredient = (C-17800,SRT,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Gd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)</a:t>
            </a:r>
          </a:p>
        </p:txBody>
      </p:sp>
      <p:pic>
        <p:nvPicPr>
          <p:cNvPr id="136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4224338"/>
            <a:ext cx="10477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6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4522788"/>
            <a:ext cx="1058862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620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4876800"/>
            <a:ext cx="1074737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620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5276850"/>
            <a:ext cx="1044575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5544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Acquisition Timing </a:t>
            </a:r>
            <a:r>
              <a:rPr lang="en-US" dirty="0"/>
              <a:t>I</a:t>
            </a:r>
            <a:r>
              <a:rPr lang="en-US" dirty="0" smtClean="0"/>
              <a:t>nformation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SOP Classes</a:t>
            </a:r>
          </a:p>
          <a:p>
            <a:pPr lvl="1"/>
            <a:r>
              <a:rPr lang="en-US" dirty="0" smtClean="0"/>
              <a:t>inconsistent </a:t>
            </a:r>
            <a:r>
              <a:rPr lang="en-US" dirty="0"/>
              <a:t>use </a:t>
            </a:r>
            <a:r>
              <a:rPr lang="en-US" dirty="0" smtClean="0"/>
              <a:t>of</a:t>
            </a:r>
          </a:p>
          <a:p>
            <a:pPr lvl="2"/>
            <a:r>
              <a:rPr lang="en-US" dirty="0" smtClean="0"/>
              <a:t>Content </a:t>
            </a:r>
            <a:r>
              <a:rPr lang="en-US" dirty="0"/>
              <a:t>(Image</a:t>
            </a:r>
            <a:r>
              <a:rPr lang="en-US" dirty="0" smtClean="0"/>
              <a:t>) Time</a:t>
            </a:r>
          </a:p>
          <a:p>
            <a:pPr lvl="2"/>
            <a:r>
              <a:rPr lang="en-US" dirty="0" smtClean="0"/>
              <a:t>Acquisition Time</a:t>
            </a:r>
          </a:p>
          <a:p>
            <a:pPr lvl="2"/>
            <a:r>
              <a:rPr lang="en-US" dirty="0" smtClean="0"/>
              <a:t>Frame Time (+/- Frame Time Vector)</a:t>
            </a:r>
            <a:endParaRPr lang="en-US" dirty="0"/>
          </a:p>
          <a:p>
            <a:pPr lvl="1"/>
            <a:r>
              <a:rPr lang="en-US" dirty="0" smtClean="0"/>
              <a:t>contrast </a:t>
            </a:r>
            <a:r>
              <a:rPr lang="en-US" dirty="0"/>
              <a:t>timing information never used</a:t>
            </a:r>
          </a:p>
          <a:p>
            <a:r>
              <a:rPr lang="en-US" dirty="0"/>
              <a:t>Enhanced SOP Classes</a:t>
            </a:r>
          </a:p>
          <a:p>
            <a:pPr lvl="1"/>
            <a:r>
              <a:rPr lang="en-US" dirty="0" smtClean="0"/>
              <a:t>unambiguous </a:t>
            </a:r>
            <a:r>
              <a:rPr lang="en-US" dirty="0"/>
              <a:t>definition of acquisition timing</a:t>
            </a:r>
          </a:p>
          <a:p>
            <a:pPr lvl="1"/>
            <a:r>
              <a:rPr lang="en-US" dirty="0" smtClean="0"/>
              <a:t>explicit </a:t>
            </a:r>
            <a:r>
              <a:rPr lang="en-US" dirty="0"/>
              <a:t>relationships with contrast &amp; cardiac </a:t>
            </a:r>
            <a:r>
              <a:rPr lang="en-US" dirty="0" smtClean="0"/>
              <a:t>timing</a:t>
            </a:r>
          </a:p>
        </p:txBody>
      </p:sp>
    </p:spTree>
    <p:extLst>
      <p:ext uri="{BB962C8B-B14F-4D97-AF65-F5344CB8AC3E}">
        <p14:creationId xmlns:p14="http://schemas.microsoft.com/office/powerpoint/2010/main" val="10586700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36439" y="293955"/>
            <a:ext cx="7262488" cy="705465"/>
          </a:xfrm>
        </p:spPr>
        <p:txBody>
          <a:bodyPr/>
          <a:lstStyle/>
          <a:p>
            <a:pPr algn="ctr"/>
            <a:r>
              <a:rPr lang="en-US" dirty="0"/>
              <a:t>Timing </a:t>
            </a:r>
            <a:r>
              <a:rPr lang="en-US" dirty="0" smtClean="0"/>
              <a:t>Information</a:t>
            </a:r>
            <a:endParaRPr lang="en-US" dirty="0"/>
          </a:p>
        </p:txBody>
      </p:sp>
      <p:pic>
        <p:nvPicPr>
          <p:cNvPr id="2" name="Picture 1" descr="Screen Shot 2014-08-25 at 10.36.5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9" y="1216541"/>
            <a:ext cx="8520620" cy="534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831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What is DICOM?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Digital Imaging and Communications in Medicine</a:t>
            </a:r>
          </a:p>
          <a:p>
            <a:pPr lvl="1"/>
            <a:r>
              <a:rPr lang="en-US" sz="2400" i="1" dirty="0" smtClean="0"/>
              <a:t>“Facilitates </a:t>
            </a:r>
            <a:r>
              <a:rPr lang="en-US" sz="2400" i="1" dirty="0"/>
              <a:t>interoperability of devices claiming </a:t>
            </a:r>
            <a:r>
              <a:rPr lang="en-US" sz="2400" i="1" dirty="0" smtClean="0"/>
              <a:t>conformance</a:t>
            </a:r>
            <a:endParaRPr lang="en-US" sz="2400" i="1" dirty="0"/>
          </a:p>
          <a:p>
            <a:pPr lvl="1"/>
            <a:r>
              <a:rPr lang="en-US" sz="2400" i="1" dirty="0" smtClean="0"/>
              <a:t>Addresses semantics </a:t>
            </a:r>
            <a:r>
              <a:rPr lang="en-US" sz="2400" i="1" dirty="0"/>
              <a:t>of </a:t>
            </a:r>
            <a:r>
              <a:rPr lang="en-US" sz="2400" i="1" dirty="0" smtClean="0"/>
              <a:t>commands &amp; associated data</a:t>
            </a:r>
            <a:endParaRPr lang="en-US" sz="2400" i="1" dirty="0"/>
          </a:p>
          <a:p>
            <a:pPr lvl="1"/>
            <a:r>
              <a:rPr lang="en-US" sz="2400" i="1" dirty="0" smtClean="0"/>
              <a:t>Addresses semantics </a:t>
            </a:r>
            <a:r>
              <a:rPr lang="en-US" sz="2400" i="1" dirty="0"/>
              <a:t>of file services, file formats </a:t>
            </a:r>
            <a:r>
              <a:rPr lang="en-US" sz="2400" i="1" dirty="0" smtClean="0"/>
              <a:t>&amp; information </a:t>
            </a:r>
            <a:r>
              <a:rPr lang="en-US" sz="2400" i="1" dirty="0"/>
              <a:t>directories </a:t>
            </a:r>
            <a:r>
              <a:rPr lang="en-US" sz="2400" i="1" dirty="0" smtClean="0"/>
              <a:t>for </a:t>
            </a:r>
            <a:r>
              <a:rPr lang="en-US" sz="2400" i="1" dirty="0"/>
              <a:t>off-line </a:t>
            </a:r>
            <a:r>
              <a:rPr lang="en-US" sz="2400" i="1" dirty="0" smtClean="0"/>
              <a:t>communication</a:t>
            </a:r>
            <a:endParaRPr lang="en-US" sz="2400" i="1" dirty="0"/>
          </a:p>
          <a:p>
            <a:pPr lvl="1"/>
            <a:r>
              <a:rPr lang="en-US" sz="2400" i="1" dirty="0"/>
              <a:t>E</a:t>
            </a:r>
            <a:r>
              <a:rPr lang="en-US" sz="2400" i="1" dirty="0" smtClean="0"/>
              <a:t>xplicit </a:t>
            </a:r>
            <a:r>
              <a:rPr lang="en-US" sz="2400" i="1" dirty="0"/>
              <a:t>in defining </a:t>
            </a:r>
            <a:r>
              <a:rPr lang="en-US" sz="2400" i="1" dirty="0" smtClean="0"/>
              <a:t>conformance </a:t>
            </a:r>
            <a:r>
              <a:rPr lang="en-US" sz="2400" i="1" dirty="0"/>
              <a:t>requirements </a:t>
            </a:r>
            <a:r>
              <a:rPr lang="en-US" sz="2400" i="1" dirty="0" smtClean="0"/>
              <a:t>…</a:t>
            </a:r>
          </a:p>
          <a:p>
            <a:pPr lvl="1"/>
            <a:r>
              <a:rPr lang="en-US" sz="2400" i="1" dirty="0" smtClean="0"/>
              <a:t>Facilitates </a:t>
            </a:r>
            <a:r>
              <a:rPr lang="en-US" sz="2400" i="1" dirty="0"/>
              <a:t>operation in a networked environment</a:t>
            </a:r>
            <a:r>
              <a:rPr lang="en-US" sz="2400" i="1" dirty="0" smtClean="0"/>
              <a:t>.</a:t>
            </a:r>
            <a:endParaRPr lang="en-US" sz="2400" i="1" dirty="0"/>
          </a:p>
          <a:p>
            <a:pPr lvl="1"/>
            <a:r>
              <a:rPr lang="en-US" sz="2400" i="1" dirty="0" smtClean="0"/>
              <a:t>Structured </a:t>
            </a:r>
            <a:r>
              <a:rPr lang="en-US" sz="2400" i="1" dirty="0"/>
              <a:t>to accommodate the introduction of new </a:t>
            </a:r>
            <a:r>
              <a:rPr lang="en-US" sz="2400" i="1" dirty="0" smtClean="0"/>
              <a:t>services … facilitating </a:t>
            </a:r>
            <a:r>
              <a:rPr lang="en-US" sz="2400" i="1" dirty="0"/>
              <a:t>support for future medical imaging applications</a:t>
            </a:r>
            <a:r>
              <a:rPr lang="en-US" sz="2400" i="1" dirty="0" smtClean="0"/>
              <a:t>.”</a:t>
            </a:r>
          </a:p>
          <a:p>
            <a:pPr marL="457200" lvl="1" indent="0" algn="r">
              <a:buNone/>
            </a:pPr>
            <a:r>
              <a:rPr lang="en-US" sz="2400" dirty="0" smtClean="0"/>
              <a:t>DICOM PS3.1 Introduction &amp; Overview </a:t>
            </a:r>
          </a:p>
          <a:p>
            <a:pPr marL="457200" lvl="1" indent="0" algn="r">
              <a:buNone/>
            </a:pPr>
            <a:r>
              <a:rPr lang="en-US" sz="2400" dirty="0"/>
              <a:t>“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err="1">
                <a:hlinkClick r:id="rId2"/>
              </a:rPr>
              <a:t>dicom.nema.org</a:t>
            </a:r>
            <a:r>
              <a:rPr lang="en-US" sz="2400" dirty="0">
                <a:hlinkClick r:id="rId2"/>
              </a:rPr>
              <a:t>/medical/</a:t>
            </a:r>
            <a:r>
              <a:rPr lang="en-US" sz="2400" dirty="0" err="1">
                <a:hlinkClick r:id="rId2"/>
              </a:rPr>
              <a:t>dicom</a:t>
            </a:r>
            <a:r>
              <a:rPr lang="en-US" sz="2400" dirty="0" smtClean="0">
                <a:hlinkClick r:id="rId2"/>
              </a:rPr>
              <a:t>/current/</a:t>
            </a:r>
            <a:r>
              <a:rPr lang="en-US" sz="2400" dirty="0" smtClean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43217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45383" y="293955"/>
            <a:ext cx="7262488" cy="705465"/>
          </a:xfrm>
        </p:spPr>
        <p:txBody>
          <a:bodyPr/>
          <a:lstStyle/>
          <a:p>
            <a:pPr algn="ctr"/>
            <a:r>
              <a:rPr lang="en-US" dirty="0" smtClean="0"/>
              <a:t>Cardiac Timing </a:t>
            </a:r>
            <a:r>
              <a:rPr lang="en-US" dirty="0"/>
              <a:t>I</a:t>
            </a:r>
            <a:r>
              <a:rPr lang="en-US" dirty="0" smtClean="0"/>
              <a:t>nformation</a:t>
            </a:r>
            <a:endParaRPr lang="en-US" dirty="0"/>
          </a:p>
        </p:txBody>
      </p:sp>
      <p:pic>
        <p:nvPicPr>
          <p:cNvPr id="3" name="Picture 2" descr="Screen Shot 2014-08-25 at 10.39.5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94" y="1904716"/>
            <a:ext cx="8714694" cy="387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964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Organizational Features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Shared </a:t>
            </a:r>
            <a:r>
              <a:rPr lang="en-US" sz="3200" dirty="0"/>
              <a:t>and </a:t>
            </a:r>
            <a:r>
              <a:rPr lang="en-US" sz="3200" dirty="0" smtClean="0"/>
              <a:t>Per</a:t>
            </a:r>
            <a:r>
              <a:rPr lang="en-US" sz="3200" dirty="0"/>
              <a:t>-frame </a:t>
            </a:r>
            <a:r>
              <a:rPr lang="en-US" sz="3200" dirty="0" smtClean="0"/>
              <a:t>Functional </a:t>
            </a:r>
            <a:r>
              <a:rPr lang="en-US" sz="3200" dirty="0"/>
              <a:t>G</a:t>
            </a:r>
            <a:r>
              <a:rPr lang="en-US" sz="3200" dirty="0" smtClean="0"/>
              <a:t>roups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 Functional </a:t>
            </a:r>
            <a:r>
              <a:rPr lang="en-US" sz="2400" dirty="0"/>
              <a:t>G</a:t>
            </a:r>
            <a:r>
              <a:rPr lang="en-US" sz="2400" dirty="0" smtClean="0"/>
              <a:t>roup has Attributes </a:t>
            </a:r>
            <a:r>
              <a:rPr lang="en-US" sz="2400" dirty="0"/>
              <a:t>that </a:t>
            </a:r>
            <a:r>
              <a:rPr lang="en-US" sz="2400" dirty="0" smtClean="0"/>
              <a:t>vary </a:t>
            </a:r>
            <a:r>
              <a:rPr lang="en-US" sz="2400" dirty="0"/>
              <a:t>as a </a:t>
            </a:r>
            <a:r>
              <a:rPr lang="en-US" sz="2400" dirty="0" smtClean="0"/>
              <a:t>group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e.g., </a:t>
            </a:r>
            <a:r>
              <a:rPr lang="en-US" sz="2400" dirty="0"/>
              <a:t>Pixel Measures, Plane </a:t>
            </a:r>
            <a:r>
              <a:rPr lang="en-US" sz="2400" dirty="0" smtClean="0"/>
              <a:t>Orientation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c</a:t>
            </a:r>
            <a:r>
              <a:rPr lang="en-US" sz="2400" dirty="0" smtClean="0"/>
              <a:t>ompact </a:t>
            </a:r>
            <a:r>
              <a:rPr lang="en-US" sz="2400" dirty="0"/>
              <a:t>&amp; makes explicit what </a:t>
            </a:r>
            <a:r>
              <a:rPr lang="en-US" sz="2400" dirty="0" smtClean="0"/>
              <a:t>doesn’t </a:t>
            </a:r>
            <a:r>
              <a:rPr lang="en-US" sz="2400" dirty="0"/>
              <a:t>change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Dimensions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a priori</a:t>
            </a:r>
            <a:r>
              <a:rPr lang="en-US" sz="2400" dirty="0"/>
              <a:t> hints as to how the frames are organized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specify </a:t>
            </a:r>
            <a:r>
              <a:rPr lang="en-US" sz="2400" dirty="0"/>
              <a:t>intended order of traversal, such as space, then time (e.g., for cardiac cine loops)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Stacks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groups </a:t>
            </a:r>
            <a:r>
              <a:rPr lang="en-US" sz="2400" dirty="0"/>
              <a:t>of spatially-related slices, repeatable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Temporal </a:t>
            </a:r>
            <a:r>
              <a:rPr lang="en-US" sz="3200" dirty="0" smtClean="0"/>
              <a:t>positions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“time slots” or “bins”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23310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Organizational Features</a:t>
            </a:r>
            <a:endParaRPr lang="en-US" dirty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Goal is to reduce the work that the receiving application has to do to </a:t>
            </a:r>
            <a:r>
              <a:rPr lang="ja-JP" altLang="en-US" sz="3200" dirty="0">
                <a:latin typeface="Arial"/>
              </a:rPr>
              <a:t>“</a:t>
            </a:r>
            <a:r>
              <a:rPr lang="en-US" sz="3200" dirty="0"/>
              <a:t>figure out</a:t>
            </a:r>
            <a:r>
              <a:rPr lang="ja-JP" altLang="en-US" sz="3200" dirty="0">
                <a:latin typeface="Arial"/>
              </a:rPr>
              <a:t>”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how </a:t>
            </a:r>
            <a:r>
              <a:rPr lang="en-US" sz="2400" dirty="0"/>
              <a:t>the data is organized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why </a:t>
            </a:r>
            <a:r>
              <a:rPr lang="en-US" sz="2400" dirty="0"/>
              <a:t>it is organized that way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Without preventing use of the data in unanticipated ways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e.g</a:t>
            </a:r>
            <a:r>
              <a:rPr lang="en-US" sz="2400" dirty="0"/>
              <a:t>. 3D on a dataset not intended as a volume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Two </a:t>
            </a:r>
            <a:r>
              <a:rPr lang="en-US" sz="3200" dirty="0" smtClean="0"/>
              <a:t>“levels”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d</a:t>
            </a:r>
            <a:r>
              <a:rPr lang="en-US" sz="2400" dirty="0" smtClean="0"/>
              <a:t>etailed: </a:t>
            </a:r>
            <a:r>
              <a:rPr lang="en-US" sz="2400" dirty="0"/>
              <a:t>shared &amp; per-frame attributes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</a:t>
            </a:r>
            <a:r>
              <a:rPr lang="en-US" sz="2400" dirty="0" smtClean="0"/>
              <a:t>verall: </a:t>
            </a:r>
            <a:r>
              <a:rPr lang="en-US" sz="2400" dirty="0"/>
              <a:t>dimensions, stacks and temporal positions</a:t>
            </a:r>
          </a:p>
        </p:txBody>
      </p:sp>
    </p:spTree>
    <p:extLst>
      <p:ext uri="{BB962C8B-B14F-4D97-AF65-F5344CB8AC3E}">
        <p14:creationId xmlns:p14="http://schemas.microsoft.com/office/powerpoint/2010/main" val="12040013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2606675" y="6083300"/>
            <a:ext cx="1460500" cy="368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4189413" y="5581650"/>
            <a:ext cx="220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Helvetica" charset="0"/>
              </a:rPr>
              <a:t>Per-frame attributes</a:t>
            </a:r>
            <a:endParaRPr lang="en-US" sz="2400">
              <a:latin typeface="Times" charset="0"/>
            </a:endParaRP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4210050" y="6054725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Helvetica" charset="0"/>
              </a:rPr>
              <a:t>Pixel data</a:t>
            </a:r>
            <a:endParaRPr lang="en-US" sz="2400">
              <a:latin typeface="Times" charset="0"/>
            </a:endParaRPr>
          </a:p>
        </p:txBody>
      </p:sp>
      <p:sp>
        <p:nvSpPr>
          <p:cNvPr id="177157" name="Line 5"/>
          <p:cNvSpPr>
            <a:spLocks noChangeShapeType="1"/>
          </p:cNvSpPr>
          <p:nvPr/>
        </p:nvSpPr>
        <p:spPr bwMode="auto">
          <a:xfrm>
            <a:off x="827088" y="4795838"/>
            <a:ext cx="7596187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3773488" y="5060950"/>
            <a:ext cx="307975" cy="368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4211638" y="5076825"/>
            <a:ext cx="1925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Helvetica" charset="0"/>
              </a:rPr>
              <a:t>Shared attributes</a:t>
            </a:r>
            <a:endParaRPr lang="en-US" sz="2400">
              <a:latin typeface="Times" charset="0"/>
            </a:endParaRP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3765550" y="5599113"/>
            <a:ext cx="287338" cy="368300"/>
          </a:xfrm>
          <a:prstGeom prst="rect">
            <a:avLst/>
          </a:prstGeom>
          <a:solidFill>
            <a:srgbClr val="CA20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7161" name="Group 9"/>
          <p:cNvGrpSpPr>
            <a:grpSpLocks/>
          </p:cNvGrpSpPr>
          <p:nvPr/>
        </p:nvGrpSpPr>
        <p:grpSpPr bwMode="auto">
          <a:xfrm>
            <a:off x="493713" y="3640138"/>
            <a:ext cx="2022475" cy="369887"/>
            <a:chOff x="311" y="2293"/>
            <a:chExt cx="1274" cy="233"/>
          </a:xfrm>
        </p:grpSpPr>
        <p:sp>
          <p:nvSpPr>
            <p:cNvPr id="177162" name="Rectangle 10"/>
            <p:cNvSpPr>
              <a:spLocks noChangeArrowheads="1"/>
            </p:cNvSpPr>
            <p:nvPr/>
          </p:nvSpPr>
          <p:spPr bwMode="auto">
            <a:xfrm>
              <a:off x="311" y="2294"/>
              <a:ext cx="173" cy="2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3" name="Rectangle 11"/>
            <p:cNvSpPr>
              <a:spLocks noChangeArrowheads="1"/>
            </p:cNvSpPr>
            <p:nvPr/>
          </p:nvSpPr>
          <p:spPr bwMode="auto">
            <a:xfrm>
              <a:off x="665" y="2293"/>
              <a:ext cx="920" cy="2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4" name="Rectangle 12"/>
            <p:cNvSpPr>
              <a:spLocks noChangeArrowheads="1"/>
            </p:cNvSpPr>
            <p:nvPr/>
          </p:nvSpPr>
          <p:spPr bwMode="auto">
            <a:xfrm>
              <a:off x="484" y="2294"/>
              <a:ext cx="181" cy="232"/>
            </a:xfrm>
            <a:prstGeom prst="rect">
              <a:avLst/>
            </a:prstGeom>
            <a:solidFill>
              <a:srgbClr val="CA20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7165" name="Group 13"/>
          <p:cNvGrpSpPr>
            <a:grpSpLocks/>
          </p:cNvGrpSpPr>
          <p:nvPr/>
        </p:nvGrpSpPr>
        <p:grpSpPr bwMode="auto">
          <a:xfrm>
            <a:off x="2779713" y="3640138"/>
            <a:ext cx="2022475" cy="369887"/>
            <a:chOff x="311" y="2293"/>
            <a:chExt cx="1274" cy="233"/>
          </a:xfrm>
        </p:grpSpPr>
        <p:sp>
          <p:nvSpPr>
            <p:cNvPr id="177166" name="Rectangle 14"/>
            <p:cNvSpPr>
              <a:spLocks noChangeArrowheads="1"/>
            </p:cNvSpPr>
            <p:nvPr/>
          </p:nvSpPr>
          <p:spPr bwMode="auto">
            <a:xfrm>
              <a:off x="311" y="2294"/>
              <a:ext cx="173" cy="2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7" name="Rectangle 15"/>
            <p:cNvSpPr>
              <a:spLocks noChangeArrowheads="1"/>
            </p:cNvSpPr>
            <p:nvPr/>
          </p:nvSpPr>
          <p:spPr bwMode="auto">
            <a:xfrm>
              <a:off x="665" y="2293"/>
              <a:ext cx="920" cy="2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8" name="Rectangle 16"/>
            <p:cNvSpPr>
              <a:spLocks noChangeArrowheads="1"/>
            </p:cNvSpPr>
            <p:nvPr/>
          </p:nvSpPr>
          <p:spPr bwMode="auto">
            <a:xfrm>
              <a:off x="484" y="2294"/>
              <a:ext cx="181" cy="232"/>
            </a:xfrm>
            <a:prstGeom prst="rect">
              <a:avLst/>
            </a:prstGeom>
            <a:solidFill>
              <a:srgbClr val="CA20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7169" name="Group 17"/>
          <p:cNvGrpSpPr>
            <a:grpSpLocks/>
          </p:cNvGrpSpPr>
          <p:nvPr/>
        </p:nvGrpSpPr>
        <p:grpSpPr bwMode="auto">
          <a:xfrm>
            <a:off x="6665913" y="3640138"/>
            <a:ext cx="2022475" cy="369887"/>
            <a:chOff x="311" y="2293"/>
            <a:chExt cx="1274" cy="233"/>
          </a:xfrm>
        </p:grpSpPr>
        <p:sp>
          <p:nvSpPr>
            <p:cNvPr id="177170" name="Rectangle 18"/>
            <p:cNvSpPr>
              <a:spLocks noChangeArrowheads="1"/>
            </p:cNvSpPr>
            <p:nvPr/>
          </p:nvSpPr>
          <p:spPr bwMode="auto">
            <a:xfrm>
              <a:off x="311" y="2294"/>
              <a:ext cx="173" cy="2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71" name="Rectangle 19"/>
            <p:cNvSpPr>
              <a:spLocks noChangeArrowheads="1"/>
            </p:cNvSpPr>
            <p:nvPr/>
          </p:nvSpPr>
          <p:spPr bwMode="auto">
            <a:xfrm>
              <a:off x="665" y="2293"/>
              <a:ext cx="920" cy="2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72" name="Rectangle 20"/>
            <p:cNvSpPr>
              <a:spLocks noChangeArrowheads="1"/>
            </p:cNvSpPr>
            <p:nvPr/>
          </p:nvSpPr>
          <p:spPr bwMode="auto">
            <a:xfrm>
              <a:off x="484" y="2294"/>
              <a:ext cx="181" cy="232"/>
            </a:xfrm>
            <a:prstGeom prst="rect">
              <a:avLst/>
            </a:prstGeom>
            <a:solidFill>
              <a:srgbClr val="CA20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7173" name="Group 21"/>
          <p:cNvGrpSpPr>
            <a:grpSpLocks/>
          </p:cNvGrpSpPr>
          <p:nvPr/>
        </p:nvGrpSpPr>
        <p:grpSpPr bwMode="auto">
          <a:xfrm>
            <a:off x="5499100" y="3759200"/>
            <a:ext cx="444500" cy="139700"/>
            <a:chOff x="3304" y="2400"/>
            <a:chExt cx="280" cy="88"/>
          </a:xfrm>
        </p:grpSpPr>
        <p:sp>
          <p:nvSpPr>
            <p:cNvPr id="177174" name="Oval 22"/>
            <p:cNvSpPr>
              <a:spLocks noChangeArrowheads="1"/>
            </p:cNvSpPr>
            <p:nvPr/>
          </p:nvSpPr>
          <p:spPr bwMode="auto">
            <a:xfrm>
              <a:off x="3304" y="2400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75" name="Oval 23"/>
            <p:cNvSpPr>
              <a:spLocks noChangeArrowheads="1"/>
            </p:cNvSpPr>
            <p:nvPr/>
          </p:nvSpPr>
          <p:spPr bwMode="auto">
            <a:xfrm>
              <a:off x="3400" y="2400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76" name="Oval 24"/>
            <p:cNvSpPr>
              <a:spLocks noChangeArrowheads="1"/>
            </p:cNvSpPr>
            <p:nvPr/>
          </p:nvSpPr>
          <p:spPr bwMode="auto">
            <a:xfrm>
              <a:off x="3496" y="2400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7177" name="Rectangle 25"/>
          <p:cNvSpPr>
            <a:spLocks noChangeArrowheads="1"/>
          </p:cNvSpPr>
          <p:nvPr/>
        </p:nvSpPr>
        <p:spPr bwMode="auto">
          <a:xfrm>
            <a:off x="430213" y="1597025"/>
            <a:ext cx="250825" cy="368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8" name="Rectangle 26"/>
          <p:cNvSpPr>
            <a:spLocks noChangeArrowheads="1"/>
          </p:cNvSpPr>
          <p:nvPr/>
        </p:nvSpPr>
        <p:spPr bwMode="auto">
          <a:xfrm>
            <a:off x="1949450" y="1595438"/>
            <a:ext cx="6688138" cy="368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9" name="Rectangle 27"/>
          <p:cNvSpPr>
            <a:spLocks noChangeArrowheads="1"/>
          </p:cNvSpPr>
          <p:nvPr/>
        </p:nvSpPr>
        <p:spPr bwMode="auto">
          <a:xfrm>
            <a:off x="681038" y="1597025"/>
            <a:ext cx="1268412" cy="368300"/>
          </a:xfrm>
          <a:prstGeom prst="rect">
            <a:avLst/>
          </a:prstGeom>
          <a:solidFill>
            <a:srgbClr val="CA20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7180" name="AutoShape 28"/>
          <p:cNvCxnSpPr>
            <a:cxnSpLocks noChangeShapeType="1"/>
            <a:stCxn id="177162" idx="0"/>
            <a:endCxn id="177177" idx="2"/>
          </p:cNvCxnSpPr>
          <p:nvPr/>
        </p:nvCxnSpPr>
        <p:spPr bwMode="auto">
          <a:xfrm flipH="1" flipV="1">
            <a:off x="555625" y="1965325"/>
            <a:ext cx="76200" cy="1676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7181" name="AutoShape 29"/>
          <p:cNvCxnSpPr>
            <a:cxnSpLocks noChangeShapeType="1"/>
            <a:stCxn id="177164" idx="0"/>
            <a:endCxn id="177179" idx="2"/>
          </p:cNvCxnSpPr>
          <p:nvPr/>
        </p:nvCxnSpPr>
        <p:spPr bwMode="auto">
          <a:xfrm flipV="1">
            <a:off x="912813" y="1965325"/>
            <a:ext cx="403225" cy="1676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7182" name="AutoShape 30"/>
          <p:cNvCxnSpPr>
            <a:cxnSpLocks noChangeShapeType="1"/>
            <a:stCxn id="177163" idx="0"/>
            <a:endCxn id="177178" idx="2"/>
          </p:cNvCxnSpPr>
          <p:nvPr/>
        </p:nvCxnSpPr>
        <p:spPr bwMode="auto">
          <a:xfrm flipV="1">
            <a:off x="1785938" y="1963738"/>
            <a:ext cx="3508375" cy="1676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7183" name="AutoShape 31"/>
          <p:cNvCxnSpPr>
            <a:cxnSpLocks noChangeShapeType="1"/>
            <a:stCxn id="177168" idx="0"/>
            <a:endCxn id="177179" idx="2"/>
          </p:cNvCxnSpPr>
          <p:nvPr/>
        </p:nvCxnSpPr>
        <p:spPr bwMode="auto">
          <a:xfrm flipH="1" flipV="1">
            <a:off x="1316038" y="1965325"/>
            <a:ext cx="1882775" cy="1676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7184" name="AutoShape 32"/>
          <p:cNvCxnSpPr>
            <a:cxnSpLocks noChangeShapeType="1"/>
            <a:stCxn id="177172" idx="0"/>
            <a:endCxn id="177179" idx="2"/>
          </p:cNvCxnSpPr>
          <p:nvPr/>
        </p:nvCxnSpPr>
        <p:spPr bwMode="auto">
          <a:xfrm flipH="1" flipV="1">
            <a:off x="1316038" y="1965325"/>
            <a:ext cx="5768975" cy="1676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7185" name="AutoShape 33"/>
          <p:cNvCxnSpPr>
            <a:cxnSpLocks noChangeShapeType="1"/>
            <a:stCxn id="177167" idx="0"/>
            <a:endCxn id="177178" idx="2"/>
          </p:cNvCxnSpPr>
          <p:nvPr/>
        </p:nvCxnSpPr>
        <p:spPr bwMode="auto">
          <a:xfrm flipV="1">
            <a:off x="4071938" y="1963738"/>
            <a:ext cx="1222375" cy="1676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7186" name="AutoShape 34"/>
          <p:cNvCxnSpPr>
            <a:cxnSpLocks noChangeShapeType="1"/>
            <a:stCxn id="177171" idx="0"/>
            <a:endCxn id="177178" idx="2"/>
          </p:cNvCxnSpPr>
          <p:nvPr/>
        </p:nvCxnSpPr>
        <p:spPr bwMode="auto">
          <a:xfrm flipH="1" flipV="1">
            <a:off x="5294313" y="1963738"/>
            <a:ext cx="2663825" cy="1676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7187" name="Rectangle 35"/>
          <p:cNvSpPr>
            <a:spLocks noGrp="1" noChangeArrowheads="1"/>
          </p:cNvSpPr>
          <p:nvPr>
            <p:ph type="title"/>
          </p:nvPr>
        </p:nvSpPr>
        <p:spPr>
          <a:xfrm>
            <a:off x="945383" y="293955"/>
            <a:ext cx="7262488" cy="705465"/>
          </a:xfrm>
        </p:spPr>
        <p:txBody>
          <a:bodyPr/>
          <a:lstStyle/>
          <a:p>
            <a:pPr algn="ctr"/>
            <a:r>
              <a:rPr lang="en-US" dirty="0"/>
              <a:t>Multi-frame Functional </a:t>
            </a:r>
            <a:r>
              <a:rPr lang="en-US" dirty="0" smtClean="0"/>
              <a:t>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8841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What is a Functional Group?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 set of logically related Attributes that are likely to vary together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osition related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rientation related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pacing related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iming related</a:t>
            </a:r>
          </a:p>
          <a:p>
            <a:r>
              <a:rPr lang="en-US" dirty="0" smtClean="0"/>
              <a:t>May be “shared” (all same) or “per-frame”</a:t>
            </a:r>
          </a:p>
          <a:p>
            <a:pPr lvl="1"/>
            <a:r>
              <a:rPr lang="en-US" dirty="0" smtClean="0"/>
              <a:t>Shared Functional Group Sequence – one item</a:t>
            </a:r>
          </a:p>
          <a:p>
            <a:pPr lvl="1"/>
            <a:r>
              <a:rPr lang="en-US" dirty="0" smtClean="0"/>
              <a:t>Per-Frame FGS – one item per frame (vector)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067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4327" y="293955"/>
            <a:ext cx="7262488" cy="705465"/>
          </a:xfrm>
        </p:spPr>
        <p:txBody>
          <a:bodyPr/>
          <a:lstStyle/>
          <a:p>
            <a:pPr algn="ctr"/>
            <a:r>
              <a:rPr lang="en-US" dirty="0" smtClean="0"/>
              <a:t>Functional Group Encoding</a:t>
            </a:r>
            <a:endParaRPr lang="en-US" dirty="0"/>
          </a:p>
        </p:txBody>
      </p:sp>
      <p:pic>
        <p:nvPicPr>
          <p:cNvPr id="5" name="Picture 4" descr="Screen Shot 2014-06-05 at 7.30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08" y="1255595"/>
            <a:ext cx="5444259" cy="526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96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Functional Groups – Varieties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to many IODs, </a:t>
            </a:r>
            <a:r>
              <a:rPr lang="en-US" dirty="0"/>
              <a:t>e</a:t>
            </a:r>
            <a:r>
              <a:rPr lang="en-US" dirty="0" smtClean="0"/>
              <a:t>.g.,</a:t>
            </a:r>
          </a:p>
          <a:p>
            <a:pPr lvl="1"/>
            <a:r>
              <a:rPr lang="en-US" dirty="0" smtClean="0"/>
              <a:t>Pixel Measures</a:t>
            </a:r>
          </a:p>
          <a:p>
            <a:pPr lvl="1"/>
            <a:r>
              <a:rPr lang="en-US" dirty="0" smtClean="0"/>
              <a:t>Frame Anatomy</a:t>
            </a:r>
          </a:p>
          <a:p>
            <a:pPr lvl="1"/>
            <a:r>
              <a:rPr lang="en-US" dirty="0"/>
              <a:t>Frame VOI LUT</a:t>
            </a:r>
            <a:endParaRPr lang="en-US" dirty="0" smtClean="0"/>
          </a:p>
          <a:p>
            <a:pPr lvl="1"/>
            <a:r>
              <a:rPr lang="en-US" dirty="0" smtClean="0"/>
              <a:t>Real World Value Mapping</a:t>
            </a:r>
          </a:p>
          <a:p>
            <a:r>
              <a:rPr lang="en-US" dirty="0" smtClean="0"/>
              <a:t>Specific to particular IODs, e.g.,</a:t>
            </a:r>
          </a:p>
          <a:p>
            <a:pPr lvl="1"/>
            <a:r>
              <a:rPr lang="en-US" dirty="0"/>
              <a:t>MR Spatial </a:t>
            </a:r>
            <a:r>
              <a:rPr lang="en-US" dirty="0" smtClean="0"/>
              <a:t>Saturation</a:t>
            </a:r>
          </a:p>
          <a:p>
            <a:pPr lvl="1"/>
            <a:r>
              <a:rPr lang="en-US" dirty="0"/>
              <a:t>CT Table </a:t>
            </a:r>
            <a:r>
              <a:rPr lang="en-US" dirty="0" smtClean="0"/>
              <a:t>Dynamics</a:t>
            </a:r>
          </a:p>
          <a:p>
            <a:pPr lvl="1"/>
            <a:r>
              <a:rPr lang="en-US" dirty="0"/>
              <a:t>X-Ray Field of </a:t>
            </a:r>
            <a:r>
              <a:rPr lang="en-US" dirty="0" smtClean="0"/>
              <a:t>View</a:t>
            </a:r>
          </a:p>
          <a:p>
            <a:pPr lvl="1"/>
            <a:r>
              <a:rPr lang="en-US" dirty="0"/>
              <a:t>PET Frame Correction </a:t>
            </a:r>
            <a:r>
              <a:rPr lang="en-US" dirty="0" smtClean="0"/>
              <a:t>Factors</a:t>
            </a:r>
          </a:p>
          <a:p>
            <a:pPr lvl="1"/>
            <a:r>
              <a:rPr lang="en-US" dirty="0"/>
              <a:t>US Image Description</a:t>
            </a:r>
          </a:p>
        </p:txBody>
      </p:sp>
    </p:spTree>
    <p:extLst>
      <p:ext uri="{BB962C8B-B14F-4D97-AF65-F5344CB8AC3E}">
        <p14:creationId xmlns:p14="http://schemas.microsoft.com/office/powerpoint/2010/main" val="5259870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Modules vs. Functional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have traditional “Modules” at top level</a:t>
            </a:r>
          </a:p>
          <a:p>
            <a:r>
              <a:rPr lang="en-US" dirty="0" smtClean="0"/>
              <a:t>Modules</a:t>
            </a:r>
          </a:p>
          <a:p>
            <a:pPr lvl="1"/>
            <a:r>
              <a:rPr lang="en-US" dirty="0" smtClean="0"/>
              <a:t>Attributes describing entire acquisition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cumulative stuff</a:t>
            </a:r>
          </a:p>
          <a:p>
            <a:r>
              <a:rPr lang="en-US" dirty="0" smtClean="0"/>
              <a:t>Shared functional groups</a:t>
            </a:r>
          </a:p>
          <a:p>
            <a:pPr lvl="1"/>
            <a:r>
              <a:rPr lang="en-US" dirty="0" smtClean="0"/>
              <a:t>Attributes about frames that happen to have the same values for all frames</a:t>
            </a:r>
          </a:p>
          <a:p>
            <a:r>
              <a:rPr lang="en-US" dirty="0" smtClean="0"/>
              <a:t>Per-frame functional groups</a:t>
            </a:r>
          </a:p>
          <a:p>
            <a:pPr lvl="1"/>
            <a:r>
              <a:rPr lang="en-US" dirty="0" smtClean="0"/>
              <a:t>Attributes about frames that have different values for </a:t>
            </a:r>
            <a:r>
              <a:rPr lang="en-US" i="1" dirty="0" smtClean="0"/>
              <a:t>any</a:t>
            </a:r>
            <a:r>
              <a:rPr lang="en-US" dirty="0" smtClean="0"/>
              <a:t> 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1253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383" y="293955"/>
            <a:ext cx="7262488" cy="705465"/>
          </a:xfrm>
        </p:spPr>
        <p:txBody>
          <a:bodyPr/>
          <a:lstStyle/>
          <a:p>
            <a:pPr algn="ctr"/>
            <a:r>
              <a:rPr lang="en-US" dirty="0" smtClean="0"/>
              <a:t>Stacks</a:t>
            </a:r>
            <a:endParaRPr lang="en-US" dirty="0"/>
          </a:p>
        </p:txBody>
      </p:sp>
      <p:graphicFrame>
        <p:nvGraphicFramePr>
          <p:cNvPr id="7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216736"/>
              </p:ext>
            </p:extLst>
          </p:nvPr>
        </p:nvGraphicFramePr>
        <p:xfrm>
          <a:off x="829732" y="1225550"/>
          <a:ext cx="7431088" cy="525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18" name="Picture" r:id="rId4" imgW="5981700" imgH="4229100" progId="Word.Picture.8">
                  <p:embed/>
                </p:oleObj>
              </mc:Choice>
              <mc:Fallback>
                <p:oleObj name="Picture" r:id="rId4" imgW="5981700" imgH="42291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732" y="1225550"/>
                        <a:ext cx="7431088" cy="525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0" y="6578600"/>
            <a:ext cx="3385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dirty="0" smtClean="0"/>
              <a:t>H\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322527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84163"/>
            <a:ext cx="74803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17500" y="690563"/>
            <a:ext cx="7467600" cy="2133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317500" y="3890963"/>
            <a:ext cx="7467600" cy="1066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317500" y="1757363"/>
            <a:ext cx="7467600" cy="2133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4" name="Line 6"/>
          <p:cNvSpPr>
            <a:spLocks noChangeShapeType="1"/>
          </p:cNvSpPr>
          <p:nvPr/>
        </p:nvSpPr>
        <p:spPr bwMode="auto">
          <a:xfrm>
            <a:off x="1800225" y="731838"/>
            <a:ext cx="15875" cy="53816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5" name="Line 7"/>
          <p:cNvSpPr>
            <a:spLocks noChangeShapeType="1"/>
          </p:cNvSpPr>
          <p:nvPr/>
        </p:nvSpPr>
        <p:spPr bwMode="auto">
          <a:xfrm>
            <a:off x="6318250" y="746125"/>
            <a:ext cx="6350" cy="52784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6" name="Line 8"/>
          <p:cNvSpPr>
            <a:spLocks noChangeShapeType="1"/>
          </p:cNvSpPr>
          <p:nvPr/>
        </p:nvSpPr>
        <p:spPr bwMode="auto">
          <a:xfrm flipH="1">
            <a:off x="3289300" y="690563"/>
            <a:ext cx="14288" cy="5410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317500" y="4957763"/>
            <a:ext cx="7467600" cy="1066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8" name="Text Box 10"/>
          <p:cNvSpPr txBox="1">
            <a:spLocks noChangeArrowheads="1"/>
          </p:cNvSpPr>
          <p:nvPr/>
        </p:nvSpPr>
        <p:spPr bwMode="auto">
          <a:xfrm>
            <a:off x="7418388" y="5778500"/>
            <a:ext cx="363537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5</a:t>
            </a:r>
          </a:p>
        </p:txBody>
      </p:sp>
      <p:sp>
        <p:nvSpPr>
          <p:cNvPr id="181259" name="Line 11"/>
          <p:cNvSpPr>
            <a:spLocks noChangeShapeType="1"/>
          </p:cNvSpPr>
          <p:nvPr/>
        </p:nvSpPr>
        <p:spPr bwMode="auto">
          <a:xfrm flipH="1">
            <a:off x="4813300" y="703263"/>
            <a:ext cx="12700" cy="53975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0" name="Text Box 12"/>
          <p:cNvSpPr txBox="1">
            <a:spLocks noChangeArrowheads="1"/>
          </p:cNvSpPr>
          <p:nvPr/>
        </p:nvSpPr>
        <p:spPr bwMode="auto">
          <a:xfrm>
            <a:off x="8067675" y="1849438"/>
            <a:ext cx="946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Stack</a:t>
            </a:r>
            <a:br>
              <a:rPr lang="en-US" sz="2400"/>
            </a:br>
            <a:r>
              <a:rPr lang="en-US" sz="2400"/>
              <a:t>ID</a:t>
            </a:r>
          </a:p>
        </p:txBody>
      </p:sp>
      <p:sp>
        <p:nvSpPr>
          <p:cNvPr id="181261" name="Text Box 13"/>
          <p:cNvSpPr txBox="1">
            <a:spLocks noChangeArrowheads="1"/>
          </p:cNvSpPr>
          <p:nvPr/>
        </p:nvSpPr>
        <p:spPr bwMode="auto">
          <a:xfrm>
            <a:off x="1773238" y="6234113"/>
            <a:ext cx="2471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In-Stack Position</a:t>
            </a:r>
          </a:p>
        </p:txBody>
      </p:sp>
      <p:sp>
        <p:nvSpPr>
          <p:cNvPr id="181262" name="Line 14"/>
          <p:cNvSpPr>
            <a:spLocks noChangeShapeType="1"/>
          </p:cNvSpPr>
          <p:nvPr/>
        </p:nvSpPr>
        <p:spPr bwMode="auto">
          <a:xfrm>
            <a:off x="4498975" y="6499225"/>
            <a:ext cx="18716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3" name="Line 15"/>
          <p:cNvSpPr>
            <a:spLocks noChangeShapeType="1"/>
          </p:cNvSpPr>
          <p:nvPr/>
        </p:nvSpPr>
        <p:spPr bwMode="auto">
          <a:xfrm>
            <a:off x="8572500" y="2828925"/>
            <a:ext cx="9525" cy="2001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4" name="Text Box 16"/>
          <p:cNvSpPr txBox="1">
            <a:spLocks noChangeArrowheads="1"/>
          </p:cNvSpPr>
          <p:nvPr/>
        </p:nvSpPr>
        <p:spPr bwMode="auto">
          <a:xfrm>
            <a:off x="7593013" y="4970463"/>
            <a:ext cx="363537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1</a:t>
            </a:r>
          </a:p>
        </p:txBody>
      </p:sp>
      <p:sp>
        <p:nvSpPr>
          <p:cNvPr id="181265" name="Text Box 17"/>
          <p:cNvSpPr txBox="1">
            <a:spLocks noChangeArrowheads="1"/>
          </p:cNvSpPr>
          <p:nvPr/>
        </p:nvSpPr>
        <p:spPr bwMode="auto">
          <a:xfrm>
            <a:off x="7593013" y="2836863"/>
            <a:ext cx="363537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3</a:t>
            </a:r>
          </a:p>
        </p:txBody>
      </p:sp>
      <p:sp>
        <p:nvSpPr>
          <p:cNvPr id="181266" name="Text Box 18"/>
          <p:cNvSpPr txBox="1">
            <a:spLocks noChangeArrowheads="1"/>
          </p:cNvSpPr>
          <p:nvPr/>
        </p:nvSpPr>
        <p:spPr bwMode="auto">
          <a:xfrm>
            <a:off x="7593013" y="1770063"/>
            <a:ext cx="363537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4</a:t>
            </a:r>
          </a:p>
        </p:txBody>
      </p:sp>
      <p:sp>
        <p:nvSpPr>
          <p:cNvPr id="181267" name="Text Box 19"/>
          <p:cNvSpPr txBox="1">
            <a:spLocks noChangeArrowheads="1"/>
          </p:cNvSpPr>
          <p:nvPr/>
        </p:nvSpPr>
        <p:spPr bwMode="auto">
          <a:xfrm>
            <a:off x="1455738" y="5778500"/>
            <a:ext cx="363537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1</a:t>
            </a:r>
          </a:p>
        </p:txBody>
      </p:sp>
      <p:sp>
        <p:nvSpPr>
          <p:cNvPr id="181268" name="Text Box 20"/>
          <p:cNvSpPr txBox="1">
            <a:spLocks noChangeArrowheads="1"/>
          </p:cNvSpPr>
          <p:nvPr/>
        </p:nvSpPr>
        <p:spPr bwMode="auto">
          <a:xfrm>
            <a:off x="2925763" y="5778500"/>
            <a:ext cx="363537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181269" name="Text Box 21"/>
          <p:cNvSpPr txBox="1">
            <a:spLocks noChangeArrowheads="1"/>
          </p:cNvSpPr>
          <p:nvPr/>
        </p:nvSpPr>
        <p:spPr bwMode="auto">
          <a:xfrm>
            <a:off x="4449763" y="5778500"/>
            <a:ext cx="363537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3</a:t>
            </a:r>
          </a:p>
        </p:txBody>
      </p:sp>
      <p:sp>
        <p:nvSpPr>
          <p:cNvPr id="181270" name="Text Box 22"/>
          <p:cNvSpPr txBox="1">
            <a:spLocks noChangeArrowheads="1"/>
          </p:cNvSpPr>
          <p:nvPr/>
        </p:nvSpPr>
        <p:spPr bwMode="auto">
          <a:xfrm>
            <a:off x="5961063" y="5778500"/>
            <a:ext cx="363537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4</a:t>
            </a:r>
          </a:p>
        </p:txBody>
      </p:sp>
      <p:sp>
        <p:nvSpPr>
          <p:cNvPr id="181271" name="Text Box 23"/>
          <p:cNvSpPr txBox="1">
            <a:spLocks noChangeArrowheads="1"/>
          </p:cNvSpPr>
          <p:nvPr/>
        </p:nvSpPr>
        <p:spPr bwMode="auto">
          <a:xfrm>
            <a:off x="7593013" y="3903663"/>
            <a:ext cx="363537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181272" name="Text Box 24"/>
          <p:cNvSpPr txBox="1">
            <a:spLocks noChangeArrowheads="1"/>
          </p:cNvSpPr>
          <p:nvPr/>
        </p:nvSpPr>
        <p:spPr bwMode="auto">
          <a:xfrm>
            <a:off x="7593013" y="703263"/>
            <a:ext cx="363537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278597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>
                <a:latin typeface="Arial Black" charset="0"/>
                <a:ea typeface="ＭＳ Ｐゴシック" charset="0"/>
                <a:cs typeface="ＭＳ Ｐゴシック" charset="0"/>
              </a:rPr>
              <a:t>DICOM – Brief History</a:t>
            </a:r>
            <a:endParaRPr lang="en-US" dirty="0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1982 – 1</a:t>
            </a:r>
            <a:r>
              <a:rPr lang="en-US" sz="2000" baseline="30000" dirty="0" smtClean="0">
                <a:latin typeface="Arial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PACS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Conference – session on standards</a:t>
            </a:r>
          </a:p>
          <a:p>
            <a:pPr eaLnBrk="1" hangingPunct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1982 – AAPM Report 10 – Standard Format for Image Interchange</a:t>
            </a:r>
          </a:p>
          <a:p>
            <a:pPr eaLnBrk="1" hangingPunct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1983 – ad hoc meeting between FDA, ACR &amp; NEMA</a:t>
            </a:r>
          </a:p>
          <a:p>
            <a:pPr eaLnBrk="1" hangingPunct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1983 – 1</a:t>
            </a:r>
            <a:r>
              <a:rPr lang="en-US" sz="2000" baseline="30000" dirty="0" smtClean="0">
                <a:latin typeface="Arial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meeting of ACR-NEMA “Digital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Imaging and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Communications Standards” Committee</a:t>
            </a:r>
          </a:p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1985 – ACR-NEMA 300-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1985 (“version 1.0”) issued</a:t>
            </a:r>
          </a:p>
          <a:p>
            <a:pPr eaLnBrk="1" hangingPunct="1"/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1988 – </a:t>
            </a:r>
            <a:r>
              <a:rPr lang="en-US" sz="2000" dirty="0"/>
              <a:t>ACR-NEMA 300-</a:t>
            </a:r>
            <a:r>
              <a:rPr lang="en-US" sz="2000" dirty="0" smtClean="0"/>
              <a:t>1988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(“version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2.0”) issued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1990 – Inter-vendor testing </a:t>
            </a:r>
            <a:r>
              <a:rPr lang="en-US" sz="2000" dirty="0"/>
              <a:t>of version </a:t>
            </a:r>
            <a:r>
              <a:rPr lang="en-US" sz="2000" dirty="0" smtClean="0"/>
              <a:t>2.0 at Georgetown</a:t>
            </a:r>
          </a:p>
          <a:p>
            <a:pPr eaLnBrk="1" hangingPunct="1"/>
            <a:r>
              <a:rPr lang="en-US" sz="2000" dirty="0" smtClean="0"/>
              <a:t>1992 – Trial of DICOM (“version 3.0) at RSNA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1993 – DICOM 3.0 issued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414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Multi-frame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world (Wikipedia):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In physics and mathematics, the dimension of a space or object is informally defined as</a:t>
            </a:r>
          </a:p>
          <a:p>
            <a:pPr lvl="2"/>
            <a:r>
              <a:rPr lang="en-US" i="1" dirty="0"/>
              <a:t>the minimum number of coordinates needed to specify any point within it</a:t>
            </a:r>
            <a:r>
              <a:rPr lang="en-US" dirty="0"/>
              <a:t>”</a:t>
            </a:r>
          </a:p>
          <a:p>
            <a:r>
              <a:rPr lang="en-US" dirty="0" smtClean="0"/>
              <a:t>DICOM: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/>
              <a:t>A dimension is a set of </a:t>
            </a:r>
            <a:r>
              <a:rPr lang="en-US" i="1" dirty="0" smtClean="0"/>
              <a:t>attributes</a:t>
            </a:r>
          </a:p>
          <a:p>
            <a:pPr lvl="2"/>
            <a:r>
              <a:rPr lang="en-US" i="1" dirty="0"/>
              <a:t>t</a:t>
            </a:r>
            <a:r>
              <a:rPr lang="en-US" i="1" dirty="0" smtClean="0"/>
              <a:t>hat change </a:t>
            </a:r>
            <a:r>
              <a:rPr lang="en-US" i="1" dirty="0"/>
              <a:t>on a per-frame basis in </a:t>
            </a:r>
            <a:r>
              <a:rPr lang="en-US" i="1" dirty="0" smtClean="0"/>
              <a:t>a manner </a:t>
            </a:r>
            <a:r>
              <a:rPr lang="en-US" i="1" dirty="0"/>
              <a:t>that is known before the image is acquired</a:t>
            </a:r>
            <a:r>
              <a:rPr lang="en-US" i="1" dirty="0" smtClean="0"/>
              <a:t>,</a:t>
            </a:r>
          </a:p>
          <a:p>
            <a:pPr lvl="2"/>
            <a:r>
              <a:rPr lang="en-US" i="1" dirty="0" smtClean="0"/>
              <a:t>are </a:t>
            </a:r>
            <a:r>
              <a:rPr lang="en-US" i="1" dirty="0"/>
              <a:t>defined by the generating application </a:t>
            </a:r>
            <a:r>
              <a:rPr lang="en-US" i="1" dirty="0" smtClean="0"/>
              <a:t>and</a:t>
            </a:r>
          </a:p>
          <a:p>
            <a:pPr lvl="2"/>
            <a:r>
              <a:rPr lang="en-US" i="1" dirty="0" smtClean="0"/>
              <a:t>are </a:t>
            </a:r>
            <a:r>
              <a:rPr lang="en-US" i="1" dirty="0"/>
              <a:t>especially intended </a:t>
            </a:r>
            <a:r>
              <a:rPr lang="en-US" i="1" dirty="0" smtClean="0"/>
              <a:t>for presentation</a:t>
            </a:r>
            <a:r>
              <a:rPr lang="en-US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90240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Multi-frame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Multi-frame Dimensions Module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 top level dataset</a:t>
            </a:r>
          </a:p>
          <a:p>
            <a:pPr lvl="1"/>
            <a:r>
              <a:rPr lang="en-US" dirty="0" smtClean="0"/>
              <a:t>defines an “organization” (set of dimensions)</a:t>
            </a:r>
          </a:p>
          <a:p>
            <a:pPr lvl="2"/>
            <a:r>
              <a:rPr lang="en-US" dirty="0"/>
              <a:t>with an optional </a:t>
            </a:r>
            <a:r>
              <a:rPr lang="en-US" dirty="0" smtClean="0"/>
              <a:t>organization “</a:t>
            </a:r>
            <a:r>
              <a:rPr lang="en-US" dirty="0"/>
              <a:t>type</a:t>
            </a:r>
            <a:r>
              <a:rPr lang="en-US" dirty="0" smtClean="0"/>
              <a:t>”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.g., “</a:t>
            </a:r>
            <a:r>
              <a:rPr lang="en-US" dirty="0"/>
              <a:t>3D” or “3D_TEMPORAL” in Volume </a:t>
            </a:r>
            <a:r>
              <a:rPr lang="en-US" dirty="0" smtClean="0"/>
              <a:t>US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efines each dimension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y reference to a per-frame varying Attribute</a:t>
            </a:r>
          </a:p>
          <a:p>
            <a:pPr lvl="2"/>
            <a:r>
              <a:rPr lang="en-US" dirty="0" smtClean="0"/>
              <a:t>by referenced to Functional Group containing Attribute</a:t>
            </a:r>
          </a:p>
          <a:p>
            <a:r>
              <a:rPr lang="en-US" dirty="0" smtClean="0"/>
              <a:t>For each frame, encode</a:t>
            </a:r>
          </a:p>
          <a:p>
            <a:pPr lvl="1"/>
            <a:r>
              <a:rPr lang="en-US" dirty="0" smtClean="0"/>
              <a:t>numeric “index” of position within each dimension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tarts from 1, increases by 1</a:t>
            </a:r>
          </a:p>
          <a:p>
            <a:pPr lvl="2"/>
            <a:r>
              <a:rPr lang="en-US" dirty="0" smtClean="0"/>
              <a:t>an index,</a:t>
            </a:r>
            <a:r>
              <a:rPr lang="en-US" i="1" dirty="0" smtClean="0"/>
              <a:t> not</a:t>
            </a:r>
            <a:r>
              <a:rPr lang="en-US" dirty="0" smtClean="0"/>
              <a:t> the value of the referenced Attribute </a:t>
            </a:r>
          </a:p>
        </p:txBody>
      </p:sp>
    </p:spTree>
    <p:extLst>
      <p:ext uri="{BB962C8B-B14F-4D97-AF65-F5344CB8AC3E}">
        <p14:creationId xmlns:p14="http://schemas.microsoft.com/office/powerpoint/2010/main" val="35258827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AutoShape 2"/>
          <p:cNvSpPr>
            <a:spLocks noChangeArrowheads="1"/>
          </p:cNvSpPr>
          <p:nvPr/>
        </p:nvSpPr>
        <p:spPr bwMode="auto">
          <a:xfrm>
            <a:off x="5726113" y="1203325"/>
            <a:ext cx="968375" cy="700088"/>
          </a:xfrm>
          <a:prstGeom prst="wedgeRoundRectCallout">
            <a:avLst>
              <a:gd name="adj1" fmla="val -15736"/>
              <a:gd name="adj2" fmla="val 90815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1092200" y="287338"/>
            <a:ext cx="10429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Temporal</a:t>
            </a:r>
            <a:br>
              <a:rPr lang="en-US" sz="1600"/>
            </a:br>
            <a:r>
              <a:rPr lang="en-US" sz="1600"/>
              <a:t>Position</a:t>
            </a:r>
            <a:br>
              <a:rPr lang="en-US" sz="1600"/>
            </a:br>
            <a:r>
              <a:rPr lang="en-US" sz="1600"/>
              <a:t>Index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1466850" y="21701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2</a:t>
            </a: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1463675" y="52197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1</a:t>
            </a:r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274638" y="285750"/>
            <a:ext cx="8270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Trigger</a:t>
            </a:r>
            <a:br>
              <a:rPr lang="en-US" sz="1600"/>
            </a:br>
            <a:r>
              <a:rPr lang="en-US" sz="1600"/>
              <a:t>Delay</a:t>
            </a:r>
            <a:br>
              <a:rPr lang="en-US" sz="1600"/>
            </a:br>
            <a:r>
              <a:rPr lang="en-US" sz="1600"/>
              <a:t>Time</a:t>
            </a: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319088" y="2168525"/>
            <a:ext cx="738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48 ms</a:t>
            </a:r>
          </a:p>
        </p:txBody>
      </p:sp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371475" y="5218113"/>
            <a:ext cx="62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0 ms</a:t>
            </a: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7678738" y="6226175"/>
            <a:ext cx="128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Space (2)</a:t>
            </a:r>
          </a:p>
        </p:txBody>
      </p:sp>
      <p:sp>
        <p:nvSpPr>
          <p:cNvPr id="191498" name="Line 10"/>
          <p:cNvSpPr>
            <a:spLocks noChangeShapeType="1"/>
          </p:cNvSpPr>
          <p:nvPr/>
        </p:nvSpPr>
        <p:spPr bwMode="auto">
          <a:xfrm flipV="1">
            <a:off x="7234238" y="5827713"/>
            <a:ext cx="806450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9" name="Line 11"/>
          <p:cNvSpPr>
            <a:spLocks noChangeShapeType="1"/>
          </p:cNvSpPr>
          <p:nvPr/>
        </p:nvSpPr>
        <p:spPr bwMode="auto">
          <a:xfrm flipH="1" flipV="1">
            <a:off x="7053263" y="5183188"/>
            <a:ext cx="0" cy="1389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0" name="Text Box 12"/>
          <p:cNvSpPr txBox="1">
            <a:spLocks noChangeArrowheads="1"/>
          </p:cNvSpPr>
          <p:nvPr/>
        </p:nvSpPr>
        <p:spPr bwMode="auto">
          <a:xfrm>
            <a:off x="6678613" y="4654550"/>
            <a:ext cx="1130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Time (1)</a:t>
            </a:r>
          </a:p>
        </p:txBody>
      </p:sp>
      <p:grpSp>
        <p:nvGrpSpPr>
          <p:cNvPr id="191501" name="Group 13"/>
          <p:cNvGrpSpPr>
            <a:grpSpLocks/>
          </p:cNvGrpSpPr>
          <p:nvPr/>
        </p:nvGrpSpPr>
        <p:grpSpPr bwMode="auto">
          <a:xfrm>
            <a:off x="5753100" y="1377950"/>
            <a:ext cx="906463" cy="346075"/>
            <a:chOff x="4728" y="955"/>
            <a:chExt cx="571" cy="218"/>
          </a:xfrm>
        </p:grpSpPr>
        <p:sp>
          <p:nvSpPr>
            <p:cNvPr id="191502" name="Text Box 14"/>
            <p:cNvSpPr txBox="1">
              <a:spLocks noChangeArrowheads="1"/>
            </p:cNvSpPr>
            <p:nvPr/>
          </p:nvSpPr>
          <p:spPr bwMode="auto">
            <a:xfrm>
              <a:off x="4728" y="961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2</a:t>
              </a:r>
            </a:p>
          </p:txBody>
        </p:sp>
        <p:sp>
          <p:nvSpPr>
            <p:cNvPr id="191503" name="Text Box 15"/>
            <p:cNvSpPr txBox="1">
              <a:spLocks noChangeArrowheads="1"/>
            </p:cNvSpPr>
            <p:nvPr/>
          </p:nvSpPr>
          <p:spPr bwMode="auto">
            <a:xfrm>
              <a:off x="4841" y="959"/>
              <a:ext cx="1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\</a:t>
              </a:r>
            </a:p>
          </p:txBody>
        </p:sp>
        <p:sp>
          <p:nvSpPr>
            <p:cNvPr id="191504" name="Text Box 16"/>
            <p:cNvSpPr txBox="1">
              <a:spLocks noChangeArrowheads="1"/>
            </p:cNvSpPr>
            <p:nvPr/>
          </p:nvSpPr>
          <p:spPr bwMode="auto">
            <a:xfrm>
              <a:off x="4920" y="957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  <p:sp>
          <p:nvSpPr>
            <p:cNvPr id="191505" name="Text Box 17"/>
            <p:cNvSpPr txBox="1">
              <a:spLocks noChangeArrowheads="1"/>
            </p:cNvSpPr>
            <p:nvPr/>
          </p:nvSpPr>
          <p:spPr bwMode="auto">
            <a:xfrm>
              <a:off x="5033" y="955"/>
              <a:ext cx="1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\</a:t>
              </a:r>
            </a:p>
          </p:txBody>
        </p:sp>
        <p:sp>
          <p:nvSpPr>
            <p:cNvPr id="191506" name="Text Box 18"/>
            <p:cNvSpPr txBox="1">
              <a:spLocks noChangeArrowheads="1"/>
            </p:cNvSpPr>
            <p:nvPr/>
          </p:nvSpPr>
          <p:spPr bwMode="auto">
            <a:xfrm>
              <a:off x="5112" y="960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5</a:t>
              </a:r>
            </a:p>
          </p:txBody>
        </p:sp>
      </p:grpSp>
      <p:cxnSp>
        <p:nvCxnSpPr>
          <p:cNvPr id="191507" name="AutoShape 19"/>
          <p:cNvCxnSpPr>
            <a:cxnSpLocks noChangeShapeType="1"/>
            <a:stCxn id="191504" idx="0"/>
            <a:endCxn id="191534" idx="3"/>
          </p:cNvCxnSpPr>
          <p:nvPr/>
        </p:nvCxnSpPr>
        <p:spPr bwMode="auto">
          <a:xfrm rot="5400000" flipH="1">
            <a:off x="5577681" y="751682"/>
            <a:ext cx="644525" cy="614362"/>
          </a:xfrm>
          <a:prstGeom prst="bentConnector2">
            <a:avLst/>
          </a:prstGeom>
          <a:noFill/>
          <a:ln w="38100">
            <a:solidFill>
              <a:srgbClr val="E002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1508" name="AutoShape 20"/>
          <p:cNvCxnSpPr>
            <a:cxnSpLocks noChangeShapeType="1"/>
            <a:stCxn id="191506" idx="2"/>
            <a:endCxn id="191531" idx="3"/>
          </p:cNvCxnSpPr>
          <p:nvPr/>
        </p:nvCxnSpPr>
        <p:spPr bwMode="auto">
          <a:xfrm rot="5400000">
            <a:off x="5278438" y="1030288"/>
            <a:ext cx="541337" cy="1925637"/>
          </a:xfrm>
          <a:prstGeom prst="bentConnector2">
            <a:avLst/>
          </a:prstGeom>
          <a:noFill/>
          <a:ln w="38100">
            <a:solidFill>
              <a:srgbClr val="E002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1509" name="AutoShape 21"/>
          <p:cNvCxnSpPr>
            <a:cxnSpLocks noChangeShapeType="1"/>
            <a:stCxn id="191502" idx="0"/>
            <a:endCxn id="191492" idx="0"/>
          </p:cNvCxnSpPr>
          <p:nvPr/>
        </p:nvCxnSpPr>
        <p:spPr bwMode="auto">
          <a:xfrm rot="16200000" flipH="1" flipV="1">
            <a:off x="3367881" y="-364331"/>
            <a:ext cx="782638" cy="4286250"/>
          </a:xfrm>
          <a:prstGeom prst="bentConnector3">
            <a:avLst>
              <a:gd name="adj1" fmla="val -29208"/>
            </a:avLst>
          </a:prstGeom>
          <a:noFill/>
          <a:ln w="38100">
            <a:solidFill>
              <a:srgbClr val="E002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1510" name="Text Box 22"/>
          <p:cNvSpPr txBox="1">
            <a:spLocks noChangeArrowheads="1"/>
          </p:cNvSpPr>
          <p:nvPr/>
        </p:nvSpPr>
        <p:spPr bwMode="auto">
          <a:xfrm>
            <a:off x="6921500" y="1169988"/>
            <a:ext cx="11445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Dimension</a:t>
            </a:r>
            <a:br>
              <a:rPr lang="en-US" sz="1600"/>
            </a:br>
            <a:r>
              <a:rPr lang="en-US" sz="1600"/>
              <a:t>Index</a:t>
            </a:r>
            <a:br>
              <a:rPr lang="en-US" sz="1600"/>
            </a:br>
            <a:r>
              <a:rPr lang="en-US" sz="1600"/>
              <a:t>Values</a:t>
            </a:r>
          </a:p>
        </p:txBody>
      </p:sp>
      <p:sp>
        <p:nvSpPr>
          <p:cNvPr id="191511" name="Text Box 23"/>
          <p:cNvSpPr txBox="1">
            <a:spLocks noChangeArrowheads="1"/>
          </p:cNvSpPr>
          <p:nvPr/>
        </p:nvSpPr>
        <p:spPr bwMode="auto">
          <a:xfrm>
            <a:off x="6161088" y="3128963"/>
            <a:ext cx="28892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Dimension Index Pointers:</a:t>
            </a:r>
          </a:p>
          <a:p>
            <a:pPr>
              <a:buFont typeface="Times" charset="0"/>
              <a:buAutoNum type="arabicPeriod"/>
            </a:pPr>
            <a:r>
              <a:rPr lang="en-US" sz="1600"/>
              <a:t>Temporal Position Index </a:t>
            </a:r>
          </a:p>
          <a:p>
            <a:pPr>
              <a:buFont typeface="Times" charset="0"/>
              <a:buAutoNum type="arabicPeriod"/>
            </a:pPr>
            <a:r>
              <a:rPr lang="en-US" sz="1600"/>
              <a:t>Stack ID</a:t>
            </a:r>
          </a:p>
          <a:p>
            <a:pPr>
              <a:buFont typeface="Times" charset="0"/>
              <a:buAutoNum type="arabicPeriod"/>
            </a:pPr>
            <a:r>
              <a:rPr lang="en-US" sz="1600"/>
              <a:t>In-Stack Position</a:t>
            </a:r>
          </a:p>
        </p:txBody>
      </p:sp>
      <p:pic>
        <p:nvPicPr>
          <p:cNvPr id="19151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00488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1513" name="Text Box 25"/>
          <p:cNvSpPr txBox="1">
            <a:spLocks noChangeArrowheads="1"/>
          </p:cNvSpPr>
          <p:nvPr/>
        </p:nvSpPr>
        <p:spPr bwMode="auto">
          <a:xfrm>
            <a:off x="4303713" y="5362575"/>
            <a:ext cx="27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5</a:t>
            </a:r>
          </a:p>
        </p:txBody>
      </p:sp>
      <p:sp>
        <p:nvSpPr>
          <p:cNvPr id="191514" name="Text Box 26"/>
          <p:cNvSpPr txBox="1">
            <a:spLocks noChangeArrowheads="1"/>
          </p:cNvSpPr>
          <p:nvPr/>
        </p:nvSpPr>
        <p:spPr bwMode="auto">
          <a:xfrm>
            <a:off x="5791200" y="5367338"/>
            <a:ext cx="527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1\1\5</a:t>
            </a:r>
          </a:p>
        </p:txBody>
      </p:sp>
      <p:sp>
        <p:nvSpPr>
          <p:cNvPr id="191515" name="Text Box 27"/>
          <p:cNvSpPr txBox="1">
            <a:spLocks noChangeArrowheads="1"/>
          </p:cNvSpPr>
          <p:nvPr/>
        </p:nvSpPr>
        <p:spPr bwMode="auto">
          <a:xfrm>
            <a:off x="2836863" y="6362700"/>
            <a:ext cx="1352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In-Stack Position</a:t>
            </a:r>
          </a:p>
        </p:txBody>
      </p:sp>
      <p:sp>
        <p:nvSpPr>
          <p:cNvPr id="191516" name="Text Box 28"/>
          <p:cNvSpPr txBox="1">
            <a:spLocks noChangeArrowheads="1"/>
          </p:cNvSpPr>
          <p:nvPr/>
        </p:nvSpPr>
        <p:spPr bwMode="auto">
          <a:xfrm>
            <a:off x="4573588" y="3835400"/>
            <a:ext cx="1009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Stack ID = 1</a:t>
            </a:r>
          </a:p>
        </p:txBody>
      </p:sp>
      <p:sp>
        <p:nvSpPr>
          <p:cNvPr id="191517" name="Line 29"/>
          <p:cNvSpPr>
            <a:spLocks noChangeShapeType="1"/>
          </p:cNvSpPr>
          <p:nvPr/>
        </p:nvSpPr>
        <p:spPr bwMode="auto">
          <a:xfrm flipV="1">
            <a:off x="3983038" y="5541963"/>
            <a:ext cx="806450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518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4094163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1519" name="Text Box 31"/>
          <p:cNvSpPr txBox="1">
            <a:spLocks noChangeArrowheads="1"/>
          </p:cNvSpPr>
          <p:nvPr/>
        </p:nvSpPr>
        <p:spPr bwMode="auto">
          <a:xfrm>
            <a:off x="4083050" y="5545138"/>
            <a:ext cx="273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4</a:t>
            </a:r>
          </a:p>
        </p:txBody>
      </p:sp>
      <p:sp>
        <p:nvSpPr>
          <p:cNvPr id="191520" name="Text Box 32"/>
          <p:cNvSpPr txBox="1">
            <a:spLocks noChangeArrowheads="1"/>
          </p:cNvSpPr>
          <p:nvPr/>
        </p:nvSpPr>
        <p:spPr bwMode="auto">
          <a:xfrm>
            <a:off x="5570538" y="5549900"/>
            <a:ext cx="527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1\1\4</a:t>
            </a:r>
          </a:p>
        </p:txBody>
      </p:sp>
      <p:pic>
        <p:nvPicPr>
          <p:cNvPr id="191521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4287838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1522" name="Text Box 34"/>
          <p:cNvSpPr txBox="1">
            <a:spLocks noChangeArrowheads="1"/>
          </p:cNvSpPr>
          <p:nvPr/>
        </p:nvSpPr>
        <p:spPr bwMode="auto">
          <a:xfrm>
            <a:off x="3887788" y="5746750"/>
            <a:ext cx="27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3</a:t>
            </a:r>
          </a:p>
        </p:txBody>
      </p:sp>
      <p:sp>
        <p:nvSpPr>
          <p:cNvPr id="191523" name="Text Box 35"/>
          <p:cNvSpPr txBox="1">
            <a:spLocks noChangeArrowheads="1"/>
          </p:cNvSpPr>
          <p:nvPr/>
        </p:nvSpPr>
        <p:spPr bwMode="auto">
          <a:xfrm>
            <a:off x="5375275" y="5751513"/>
            <a:ext cx="527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1\1\3</a:t>
            </a:r>
          </a:p>
        </p:txBody>
      </p:sp>
      <p:pic>
        <p:nvPicPr>
          <p:cNvPr id="191524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4481513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1525" name="Text Box 37"/>
          <p:cNvSpPr txBox="1">
            <a:spLocks noChangeArrowheads="1"/>
          </p:cNvSpPr>
          <p:nvPr/>
        </p:nvSpPr>
        <p:spPr bwMode="auto">
          <a:xfrm>
            <a:off x="3689350" y="5929313"/>
            <a:ext cx="273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</a:p>
        </p:txBody>
      </p:sp>
      <p:sp>
        <p:nvSpPr>
          <p:cNvPr id="191526" name="Text Box 38"/>
          <p:cNvSpPr txBox="1">
            <a:spLocks noChangeArrowheads="1"/>
          </p:cNvSpPr>
          <p:nvPr/>
        </p:nvSpPr>
        <p:spPr bwMode="auto">
          <a:xfrm>
            <a:off x="5176838" y="5934075"/>
            <a:ext cx="527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1\1\2</a:t>
            </a:r>
          </a:p>
        </p:txBody>
      </p:sp>
      <p:pic>
        <p:nvPicPr>
          <p:cNvPr id="191527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4675188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1528" name="Text Box 40"/>
          <p:cNvSpPr txBox="1">
            <a:spLocks noChangeArrowheads="1"/>
          </p:cNvSpPr>
          <p:nvPr/>
        </p:nvSpPr>
        <p:spPr bwMode="auto">
          <a:xfrm>
            <a:off x="3492500" y="6111875"/>
            <a:ext cx="27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191529" name="Text Box 41"/>
          <p:cNvSpPr txBox="1">
            <a:spLocks noChangeArrowheads="1"/>
          </p:cNvSpPr>
          <p:nvPr/>
        </p:nvSpPr>
        <p:spPr bwMode="auto">
          <a:xfrm>
            <a:off x="4979988" y="6116638"/>
            <a:ext cx="527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1\1\1</a:t>
            </a:r>
          </a:p>
        </p:txBody>
      </p:sp>
      <p:pic>
        <p:nvPicPr>
          <p:cNvPr id="191530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663575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1531" name="Text Box 43"/>
          <p:cNvSpPr txBox="1">
            <a:spLocks noChangeArrowheads="1"/>
          </p:cNvSpPr>
          <p:nvPr/>
        </p:nvSpPr>
        <p:spPr bwMode="auto">
          <a:xfrm>
            <a:off x="4313238" y="2125663"/>
            <a:ext cx="273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5</a:t>
            </a:r>
          </a:p>
        </p:txBody>
      </p:sp>
      <p:sp>
        <p:nvSpPr>
          <p:cNvPr id="191532" name="Text Box 44"/>
          <p:cNvSpPr txBox="1">
            <a:spLocks noChangeArrowheads="1"/>
          </p:cNvSpPr>
          <p:nvPr/>
        </p:nvSpPr>
        <p:spPr bwMode="auto">
          <a:xfrm>
            <a:off x="5800725" y="2130425"/>
            <a:ext cx="527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2\1\5</a:t>
            </a:r>
          </a:p>
        </p:txBody>
      </p:sp>
      <p:sp>
        <p:nvSpPr>
          <p:cNvPr id="191533" name="Text Box 45"/>
          <p:cNvSpPr txBox="1">
            <a:spLocks noChangeArrowheads="1"/>
          </p:cNvSpPr>
          <p:nvPr/>
        </p:nvSpPr>
        <p:spPr bwMode="auto">
          <a:xfrm>
            <a:off x="2846388" y="3125788"/>
            <a:ext cx="1352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In-Stack Position</a:t>
            </a:r>
          </a:p>
        </p:txBody>
      </p:sp>
      <p:sp>
        <p:nvSpPr>
          <p:cNvPr id="191534" name="Text Box 46"/>
          <p:cNvSpPr txBox="1">
            <a:spLocks noChangeArrowheads="1"/>
          </p:cNvSpPr>
          <p:nvPr/>
        </p:nvSpPr>
        <p:spPr bwMode="auto">
          <a:xfrm>
            <a:off x="4583113" y="598488"/>
            <a:ext cx="1009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/>
              <a:t>Stack ID = 1</a:t>
            </a:r>
          </a:p>
        </p:txBody>
      </p:sp>
      <p:sp>
        <p:nvSpPr>
          <p:cNvPr id="191535" name="Line 47"/>
          <p:cNvSpPr>
            <a:spLocks noChangeShapeType="1"/>
          </p:cNvSpPr>
          <p:nvPr/>
        </p:nvSpPr>
        <p:spPr bwMode="auto">
          <a:xfrm flipV="1">
            <a:off x="3992563" y="2305050"/>
            <a:ext cx="806450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536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857250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1537" name="Text Box 49"/>
          <p:cNvSpPr txBox="1">
            <a:spLocks noChangeArrowheads="1"/>
          </p:cNvSpPr>
          <p:nvPr/>
        </p:nvSpPr>
        <p:spPr bwMode="auto">
          <a:xfrm>
            <a:off x="4092575" y="2308225"/>
            <a:ext cx="27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4</a:t>
            </a:r>
          </a:p>
        </p:txBody>
      </p:sp>
      <p:sp>
        <p:nvSpPr>
          <p:cNvPr id="191538" name="Text Box 50"/>
          <p:cNvSpPr txBox="1">
            <a:spLocks noChangeArrowheads="1"/>
          </p:cNvSpPr>
          <p:nvPr/>
        </p:nvSpPr>
        <p:spPr bwMode="auto">
          <a:xfrm>
            <a:off x="5580063" y="2312988"/>
            <a:ext cx="527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2\1\4</a:t>
            </a:r>
          </a:p>
        </p:txBody>
      </p:sp>
      <p:pic>
        <p:nvPicPr>
          <p:cNvPr id="191539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050925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1540" name="Text Box 52"/>
          <p:cNvSpPr txBox="1">
            <a:spLocks noChangeArrowheads="1"/>
          </p:cNvSpPr>
          <p:nvPr/>
        </p:nvSpPr>
        <p:spPr bwMode="auto">
          <a:xfrm>
            <a:off x="3897313" y="2509838"/>
            <a:ext cx="273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3</a:t>
            </a:r>
          </a:p>
        </p:txBody>
      </p:sp>
      <p:sp>
        <p:nvSpPr>
          <p:cNvPr id="191541" name="Text Box 53"/>
          <p:cNvSpPr txBox="1">
            <a:spLocks noChangeArrowheads="1"/>
          </p:cNvSpPr>
          <p:nvPr/>
        </p:nvSpPr>
        <p:spPr bwMode="auto">
          <a:xfrm>
            <a:off x="5384800" y="2514600"/>
            <a:ext cx="527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2\1\3</a:t>
            </a:r>
          </a:p>
        </p:txBody>
      </p:sp>
      <p:pic>
        <p:nvPicPr>
          <p:cNvPr id="191542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244600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1543" name="Text Box 55"/>
          <p:cNvSpPr txBox="1">
            <a:spLocks noChangeArrowheads="1"/>
          </p:cNvSpPr>
          <p:nvPr/>
        </p:nvSpPr>
        <p:spPr bwMode="auto">
          <a:xfrm>
            <a:off x="3698875" y="2692400"/>
            <a:ext cx="27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</a:p>
        </p:txBody>
      </p:sp>
      <p:sp>
        <p:nvSpPr>
          <p:cNvPr id="191544" name="Text Box 56"/>
          <p:cNvSpPr txBox="1">
            <a:spLocks noChangeArrowheads="1"/>
          </p:cNvSpPr>
          <p:nvPr/>
        </p:nvSpPr>
        <p:spPr bwMode="auto">
          <a:xfrm>
            <a:off x="5186363" y="2697163"/>
            <a:ext cx="527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2\1\2</a:t>
            </a:r>
          </a:p>
        </p:txBody>
      </p:sp>
      <p:pic>
        <p:nvPicPr>
          <p:cNvPr id="191545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1438275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1546" name="Text Box 58"/>
          <p:cNvSpPr txBox="1">
            <a:spLocks noChangeArrowheads="1"/>
          </p:cNvSpPr>
          <p:nvPr/>
        </p:nvSpPr>
        <p:spPr bwMode="auto">
          <a:xfrm>
            <a:off x="3502025" y="2874963"/>
            <a:ext cx="273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191547" name="Text Box 59"/>
          <p:cNvSpPr txBox="1">
            <a:spLocks noChangeArrowheads="1"/>
          </p:cNvSpPr>
          <p:nvPr/>
        </p:nvSpPr>
        <p:spPr bwMode="auto">
          <a:xfrm>
            <a:off x="4989513" y="2879725"/>
            <a:ext cx="527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2\1\1</a:t>
            </a:r>
          </a:p>
        </p:txBody>
      </p:sp>
    </p:spTree>
    <p:extLst>
      <p:ext uri="{BB962C8B-B14F-4D97-AF65-F5344CB8AC3E}">
        <p14:creationId xmlns:p14="http://schemas.microsoft.com/office/powerpoint/2010/main" val="27092209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36439" y="293955"/>
            <a:ext cx="7262488" cy="705465"/>
          </a:xfrm>
        </p:spPr>
        <p:txBody>
          <a:bodyPr/>
          <a:lstStyle/>
          <a:p>
            <a:pPr algn="ctr"/>
            <a:r>
              <a:rPr lang="en-US" dirty="0"/>
              <a:t>But when ?</a:t>
            </a:r>
          </a:p>
        </p:txBody>
      </p:sp>
      <p:pic>
        <p:nvPicPr>
          <p:cNvPr id="288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1878013"/>
            <a:ext cx="2295525" cy="214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2346325"/>
            <a:ext cx="139541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8773" name="Group 5"/>
          <p:cNvGrpSpPr>
            <a:grpSpLocks/>
          </p:cNvGrpSpPr>
          <p:nvPr/>
        </p:nvGrpSpPr>
        <p:grpSpPr bwMode="auto">
          <a:xfrm>
            <a:off x="1219200" y="3886200"/>
            <a:ext cx="2416175" cy="2020888"/>
            <a:chOff x="499" y="1679"/>
            <a:chExt cx="1522" cy="1273"/>
          </a:xfrm>
        </p:grpSpPr>
        <p:grpSp>
          <p:nvGrpSpPr>
            <p:cNvPr id="288774" name="Group 6"/>
            <p:cNvGrpSpPr>
              <a:grpSpLocks/>
            </p:cNvGrpSpPr>
            <p:nvPr/>
          </p:nvGrpSpPr>
          <p:grpSpPr bwMode="auto">
            <a:xfrm>
              <a:off x="499" y="1679"/>
              <a:ext cx="1522" cy="1000"/>
              <a:chOff x="1488" y="133"/>
              <a:chExt cx="2112" cy="1388"/>
            </a:xfrm>
          </p:grpSpPr>
          <p:grpSp>
            <p:nvGrpSpPr>
              <p:cNvPr id="288775" name="Group 7"/>
              <p:cNvGrpSpPr>
                <a:grpSpLocks/>
              </p:cNvGrpSpPr>
              <p:nvPr/>
            </p:nvGrpSpPr>
            <p:grpSpPr bwMode="auto">
              <a:xfrm>
                <a:off x="2806" y="133"/>
                <a:ext cx="794" cy="1388"/>
                <a:chOff x="2806" y="133"/>
                <a:chExt cx="794" cy="1388"/>
              </a:xfrm>
            </p:grpSpPr>
            <p:sp>
              <p:nvSpPr>
                <p:cNvPr id="288776" name="Rectangle 8"/>
                <p:cNvSpPr>
                  <a:spLocks noChangeArrowheads="1"/>
                </p:cNvSpPr>
                <p:nvPr/>
              </p:nvSpPr>
              <p:spPr bwMode="auto">
                <a:xfrm>
                  <a:off x="2859" y="133"/>
                  <a:ext cx="741" cy="132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77" name="Rectangle 9"/>
                <p:cNvSpPr>
                  <a:spLocks noChangeArrowheads="1"/>
                </p:cNvSpPr>
                <p:nvPr/>
              </p:nvSpPr>
              <p:spPr bwMode="auto">
                <a:xfrm>
                  <a:off x="2877" y="1458"/>
                  <a:ext cx="702" cy="6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78" name="AutoShape 10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2310" y="768"/>
                  <a:ext cx="1050" cy="58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7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61" y="133"/>
                  <a:ext cx="0" cy="13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80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2861" y="135"/>
                  <a:ext cx="9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81" name="Line 13"/>
                <p:cNvSpPr>
                  <a:spLocks noChangeShapeType="1"/>
                </p:cNvSpPr>
                <p:nvPr/>
              </p:nvSpPr>
              <p:spPr bwMode="auto">
                <a:xfrm>
                  <a:off x="2863" y="1444"/>
                  <a:ext cx="7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8782" name="Group 14"/>
              <p:cNvGrpSpPr>
                <a:grpSpLocks/>
              </p:cNvGrpSpPr>
              <p:nvPr/>
            </p:nvGrpSpPr>
            <p:grpSpPr bwMode="auto">
              <a:xfrm>
                <a:off x="1488" y="961"/>
                <a:ext cx="1262" cy="551"/>
                <a:chOff x="1488" y="961"/>
                <a:chExt cx="1262" cy="551"/>
              </a:xfrm>
            </p:grpSpPr>
            <p:sp>
              <p:nvSpPr>
                <p:cNvPr id="288783" name="AutoShape 15"/>
                <p:cNvSpPr>
                  <a:spLocks noChangeArrowheads="1"/>
                </p:cNvSpPr>
                <p:nvPr/>
              </p:nvSpPr>
              <p:spPr bwMode="auto">
                <a:xfrm>
                  <a:off x="1488" y="961"/>
                  <a:ext cx="1238" cy="68"/>
                </a:xfrm>
                <a:prstGeom prst="roundRect">
                  <a:avLst>
                    <a:gd name="adj" fmla="val 12495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84" name="AutoShape 16"/>
                <p:cNvSpPr>
                  <a:spLocks noChangeArrowheads="1"/>
                </p:cNvSpPr>
                <p:nvPr/>
              </p:nvSpPr>
              <p:spPr bwMode="auto">
                <a:xfrm flipH="1">
                  <a:off x="1685" y="1444"/>
                  <a:ext cx="1064" cy="67"/>
                </a:xfrm>
                <a:prstGeom prst="parallelogram">
                  <a:avLst>
                    <a:gd name="adj" fmla="val 396941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85" name="AutoShape 17"/>
                <p:cNvSpPr>
                  <a:spLocks noChangeArrowheads="1"/>
                </p:cNvSpPr>
                <p:nvPr/>
              </p:nvSpPr>
              <p:spPr bwMode="auto">
                <a:xfrm flipH="1">
                  <a:off x="2498" y="1444"/>
                  <a:ext cx="251" cy="67"/>
                </a:xfrm>
                <a:prstGeom prst="parallelogram">
                  <a:avLst>
                    <a:gd name="adj" fmla="val 93639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86" name="Freeform 18"/>
                <p:cNvSpPr>
                  <a:spLocks/>
                </p:cNvSpPr>
                <p:nvPr/>
              </p:nvSpPr>
              <p:spPr bwMode="auto">
                <a:xfrm>
                  <a:off x="2162" y="1070"/>
                  <a:ext cx="556" cy="433"/>
                </a:xfrm>
                <a:custGeom>
                  <a:avLst/>
                  <a:gdLst>
                    <a:gd name="T0" fmla="*/ 481 w 556"/>
                    <a:gd name="T1" fmla="*/ 432 h 433"/>
                    <a:gd name="T2" fmla="*/ 510 w 556"/>
                    <a:gd name="T3" fmla="*/ 425 h 433"/>
                    <a:gd name="T4" fmla="*/ 523 w 556"/>
                    <a:gd name="T5" fmla="*/ 425 h 433"/>
                    <a:gd name="T6" fmla="*/ 532 w 556"/>
                    <a:gd name="T7" fmla="*/ 422 h 433"/>
                    <a:gd name="T8" fmla="*/ 542 w 556"/>
                    <a:gd name="T9" fmla="*/ 419 h 433"/>
                    <a:gd name="T10" fmla="*/ 548 w 556"/>
                    <a:gd name="T11" fmla="*/ 410 h 433"/>
                    <a:gd name="T12" fmla="*/ 131 w 556"/>
                    <a:gd name="T13" fmla="*/ 0 h 433"/>
                    <a:gd name="T14" fmla="*/ 139 w 556"/>
                    <a:gd name="T15" fmla="*/ 2 h 433"/>
                    <a:gd name="T16" fmla="*/ 0 w 556"/>
                    <a:gd name="T17" fmla="*/ 0 h 433"/>
                    <a:gd name="T18" fmla="*/ 467 w 556"/>
                    <a:gd name="T19" fmla="*/ 432 h 433"/>
                    <a:gd name="T20" fmla="*/ 555 w 556"/>
                    <a:gd name="T21" fmla="*/ 418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56" h="433">
                      <a:moveTo>
                        <a:pt x="481" y="432"/>
                      </a:moveTo>
                      <a:lnTo>
                        <a:pt x="510" y="425"/>
                      </a:lnTo>
                      <a:lnTo>
                        <a:pt x="523" y="425"/>
                      </a:lnTo>
                      <a:lnTo>
                        <a:pt x="532" y="422"/>
                      </a:lnTo>
                      <a:lnTo>
                        <a:pt x="542" y="419"/>
                      </a:lnTo>
                      <a:lnTo>
                        <a:pt x="548" y="410"/>
                      </a:lnTo>
                      <a:lnTo>
                        <a:pt x="131" y="0"/>
                      </a:lnTo>
                      <a:lnTo>
                        <a:pt x="139" y="2"/>
                      </a:lnTo>
                      <a:lnTo>
                        <a:pt x="0" y="0"/>
                      </a:lnTo>
                      <a:lnTo>
                        <a:pt x="467" y="432"/>
                      </a:lnTo>
                      <a:lnTo>
                        <a:pt x="555" y="418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87" name="Rectangle 19"/>
                <p:cNvSpPr>
                  <a:spLocks noChangeArrowheads="1"/>
                </p:cNvSpPr>
                <p:nvPr/>
              </p:nvSpPr>
              <p:spPr bwMode="auto">
                <a:xfrm>
                  <a:off x="2420" y="1444"/>
                  <a:ext cx="116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88" name="Freeform 20"/>
                <p:cNvSpPr>
                  <a:spLocks/>
                </p:cNvSpPr>
                <p:nvPr/>
              </p:nvSpPr>
              <p:spPr bwMode="auto">
                <a:xfrm>
                  <a:off x="2631" y="1444"/>
                  <a:ext cx="119" cy="68"/>
                </a:xfrm>
                <a:custGeom>
                  <a:avLst/>
                  <a:gdLst>
                    <a:gd name="T0" fmla="*/ 0 w 119"/>
                    <a:gd name="T1" fmla="*/ 4 h 68"/>
                    <a:gd name="T2" fmla="*/ 3 w 119"/>
                    <a:gd name="T3" fmla="*/ 0 h 68"/>
                    <a:gd name="T4" fmla="*/ 7 w 119"/>
                    <a:gd name="T5" fmla="*/ 1 h 68"/>
                    <a:gd name="T6" fmla="*/ 11 w 119"/>
                    <a:gd name="T7" fmla="*/ 2 h 68"/>
                    <a:gd name="T8" fmla="*/ 15 w 119"/>
                    <a:gd name="T9" fmla="*/ 3 h 68"/>
                    <a:gd name="T10" fmla="*/ 19 w 119"/>
                    <a:gd name="T11" fmla="*/ 3 h 68"/>
                    <a:gd name="T12" fmla="*/ 21 w 119"/>
                    <a:gd name="T13" fmla="*/ 4 h 68"/>
                    <a:gd name="T14" fmla="*/ 23 w 119"/>
                    <a:gd name="T15" fmla="*/ 5 h 68"/>
                    <a:gd name="T16" fmla="*/ 25 w 119"/>
                    <a:gd name="T17" fmla="*/ 6 h 68"/>
                    <a:gd name="T18" fmla="*/ 28 w 119"/>
                    <a:gd name="T19" fmla="*/ 6 h 68"/>
                    <a:gd name="T20" fmla="*/ 30 w 119"/>
                    <a:gd name="T21" fmla="*/ 6 h 68"/>
                    <a:gd name="T22" fmla="*/ 31 w 119"/>
                    <a:gd name="T23" fmla="*/ 6 h 68"/>
                    <a:gd name="T24" fmla="*/ 34 w 119"/>
                    <a:gd name="T25" fmla="*/ 5 h 68"/>
                    <a:gd name="T26" fmla="*/ 35 w 119"/>
                    <a:gd name="T27" fmla="*/ 5 h 68"/>
                    <a:gd name="T28" fmla="*/ 37 w 119"/>
                    <a:gd name="T29" fmla="*/ 5 h 68"/>
                    <a:gd name="T30" fmla="*/ 39 w 119"/>
                    <a:gd name="T31" fmla="*/ 5 h 68"/>
                    <a:gd name="T32" fmla="*/ 41 w 119"/>
                    <a:gd name="T33" fmla="*/ 5 h 68"/>
                    <a:gd name="T34" fmla="*/ 43 w 119"/>
                    <a:gd name="T35" fmla="*/ 6 h 68"/>
                    <a:gd name="T36" fmla="*/ 98 w 119"/>
                    <a:gd name="T37" fmla="*/ 67 h 68"/>
                    <a:gd name="T38" fmla="*/ 118 w 119"/>
                    <a:gd name="T39" fmla="*/ 67 h 68"/>
                    <a:gd name="T40" fmla="*/ 59 w 119"/>
                    <a:gd name="T41" fmla="*/ 4 h 68"/>
                    <a:gd name="T42" fmla="*/ 39 w 119"/>
                    <a:gd name="T43" fmla="*/ 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9" h="68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7" y="1"/>
                      </a:lnTo>
                      <a:lnTo>
                        <a:pt x="11" y="2"/>
                      </a:lnTo>
                      <a:lnTo>
                        <a:pt x="15" y="3"/>
                      </a:lnTo>
                      <a:lnTo>
                        <a:pt x="19" y="3"/>
                      </a:lnTo>
                      <a:lnTo>
                        <a:pt x="21" y="4"/>
                      </a:lnTo>
                      <a:lnTo>
                        <a:pt x="23" y="5"/>
                      </a:lnTo>
                      <a:lnTo>
                        <a:pt x="25" y="6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1" y="6"/>
                      </a:lnTo>
                      <a:lnTo>
                        <a:pt x="34" y="5"/>
                      </a:lnTo>
                      <a:lnTo>
                        <a:pt x="35" y="5"/>
                      </a:lnTo>
                      <a:lnTo>
                        <a:pt x="37" y="5"/>
                      </a:lnTo>
                      <a:lnTo>
                        <a:pt x="39" y="5"/>
                      </a:lnTo>
                      <a:lnTo>
                        <a:pt x="41" y="5"/>
                      </a:lnTo>
                      <a:lnTo>
                        <a:pt x="43" y="6"/>
                      </a:lnTo>
                      <a:lnTo>
                        <a:pt x="98" y="67"/>
                      </a:lnTo>
                      <a:lnTo>
                        <a:pt x="118" y="67"/>
                      </a:lnTo>
                      <a:lnTo>
                        <a:pt x="59" y="4"/>
                      </a:lnTo>
                      <a:lnTo>
                        <a:pt x="39" y="4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89" name="Line 21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0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90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2690" y="1471"/>
                  <a:ext cx="39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91" name="Line 23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5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92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2631" y="1431"/>
                  <a:ext cx="98" cy="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93" name="Rectangle 25"/>
                <p:cNvSpPr>
                  <a:spLocks noChangeArrowheads="1"/>
                </p:cNvSpPr>
                <p:nvPr/>
              </p:nvSpPr>
              <p:spPr bwMode="auto">
                <a:xfrm>
                  <a:off x="2607" y="1427"/>
                  <a:ext cx="39" cy="49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94" name="Rectangle 26"/>
                <p:cNvSpPr>
                  <a:spLocks noChangeArrowheads="1"/>
                </p:cNvSpPr>
                <p:nvPr/>
              </p:nvSpPr>
              <p:spPr bwMode="auto">
                <a:xfrm>
                  <a:off x="2635" y="1439"/>
                  <a:ext cx="34" cy="5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95" name="Rectangle 27"/>
                <p:cNvSpPr>
                  <a:spLocks noChangeArrowheads="1"/>
                </p:cNvSpPr>
                <p:nvPr/>
              </p:nvSpPr>
              <p:spPr bwMode="auto">
                <a:xfrm>
                  <a:off x="2661" y="1444"/>
                  <a:ext cx="33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8796" name="Group 28"/>
              <p:cNvGrpSpPr>
                <a:grpSpLocks/>
              </p:cNvGrpSpPr>
              <p:nvPr/>
            </p:nvGrpSpPr>
            <p:grpSpPr bwMode="auto">
              <a:xfrm>
                <a:off x="2932" y="825"/>
                <a:ext cx="163" cy="182"/>
                <a:chOff x="2932" y="825"/>
                <a:chExt cx="163" cy="182"/>
              </a:xfrm>
            </p:grpSpPr>
            <p:sp>
              <p:nvSpPr>
                <p:cNvPr id="288797" name="Rectangle 29"/>
                <p:cNvSpPr>
                  <a:spLocks noChangeArrowheads="1"/>
                </p:cNvSpPr>
                <p:nvPr/>
              </p:nvSpPr>
              <p:spPr bwMode="auto">
                <a:xfrm>
                  <a:off x="2932" y="825"/>
                  <a:ext cx="163" cy="18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98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2943" y="974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99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2943" y="953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00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2943" y="931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01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2943" y="910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02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3060" y="974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03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3060" y="953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04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3060" y="931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05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060" y="910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06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3060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07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3060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08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3014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09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3014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88810" name="Rectangle 42"/>
            <p:cNvSpPr>
              <a:spLocks noChangeArrowheads="1"/>
            </p:cNvSpPr>
            <p:nvPr/>
          </p:nvSpPr>
          <p:spPr bwMode="auto">
            <a:xfrm>
              <a:off x="541" y="2585"/>
              <a:ext cx="297" cy="1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11" name="Rectangle 43"/>
            <p:cNvSpPr>
              <a:spLocks noChangeArrowheads="1"/>
            </p:cNvSpPr>
            <p:nvPr/>
          </p:nvSpPr>
          <p:spPr bwMode="auto">
            <a:xfrm>
              <a:off x="910" y="2704"/>
              <a:ext cx="69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i="1">
                  <a:latin typeface="Times New Roman" charset="0"/>
                </a:rPr>
                <a:t>Modality</a:t>
              </a:r>
            </a:p>
          </p:txBody>
        </p:sp>
      </p:grpSp>
      <p:grpSp>
        <p:nvGrpSpPr>
          <p:cNvPr id="288812" name="Group 44"/>
          <p:cNvGrpSpPr>
            <a:grpSpLocks/>
          </p:cNvGrpSpPr>
          <p:nvPr/>
        </p:nvGrpSpPr>
        <p:grpSpPr bwMode="auto">
          <a:xfrm>
            <a:off x="5943600" y="3886200"/>
            <a:ext cx="2093913" cy="2058988"/>
            <a:chOff x="3308" y="1738"/>
            <a:chExt cx="1319" cy="1297"/>
          </a:xfrm>
        </p:grpSpPr>
        <p:grpSp>
          <p:nvGrpSpPr>
            <p:cNvPr id="288813" name="Group 45"/>
            <p:cNvGrpSpPr>
              <a:grpSpLocks/>
            </p:cNvGrpSpPr>
            <p:nvPr/>
          </p:nvGrpSpPr>
          <p:grpSpPr bwMode="auto">
            <a:xfrm>
              <a:off x="3308" y="1738"/>
              <a:ext cx="1319" cy="998"/>
              <a:chOff x="3840" y="192"/>
              <a:chExt cx="1776" cy="1344"/>
            </a:xfrm>
          </p:grpSpPr>
          <p:sp>
            <p:nvSpPr>
              <p:cNvPr id="288814" name="Rectangle 46"/>
              <p:cNvSpPr>
                <a:spLocks noChangeArrowheads="1"/>
              </p:cNvSpPr>
              <p:nvPr/>
            </p:nvSpPr>
            <p:spPr bwMode="auto">
              <a:xfrm>
                <a:off x="3840" y="192"/>
                <a:ext cx="1776" cy="13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15" name="Rectangle 47"/>
              <p:cNvSpPr>
                <a:spLocks noChangeArrowheads="1"/>
              </p:cNvSpPr>
              <p:nvPr/>
            </p:nvSpPr>
            <p:spPr bwMode="auto">
              <a:xfrm>
                <a:off x="3840" y="192"/>
                <a:ext cx="953" cy="13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16" name="Rectangle 48"/>
              <p:cNvSpPr>
                <a:spLocks noChangeArrowheads="1"/>
              </p:cNvSpPr>
              <p:nvPr/>
            </p:nvSpPr>
            <p:spPr bwMode="auto">
              <a:xfrm>
                <a:off x="3840" y="192"/>
                <a:ext cx="477" cy="13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17" name="Rectangle 49"/>
              <p:cNvSpPr>
                <a:spLocks noChangeArrowheads="1"/>
              </p:cNvSpPr>
              <p:nvPr/>
            </p:nvSpPr>
            <p:spPr bwMode="auto">
              <a:xfrm>
                <a:off x="3925" y="609"/>
                <a:ext cx="196" cy="927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18" name="Oval 50"/>
              <p:cNvSpPr>
                <a:spLocks noChangeArrowheads="1"/>
              </p:cNvSpPr>
              <p:nvPr/>
            </p:nvSpPr>
            <p:spPr bwMode="auto">
              <a:xfrm>
                <a:off x="3925" y="517"/>
                <a:ext cx="196" cy="25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19" name="Line 51"/>
              <p:cNvSpPr>
                <a:spLocks noChangeShapeType="1"/>
              </p:cNvSpPr>
              <p:nvPr/>
            </p:nvSpPr>
            <p:spPr bwMode="auto">
              <a:xfrm>
                <a:off x="4251" y="840"/>
                <a:ext cx="0" cy="14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8820" name="Group 52"/>
              <p:cNvGrpSpPr>
                <a:grpSpLocks/>
              </p:cNvGrpSpPr>
              <p:nvPr/>
            </p:nvGrpSpPr>
            <p:grpSpPr bwMode="auto">
              <a:xfrm>
                <a:off x="4317" y="377"/>
                <a:ext cx="476" cy="36"/>
                <a:chOff x="4317" y="377"/>
                <a:chExt cx="476" cy="36"/>
              </a:xfrm>
            </p:grpSpPr>
            <p:sp>
              <p:nvSpPr>
                <p:cNvPr id="288821" name="Line 53"/>
                <p:cNvSpPr>
                  <a:spLocks noChangeShapeType="1"/>
                </p:cNvSpPr>
                <p:nvPr/>
              </p:nvSpPr>
              <p:spPr bwMode="auto">
                <a:xfrm>
                  <a:off x="4317" y="399"/>
                  <a:ext cx="47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22" name="AutoShape 54"/>
                <p:cNvSpPr>
                  <a:spLocks noChangeArrowheads="1"/>
                </p:cNvSpPr>
                <p:nvPr/>
              </p:nvSpPr>
              <p:spPr bwMode="auto">
                <a:xfrm flipV="1">
                  <a:off x="4447" y="377"/>
                  <a:ext cx="216" cy="36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8823" name="Group 55"/>
              <p:cNvGrpSpPr>
                <a:grpSpLocks/>
              </p:cNvGrpSpPr>
              <p:nvPr/>
            </p:nvGrpSpPr>
            <p:grpSpPr bwMode="auto">
              <a:xfrm>
                <a:off x="4317" y="469"/>
                <a:ext cx="476" cy="38"/>
                <a:chOff x="4317" y="469"/>
                <a:chExt cx="476" cy="38"/>
              </a:xfrm>
            </p:grpSpPr>
            <p:sp>
              <p:nvSpPr>
                <p:cNvPr id="288824" name="Line 56"/>
                <p:cNvSpPr>
                  <a:spLocks noChangeShapeType="1"/>
                </p:cNvSpPr>
                <p:nvPr/>
              </p:nvSpPr>
              <p:spPr bwMode="auto">
                <a:xfrm>
                  <a:off x="4317" y="493"/>
                  <a:ext cx="47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25" name="AutoShape 57"/>
                <p:cNvSpPr>
                  <a:spLocks noChangeArrowheads="1"/>
                </p:cNvSpPr>
                <p:nvPr/>
              </p:nvSpPr>
              <p:spPr bwMode="auto">
                <a:xfrm flipV="1">
                  <a:off x="4447" y="469"/>
                  <a:ext cx="216" cy="38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8826" name="Group 58"/>
              <p:cNvGrpSpPr>
                <a:grpSpLocks/>
              </p:cNvGrpSpPr>
              <p:nvPr/>
            </p:nvGrpSpPr>
            <p:grpSpPr bwMode="auto">
              <a:xfrm>
                <a:off x="4317" y="563"/>
                <a:ext cx="476" cy="38"/>
                <a:chOff x="4317" y="563"/>
                <a:chExt cx="476" cy="38"/>
              </a:xfrm>
            </p:grpSpPr>
            <p:sp>
              <p:nvSpPr>
                <p:cNvPr id="288827" name="Line 59"/>
                <p:cNvSpPr>
                  <a:spLocks noChangeShapeType="1"/>
                </p:cNvSpPr>
                <p:nvPr/>
              </p:nvSpPr>
              <p:spPr bwMode="auto">
                <a:xfrm>
                  <a:off x="4317" y="587"/>
                  <a:ext cx="47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28" name="AutoShape 60"/>
                <p:cNvSpPr>
                  <a:spLocks noChangeArrowheads="1"/>
                </p:cNvSpPr>
                <p:nvPr/>
              </p:nvSpPr>
              <p:spPr bwMode="auto">
                <a:xfrm flipV="1">
                  <a:off x="4447" y="563"/>
                  <a:ext cx="216" cy="38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8829" name="Line 61"/>
              <p:cNvSpPr>
                <a:spLocks noChangeShapeType="1"/>
              </p:cNvSpPr>
              <p:nvPr/>
            </p:nvSpPr>
            <p:spPr bwMode="auto">
              <a:xfrm>
                <a:off x="4338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30" name="Line 62"/>
              <p:cNvSpPr>
                <a:spLocks noChangeShapeType="1"/>
              </p:cNvSpPr>
              <p:nvPr/>
            </p:nvSpPr>
            <p:spPr bwMode="auto">
              <a:xfrm>
                <a:off x="4382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31" name="Line 63"/>
              <p:cNvSpPr>
                <a:spLocks noChangeShapeType="1"/>
              </p:cNvSpPr>
              <p:nvPr/>
            </p:nvSpPr>
            <p:spPr bwMode="auto">
              <a:xfrm>
                <a:off x="4424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32" name="Line 64"/>
              <p:cNvSpPr>
                <a:spLocks noChangeShapeType="1"/>
              </p:cNvSpPr>
              <p:nvPr/>
            </p:nvSpPr>
            <p:spPr bwMode="auto">
              <a:xfrm>
                <a:off x="4467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33" name="Line 65"/>
              <p:cNvSpPr>
                <a:spLocks noChangeShapeType="1"/>
              </p:cNvSpPr>
              <p:nvPr/>
            </p:nvSpPr>
            <p:spPr bwMode="auto">
              <a:xfrm>
                <a:off x="4512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34" name="Line 66"/>
              <p:cNvSpPr>
                <a:spLocks noChangeShapeType="1"/>
              </p:cNvSpPr>
              <p:nvPr/>
            </p:nvSpPr>
            <p:spPr bwMode="auto">
              <a:xfrm>
                <a:off x="4554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35" name="Line 67"/>
              <p:cNvSpPr>
                <a:spLocks noChangeShapeType="1"/>
              </p:cNvSpPr>
              <p:nvPr/>
            </p:nvSpPr>
            <p:spPr bwMode="auto">
              <a:xfrm>
                <a:off x="4597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36" name="Line 68"/>
              <p:cNvSpPr>
                <a:spLocks noChangeShapeType="1"/>
              </p:cNvSpPr>
              <p:nvPr/>
            </p:nvSpPr>
            <p:spPr bwMode="auto">
              <a:xfrm>
                <a:off x="4643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37" name="Line 69"/>
              <p:cNvSpPr>
                <a:spLocks noChangeShapeType="1"/>
              </p:cNvSpPr>
              <p:nvPr/>
            </p:nvSpPr>
            <p:spPr bwMode="auto">
              <a:xfrm>
                <a:off x="4404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38" name="Line 70"/>
              <p:cNvSpPr>
                <a:spLocks noChangeShapeType="1"/>
              </p:cNvSpPr>
              <p:nvPr/>
            </p:nvSpPr>
            <p:spPr bwMode="auto">
              <a:xfrm>
                <a:off x="4447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39" name="Line 71"/>
              <p:cNvSpPr>
                <a:spLocks noChangeShapeType="1"/>
              </p:cNvSpPr>
              <p:nvPr/>
            </p:nvSpPr>
            <p:spPr bwMode="auto">
              <a:xfrm>
                <a:off x="4360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40" name="Line 72"/>
              <p:cNvSpPr>
                <a:spLocks noChangeShapeType="1"/>
              </p:cNvSpPr>
              <p:nvPr/>
            </p:nvSpPr>
            <p:spPr bwMode="auto">
              <a:xfrm>
                <a:off x="4491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41" name="Line 73"/>
              <p:cNvSpPr>
                <a:spLocks noChangeShapeType="1"/>
              </p:cNvSpPr>
              <p:nvPr/>
            </p:nvSpPr>
            <p:spPr bwMode="auto">
              <a:xfrm>
                <a:off x="4621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42" name="Line 74"/>
              <p:cNvSpPr>
                <a:spLocks noChangeShapeType="1"/>
              </p:cNvSpPr>
              <p:nvPr/>
            </p:nvSpPr>
            <p:spPr bwMode="auto">
              <a:xfrm>
                <a:off x="4534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43" name="Line 75"/>
              <p:cNvSpPr>
                <a:spLocks noChangeShapeType="1"/>
              </p:cNvSpPr>
              <p:nvPr/>
            </p:nvSpPr>
            <p:spPr bwMode="auto">
              <a:xfrm>
                <a:off x="4663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44" name="Line 76"/>
              <p:cNvSpPr>
                <a:spLocks noChangeShapeType="1"/>
              </p:cNvSpPr>
              <p:nvPr/>
            </p:nvSpPr>
            <p:spPr bwMode="auto">
              <a:xfrm>
                <a:off x="4576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45" name="Line 77"/>
              <p:cNvSpPr>
                <a:spLocks noChangeShapeType="1"/>
              </p:cNvSpPr>
              <p:nvPr/>
            </p:nvSpPr>
            <p:spPr bwMode="auto">
              <a:xfrm>
                <a:off x="4685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46" name="Line 78"/>
              <p:cNvSpPr>
                <a:spLocks noChangeShapeType="1"/>
              </p:cNvSpPr>
              <p:nvPr/>
            </p:nvSpPr>
            <p:spPr bwMode="auto">
              <a:xfrm>
                <a:off x="4706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47" name="Line 79"/>
              <p:cNvSpPr>
                <a:spLocks noChangeShapeType="1"/>
              </p:cNvSpPr>
              <p:nvPr/>
            </p:nvSpPr>
            <p:spPr bwMode="auto">
              <a:xfrm>
                <a:off x="4771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48" name="Line 80"/>
              <p:cNvSpPr>
                <a:spLocks noChangeShapeType="1"/>
              </p:cNvSpPr>
              <p:nvPr/>
            </p:nvSpPr>
            <p:spPr bwMode="auto">
              <a:xfrm>
                <a:off x="4728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49" name="Line 81"/>
              <p:cNvSpPr>
                <a:spLocks noChangeShapeType="1"/>
              </p:cNvSpPr>
              <p:nvPr/>
            </p:nvSpPr>
            <p:spPr bwMode="auto">
              <a:xfrm>
                <a:off x="4750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8850" name="Line 82"/>
            <p:cNvSpPr>
              <a:spLocks noChangeShapeType="1"/>
            </p:cNvSpPr>
            <p:nvPr/>
          </p:nvSpPr>
          <p:spPr bwMode="auto">
            <a:xfrm>
              <a:off x="4193" y="1791"/>
              <a:ext cx="4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51" name="Line 83"/>
            <p:cNvSpPr>
              <a:spLocks noChangeShapeType="1"/>
            </p:cNvSpPr>
            <p:nvPr/>
          </p:nvSpPr>
          <p:spPr bwMode="auto">
            <a:xfrm>
              <a:off x="4193" y="1808"/>
              <a:ext cx="4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52" name="Line 84"/>
            <p:cNvSpPr>
              <a:spLocks noChangeShapeType="1"/>
            </p:cNvSpPr>
            <p:nvPr/>
          </p:nvSpPr>
          <p:spPr bwMode="auto">
            <a:xfrm>
              <a:off x="4193" y="1824"/>
              <a:ext cx="4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53" name="Line 85"/>
            <p:cNvSpPr>
              <a:spLocks noChangeShapeType="1"/>
            </p:cNvSpPr>
            <p:nvPr/>
          </p:nvSpPr>
          <p:spPr bwMode="auto">
            <a:xfrm>
              <a:off x="4193" y="1842"/>
              <a:ext cx="4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54" name="Line 86"/>
            <p:cNvSpPr>
              <a:spLocks noChangeShapeType="1"/>
            </p:cNvSpPr>
            <p:nvPr/>
          </p:nvSpPr>
          <p:spPr bwMode="auto">
            <a:xfrm>
              <a:off x="4193" y="1860"/>
              <a:ext cx="4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55" name="Line 87"/>
            <p:cNvSpPr>
              <a:spLocks noChangeShapeType="1"/>
            </p:cNvSpPr>
            <p:nvPr/>
          </p:nvSpPr>
          <p:spPr bwMode="auto">
            <a:xfrm>
              <a:off x="4193" y="1875"/>
              <a:ext cx="4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56" name="Line 88"/>
            <p:cNvSpPr>
              <a:spLocks noChangeShapeType="1"/>
            </p:cNvSpPr>
            <p:nvPr/>
          </p:nvSpPr>
          <p:spPr bwMode="auto">
            <a:xfrm>
              <a:off x="4193" y="1892"/>
              <a:ext cx="4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57" name="Line 89"/>
            <p:cNvSpPr>
              <a:spLocks noChangeShapeType="1"/>
            </p:cNvSpPr>
            <p:nvPr/>
          </p:nvSpPr>
          <p:spPr bwMode="auto">
            <a:xfrm>
              <a:off x="4193" y="1910"/>
              <a:ext cx="4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58" name="Line 90"/>
            <p:cNvSpPr>
              <a:spLocks noChangeShapeType="1"/>
            </p:cNvSpPr>
            <p:nvPr/>
          </p:nvSpPr>
          <p:spPr bwMode="auto">
            <a:xfrm>
              <a:off x="4193" y="1927"/>
              <a:ext cx="4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59" name="Line 91"/>
            <p:cNvSpPr>
              <a:spLocks noChangeShapeType="1"/>
            </p:cNvSpPr>
            <p:nvPr/>
          </p:nvSpPr>
          <p:spPr bwMode="auto">
            <a:xfrm>
              <a:off x="4193" y="1944"/>
              <a:ext cx="4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60" name="Line 92"/>
            <p:cNvSpPr>
              <a:spLocks noChangeShapeType="1"/>
            </p:cNvSpPr>
            <p:nvPr/>
          </p:nvSpPr>
          <p:spPr bwMode="auto">
            <a:xfrm>
              <a:off x="4193" y="1962"/>
              <a:ext cx="4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61" name="Line 93"/>
            <p:cNvSpPr>
              <a:spLocks noChangeShapeType="1"/>
            </p:cNvSpPr>
            <p:nvPr/>
          </p:nvSpPr>
          <p:spPr bwMode="auto">
            <a:xfrm>
              <a:off x="4193" y="1979"/>
              <a:ext cx="4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62" name="Line 94"/>
            <p:cNvSpPr>
              <a:spLocks noChangeShapeType="1"/>
            </p:cNvSpPr>
            <p:nvPr/>
          </p:nvSpPr>
          <p:spPr bwMode="auto">
            <a:xfrm>
              <a:off x="4193" y="1996"/>
              <a:ext cx="4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63" name="Line 95"/>
            <p:cNvSpPr>
              <a:spLocks noChangeShapeType="1"/>
            </p:cNvSpPr>
            <p:nvPr/>
          </p:nvSpPr>
          <p:spPr bwMode="auto">
            <a:xfrm>
              <a:off x="4193" y="2014"/>
              <a:ext cx="4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64" name="Rectangle 96"/>
            <p:cNvSpPr>
              <a:spLocks noChangeArrowheads="1"/>
            </p:cNvSpPr>
            <p:nvPr/>
          </p:nvSpPr>
          <p:spPr bwMode="auto">
            <a:xfrm>
              <a:off x="4047" y="2203"/>
              <a:ext cx="451" cy="6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65" name="Line 97"/>
            <p:cNvSpPr>
              <a:spLocks noChangeShapeType="1"/>
            </p:cNvSpPr>
            <p:nvPr/>
          </p:nvSpPr>
          <p:spPr bwMode="auto">
            <a:xfrm>
              <a:off x="4065" y="2237"/>
              <a:ext cx="41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66" name="Rectangle 98"/>
            <p:cNvSpPr>
              <a:spLocks noChangeArrowheads="1"/>
            </p:cNvSpPr>
            <p:nvPr/>
          </p:nvSpPr>
          <p:spPr bwMode="auto">
            <a:xfrm>
              <a:off x="4530" y="2203"/>
              <a:ext cx="34" cy="6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67" name="Rectangle 99"/>
            <p:cNvSpPr>
              <a:spLocks noChangeArrowheads="1"/>
            </p:cNvSpPr>
            <p:nvPr/>
          </p:nvSpPr>
          <p:spPr bwMode="auto">
            <a:xfrm>
              <a:off x="3747" y="2787"/>
              <a:ext cx="49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i="1">
                  <a:latin typeface="Times New Roman" charset="0"/>
                </a:rPr>
                <a:t>PACS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09304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Enhanced MF for Research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Few modalities create enhanced MF yet</a:t>
            </a:r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otable exceptions: Philips MR, </a:t>
            </a:r>
            <a:r>
              <a:rPr lang="en-US" sz="2400" dirty="0" err="1" smtClean="0"/>
              <a:t>Bruker</a:t>
            </a:r>
            <a:r>
              <a:rPr lang="en-US" sz="2400" dirty="0" smtClean="0"/>
              <a:t> MR</a:t>
            </a:r>
          </a:p>
          <a:p>
            <a:r>
              <a:rPr lang="en-US" sz="2800" dirty="0" smtClean="0"/>
              <a:t>No reason not to “convert” legacy images</a:t>
            </a:r>
          </a:p>
          <a:p>
            <a:r>
              <a:rPr lang="en-US" sz="2800" dirty="0" smtClean="0"/>
              <a:t>Benefits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on’t have to manage hundreds of slice files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on’t lose metadata converting to research-specific volume-oriented format (e.g., NRRD, </a:t>
            </a:r>
            <a:r>
              <a:rPr lang="en-US" sz="2400" dirty="0" err="1" smtClean="0"/>
              <a:t>NIfTI</a:t>
            </a:r>
            <a:r>
              <a:rPr lang="en-US" sz="2400" dirty="0" smtClean="0"/>
              <a:t>, Analyze, MNI, etc.)</a:t>
            </a:r>
          </a:p>
          <a:p>
            <a:r>
              <a:rPr lang="en-US" sz="2800" dirty="0" smtClean="0"/>
              <a:t>How?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onvert generic stuff that all vendors do</a:t>
            </a:r>
          </a:p>
          <a:p>
            <a:pPr lvl="1"/>
            <a:r>
              <a:rPr lang="en-US" sz="2400" dirty="0" smtClean="0"/>
              <a:t>+/- retain/convert (relevant) private attributes</a:t>
            </a:r>
          </a:p>
          <a:p>
            <a:pPr lvl="1"/>
            <a:r>
              <a:rPr lang="en-US" sz="2400" dirty="0" smtClean="0"/>
              <a:t>specific supplement (157) to DICOM to describe it</a:t>
            </a:r>
          </a:p>
        </p:txBody>
      </p:sp>
    </p:spTree>
    <p:extLst>
      <p:ext uri="{BB962C8B-B14F-4D97-AF65-F5344CB8AC3E}">
        <p14:creationId xmlns:p14="http://schemas.microsoft.com/office/powerpoint/2010/main" val="14930074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Legacy Converted Enhanced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“True” Enhanced MF objects in DICOM</a:t>
            </a:r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any mandatory required attributes/values</a:t>
            </a:r>
          </a:p>
          <a:p>
            <a:pPr lvl="1"/>
            <a:r>
              <a:rPr lang="en-US" sz="2000" dirty="0"/>
              <a:t>o</a:t>
            </a:r>
            <a:r>
              <a:rPr lang="en-US" sz="2000" dirty="0" smtClean="0"/>
              <a:t>ne of their benefits, if information is known</a:t>
            </a:r>
          </a:p>
          <a:p>
            <a:pPr lvl="1"/>
            <a:r>
              <a:rPr lang="en-US" sz="2000" dirty="0"/>
              <a:t>h</a:t>
            </a:r>
            <a:r>
              <a:rPr lang="en-US" sz="2000" dirty="0" smtClean="0"/>
              <a:t>ard to populate during conversion</a:t>
            </a:r>
          </a:p>
          <a:p>
            <a:r>
              <a:rPr lang="en-US" sz="2400" dirty="0" smtClean="0"/>
              <a:t>Legacy Converted </a:t>
            </a:r>
            <a:r>
              <a:rPr lang="en-US" sz="2400" dirty="0"/>
              <a:t>Enhanced MF </a:t>
            </a:r>
            <a:r>
              <a:rPr lang="en-US" sz="2400" dirty="0" smtClean="0"/>
              <a:t>objects</a:t>
            </a:r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andatory conversion of geometry (position, orientation, spacing)</a:t>
            </a:r>
          </a:p>
          <a:p>
            <a:pPr lvl="1"/>
            <a:r>
              <a:rPr lang="en-US" sz="2000" dirty="0"/>
              <a:t>o</a:t>
            </a:r>
            <a:r>
              <a:rPr lang="en-US" sz="2000" dirty="0" smtClean="0"/>
              <a:t>ptional conversion of other generic stuff, if known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equences to store all other original attributes, separated into shared and per-frame sets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pecific variants for CT, MR and PET</a:t>
            </a:r>
          </a:p>
          <a:p>
            <a:r>
              <a:rPr lang="en-US" sz="2400" dirty="0" smtClean="0"/>
              <a:t>Enhanced Secondary Capture MF family</a:t>
            </a:r>
          </a:p>
          <a:p>
            <a:pPr lvl="1"/>
            <a:r>
              <a:rPr lang="en-US" sz="2000" dirty="0" err="1" smtClean="0"/>
              <a:t>grayscale</a:t>
            </a:r>
            <a:r>
              <a:rPr lang="en-US" sz="2000" dirty="0"/>
              <a:t> </a:t>
            </a:r>
            <a:r>
              <a:rPr lang="en-US" sz="2000" dirty="0" smtClean="0"/>
              <a:t>or color</a:t>
            </a:r>
          </a:p>
          <a:p>
            <a:pPr lvl="1"/>
            <a:r>
              <a:rPr lang="en-US" sz="2000" dirty="0" smtClean="0"/>
              <a:t>may include geometry and other functional groups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95143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>
          <a:xfrm>
            <a:off x="391583" y="293955"/>
            <a:ext cx="8352928" cy="119829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PACS to PACS (or VNA) with</a:t>
            </a:r>
            <a:br>
              <a:rPr lang="en-US" dirty="0"/>
            </a:br>
            <a:r>
              <a:rPr lang="en-US" dirty="0"/>
              <a:t>Legacy DICOM Object Conversion</a:t>
            </a:r>
          </a:p>
        </p:txBody>
      </p:sp>
      <p:grpSp>
        <p:nvGrpSpPr>
          <p:cNvPr id="330756" name="Group 4"/>
          <p:cNvGrpSpPr>
            <a:grpSpLocks/>
          </p:cNvGrpSpPr>
          <p:nvPr/>
        </p:nvGrpSpPr>
        <p:grpSpPr bwMode="auto">
          <a:xfrm>
            <a:off x="462158" y="2742116"/>
            <a:ext cx="904875" cy="909637"/>
            <a:chOff x="527" y="1457"/>
            <a:chExt cx="570" cy="573"/>
          </a:xfrm>
        </p:grpSpPr>
        <p:grpSp>
          <p:nvGrpSpPr>
            <p:cNvPr id="330757" name="Group 5"/>
            <p:cNvGrpSpPr>
              <a:grpSpLocks/>
            </p:cNvGrpSpPr>
            <p:nvPr/>
          </p:nvGrpSpPr>
          <p:grpSpPr bwMode="auto">
            <a:xfrm>
              <a:off x="527" y="1457"/>
              <a:ext cx="570" cy="374"/>
              <a:chOff x="1488" y="133"/>
              <a:chExt cx="2112" cy="1388"/>
            </a:xfrm>
          </p:grpSpPr>
          <p:grpSp>
            <p:nvGrpSpPr>
              <p:cNvPr id="330758" name="Group 6"/>
              <p:cNvGrpSpPr>
                <a:grpSpLocks/>
              </p:cNvGrpSpPr>
              <p:nvPr/>
            </p:nvGrpSpPr>
            <p:grpSpPr bwMode="auto">
              <a:xfrm>
                <a:off x="2806" y="133"/>
                <a:ext cx="794" cy="1388"/>
                <a:chOff x="2806" y="133"/>
                <a:chExt cx="794" cy="1388"/>
              </a:xfrm>
            </p:grpSpPr>
            <p:sp>
              <p:nvSpPr>
                <p:cNvPr id="330759" name="Rectangle 7"/>
                <p:cNvSpPr>
                  <a:spLocks noChangeArrowheads="1"/>
                </p:cNvSpPr>
                <p:nvPr/>
              </p:nvSpPr>
              <p:spPr bwMode="auto">
                <a:xfrm>
                  <a:off x="2859" y="133"/>
                  <a:ext cx="741" cy="132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0" name="Rectangle 8"/>
                <p:cNvSpPr>
                  <a:spLocks noChangeArrowheads="1"/>
                </p:cNvSpPr>
                <p:nvPr/>
              </p:nvSpPr>
              <p:spPr bwMode="auto">
                <a:xfrm>
                  <a:off x="2877" y="1458"/>
                  <a:ext cx="702" cy="6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1" name="AutoShape 9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2310" y="768"/>
                  <a:ext cx="1050" cy="58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861" y="133"/>
                  <a:ext cx="0" cy="13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2861" y="135"/>
                  <a:ext cx="9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4" name="Line 12"/>
                <p:cNvSpPr>
                  <a:spLocks noChangeShapeType="1"/>
                </p:cNvSpPr>
                <p:nvPr/>
              </p:nvSpPr>
              <p:spPr bwMode="auto">
                <a:xfrm>
                  <a:off x="2863" y="1444"/>
                  <a:ext cx="7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765" name="Group 13"/>
              <p:cNvGrpSpPr>
                <a:grpSpLocks/>
              </p:cNvGrpSpPr>
              <p:nvPr/>
            </p:nvGrpSpPr>
            <p:grpSpPr bwMode="auto">
              <a:xfrm>
                <a:off x="1488" y="961"/>
                <a:ext cx="1262" cy="551"/>
                <a:chOff x="1488" y="961"/>
                <a:chExt cx="1262" cy="551"/>
              </a:xfrm>
            </p:grpSpPr>
            <p:sp>
              <p:nvSpPr>
                <p:cNvPr id="330766" name="AutoShape 14"/>
                <p:cNvSpPr>
                  <a:spLocks noChangeArrowheads="1"/>
                </p:cNvSpPr>
                <p:nvPr/>
              </p:nvSpPr>
              <p:spPr bwMode="auto">
                <a:xfrm>
                  <a:off x="1488" y="961"/>
                  <a:ext cx="1238" cy="68"/>
                </a:xfrm>
                <a:prstGeom prst="roundRect">
                  <a:avLst>
                    <a:gd name="adj" fmla="val 12495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7" name="AutoShape 15"/>
                <p:cNvSpPr>
                  <a:spLocks noChangeArrowheads="1"/>
                </p:cNvSpPr>
                <p:nvPr/>
              </p:nvSpPr>
              <p:spPr bwMode="auto">
                <a:xfrm flipH="1">
                  <a:off x="1685" y="1444"/>
                  <a:ext cx="1064" cy="67"/>
                </a:xfrm>
                <a:prstGeom prst="parallelogram">
                  <a:avLst>
                    <a:gd name="adj" fmla="val 396941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8" name="AutoShape 16"/>
                <p:cNvSpPr>
                  <a:spLocks noChangeArrowheads="1"/>
                </p:cNvSpPr>
                <p:nvPr/>
              </p:nvSpPr>
              <p:spPr bwMode="auto">
                <a:xfrm flipH="1">
                  <a:off x="2498" y="1444"/>
                  <a:ext cx="251" cy="67"/>
                </a:xfrm>
                <a:prstGeom prst="parallelogram">
                  <a:avLst>
                    <a:gd name="adj" fmla="val 93639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9" name="Freeform 17"/>
                <p:cNvSpPr>
                  <a:spLocks/>
                </p:cNvSpPr>
                <p:nvPr/>
              </p:nvSpPr>
              <p:spPr bwMode="auto">
                <a:xfrm>
                  <a:off x="2162" y="1070"/>
                  <a:ext cx="556" cy="433"/>
                </a:xfrm>
                <a:custGeom>
                  <a:avLst/>
                  <a:gdLst>
                    <a:gd name="T0" fmla="*/ 481 w 556"/>
                    <a:gd name="T1" fmla="*/ 432 h 433"/>
                    <a:gd name="T2" fmla="*/ 510 w 556"/>
                    <a:gd name="T3" fmla="*/ 425 h 433"/>
                    <a:gd name="T4" fmla="*/ 523 w 556"/>
                    <a:gd name="T5" fmla="*/ 425 h 433"/>
                    <a:gd name="T6" fmla="*/ 532 w 556"/>
                    <a:gd name="T7" fmla="*/ 422 h 433"/>
                    <a:gd name="T8" fmla="*/ 542 w 556"/>
                    <a:gd name="T9" fmla="*/ 419 h 433"/>
                    <a:gd name="T10" fmla="*/ 548 w 556"/>
                    <a:gd name="T11" fmla="*/ 410 h 433"/>
                    <a:gd name="T12" fmla="*/ 131 w 556"/>
                    <a:gd name="T13" fmla="*/ 0 h 433"/>
                    <a:gd name="T14" fmla="*/ 139 w 556"/>
                    <a:gd name="T15" fmla="*/ 2 h 433"/>
                    <a:gd name="T16" fmla="*/ 0 w 556"/>
                    <a:gd name="T17" fmla="*/ 0 h 433"/>
                    <a:gd name="T18" fmla="*/ 467 w 556"/>
                    <a:gd name="T19" fmla="*/ 432 h 433"/>
                    <a:gd name="T20" fmla="*/ 555 w 556"/>
                    <a:gd name="T21" fmla="*/ 418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56" h="433">
                      <a:moveTo>
                        <a:pt x="481" y="432"/>
                      </a:moveTo>
                      <a:lnTo>
                        <a:pt x="510" y="425"/>
                      </a:lnTo>
                      <a:lnTo>
                        <a:pt x="523" y="425"/>
                      </a:lnTo>
                      <a:lnTo>
                        <a:pt x="532" y="422"/>
                      </a:lnTo>
                      <a:lnTo>
                        <a:pt x="542" y="419"/>
                      </a:lnTo>
                      <a:lnTo>
                        <a:pt x="548" y="410"/>
                      </a:lnTo>
                      <a:lnTo>
                        <a:pt x="131" y="0"/>
                      </a:lnTo>
                      <a:lnTo>
                        <a:pt x="139" y="2"/>
                      </a:lnTo>
                      <a:lnTo>
                        <a:pt x="0" y="0"/>
                      </a:lnTo>
                      <a:lnTo>
                        <a:pt x="467" y="432"/>
                      </a:lnTo>
                      <a:lnTo>
                        <a:pt x="555" y="418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0" name="Rectangle 18"/>
                <p:cNvSpPr>
                  <a:spLocks noChangeArrowheads="1"/>
                </p:cNvSpPr>
                <p:nvPr/>
              </p:nvSpPr>
              <p:spPr bwMode="auto">
                <a:xfrm>
                  <a:off x="2420" y="1444"/>
                  <a:ext cx="116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1" name="Freeform 19"/>
                <p:cNvSpPr>
                  <a:spLocks/>
                </p:cNvSpPr>
                <p:nvPr/>
              </p:nvSpPr>
              <p:spPr bwMode="auto">
                <a:xfrm>
                  <a:off x="2631" y="1444"/>
                  <a:ext cx="119" cy="68"/>
                </a:xfrm>
                <a:custGeom>
                  <a:avLst/>
                  <a:gdLst>
                    <a:gd name="T0" fmla="*/ 0 w 119"/>
                    <a:gd name="T1" fmla="*/ 4 h 68"/>
                    <a:gd name="T2" fmla="*/ 3 w 119"/>
                    <a:gd name="T3" fmla="*/ 0 h 68"/>
                    <a:gd name="T4" fmla="*/ 7 w 119"/>
                    <a:gd name="T5" fmla="*/ 1 h 68"/>
                    <a:gd name="T6" fmla="*/ 11 w 119"/>
                    <a:gd name="T7" fmla="*/ 2 h 68"/>
                    <a:gd name="T8" fmla="*/ 15 w 119"/>
                    <a:gd name="T9" fmla="*/ 3 h 68"/>
                    <a:gd name="T10" fmla="*/ 19 w 119"/>
                    <a:gd name="T11" fmla="*/ 3 h 68"/>
                    <a:gd name="T12" fmla="*/ 21 w 119"/>
                    <a:gd name="T13" fmla="*/ 4 h 68"/>
                    <a:gd name="T14" fmla="*/ 23 w 119"/>
                    <a:gd name="T15" fmla="*/ 5 h 68"/>
                    <a:gd name="T16" fmla="*/ 25 w 119"/>
                    <a:gd name="T17" fmla="*/ 6 h 68"/>
                    <a:gd name="T18" fmla="*/ 28 w 119"/>
                    <a:gd name="T19" fmla="*/ 6 h 68"/>
                    <a:gd name="T20" fmla="*/ 30 w 119"/>
                    <a:gd name="T21" fmla="*/ 6 h 68"/>
                    <a:gd name="T22" fmla="*/ 31 w 119"/>
                    <a:gd name="T23" fmla="*/ 6 h 68"/>
                    <a:gd name="T24" fmla="*/ 34 w 119"/>
                    <a:gd name="T25" fmla="*/ 5 h 68"/>
                    <a:gd name="T26" fmla="*/ 35 w 119"/>
                    <a:gd name="T27" fmla="*/ 5 h 68"/>
                    <a:gd name="T28" fmla="*/ 37 w 119"/>
                    <a:gd name="T29" fmla="*/ 5 h 68"/>
                    <a:gd name="T30" fmla="*/ 39 w 119"/>
                    <a:gd name="T31" fmla="*/ 5 h 68"/>
                    <a:gd name="T32" fmla="*/ 41 w 119"/>
                    <a:gd name="T33" fmla="*/ 5 h 68"/>
                    <a:gd name="T34" fmla="*/ 43 w 119"/>
                    <a:gd name="T35" fmla="*/ 6 h 68"/>
                    <a:gd name="T36" fmla="*/ 98 w 119"/>
                    <a:gd name="T37" fmla="*/ 67 h 68"/>
                    <a:gd name="T38" fmla="*/ 118 w 119"/>
                    <a:gd name="T39" fmla="*/ 67 h 68"/>
                    <a:gd name="T40" fmla="*/ 59 w 119"/>
                    <a:gd name="T41" fmla="*/ 4 h 68"/>
                    <a:gd name="T42" fmla="*/ 39 w 119"/>
                    <a:gd name="T43" fmla="*/ 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9" h="68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7" y="1"/>
                      </a:lnTo>
                      <a:lnTo>
                        <a:pt x="11" y="2"/>
                      </a:lnTo>
                      <a:lnTo>
                        <a:pt x="15" y="3"/>
                      </a:lnTo>
                      <a:lnTo>
                        <a:pt x="19" y="3"/>
                      </a:lnTo>
                      <a:lnTo>
                        <a:pt x="21" y="4"/>
                      </a:lnTo>
                      <a:lnTo>
                        <a:pt x="23" y="5"/>
                      </a:lnTo>
                      <a:lnTo>
                        <a:pt x="25" y="6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1" y="6"/>
                      </a:lnTo>
                      <a:lnTo>
                        <a:pt x="34" y="5"/>
                      </a:lnTo>
                      <a:lnTo>
                        <a:pt x="35" y="5"/>
                      </a:lnTo>
                      <a:lnTo>
                        <a:pt x="37" y="5"/>
                      </a:lnTo>
                      <a:lnTo>
                        <a:pt x="39" y="5"/>
                      </a:lnTo>
                      <a:lnTo>
                        <a:pt x="41" y="5"/>
                      </a:lnTo>
                      <a:lnTo>
                        <a:pt x="43" y="6"/>
                      </a:lnTo>
                      <a:lnTo>
                        <a:pt x="98" y="67"/>
                      </a:lnTo>
                      <a:lnTo>
                        <a:pt x="118" y="67"/>
                      </a:lnTo>
                      <a:lnTo>
                        <a:pt x="59" y="4"/>
                      </a:lnTo>
                      <a:lnTo>
                        <a:pt x="39" y="4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2" name="Line 20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0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3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2690" y="1471"/>
                  <a:ext cx="39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4" name="Line 22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5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5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2631" y="1431"/>
                  <a:ext cx="98" cy="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6" name="Rectangle 24"/>
                <p:cNvSpPr>
                  <a:spLocks noChangeArrowheads="1"/>
                </p:cNvSpPr>
                <p:nvPr/>
              </p:nvSpPr>
              <p:spPr bwMode="auto">
                <a:xfrm>
                  <a:off x="2607" y="1427"/>
                  <a:ext cx="39" cy="49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7" name="Rectangle 25"/>
                <p:cNvSpPr>
                  <a:spLocks noChangeArrowheads="1"/>
                </p:cNvSpPr>
                <p:nvPr/>
              </p:nvSpPr>
              <p:spPr bwMode="auto">
                <a:xfrm>
                  <a:off x="2635" y="1439"/>
                  <a:ext cx="34" cy="5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8" name="Rectangle 26"/>
                <p:cNvSpPr>
                  <a:spLocks noChangeArrowheads="1"/>
                </p:cNvSpPr>
                <p:nvPr/>
              </p:nvSpPr>
              <p:spPr bwMode="auto">
                <a:xfrm>
                  <a:off x="2661" y="1444"/>
                  <a:ext cx="33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779" name="Group 27"/>
              <p:cNvGrpSpPr>
                <a:grpSpLocks/>
              </p:cNvGrpSpPr>
              <p:nvPr/>
            </p:nvGrpSpPr>
            <p:grpSpPr bwMode="auto">
              <a:xfrm>
                <a:off x="2932" y="825"/>
                <a:ext cx="163" cy="182"/>
                <a:chOff x="2932" y="825"/>
                <a:chExt cx="163" cy="182"/>
              </a:xfrm>
            </p:grpSpPr>
            <p:sp>
              <p:nvSpPr>
                <p:cNvPr id="330780" name="Rectangle 28"/>
                <p:cNvSpPr>
                  <a:spLocks noChangeArrowheads="1"/>
                </p:cNvSpPr>
                <p:nvPr/>
              </p:nvSpPr>
              <p:spPr bwMode="auto">
                <a:xfrm>
                  <a:off x="2932" y="825"/>
                  <a:ext cx="163" cy="18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1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943" y="974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2943" y="953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3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2943" y="931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4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2943" y="910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5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3060" y="974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6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3060" y="953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7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3060" y="931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8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3060" y="910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9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060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90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3060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91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3014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92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3014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30793" name="Rectangle 41"/>
            <p:cNvSpPr>
              <a:spLocks noChangeArrowheads="1"/>
            </p:cNvSpPr>
            <p:nvPr/>
          </p:nvSpPr>
          <p:spPr bwMode="auto">
            <a:xfrm>
              <a:off x="543" y="1796"/>
              <a:ext cx="111" cy="3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94" name="Rectangle 42"/>
            <p:cNvSpPr>
              <a:spLocks noChangeArrowheads="1"/>
            </p:cNvSpPr>
            <p:nvPr/>
          </p:nvSpPr>
          <p:spPr bwMode="auto">
            <a:xfrm>
              <a:off x="534" y="1840"/>
              <a:ext cx="51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i="1">
                  <a:latin typeface="Times New Roman" charset="0"/>
                </a:rPr>
                <a:t>Modality</a:t>
              </a:r>
              <a:endParaRPr lang="en-US" sz="2000" i="1">
                <a:latin typeface="Times New Roman" charset="0"/>
              </a:endParaRPr>
            </a:p>
          </p:txBody>
        </p:sp>
      </p:grpSp>
      <p:grpSp>
        <p:nvGrpSpPr>
          <p:cNvPr id="330928" name="Group 176"/>
          <p:cNvGrpSpPr>
            <a:grpSpLocks/>
          </p:cNvGrpSpPr>
          <p:nvPr/>
        </p:nvGrpSpPr>
        <p:grpSpPr bwMode="auto">
          <a:xfrm>
            <a:off x="449458" y="4285144"/>
            <a:ext cx="904875" cy="909637"/>
            <a:chOff x="527" y="1457"/>
            <a:chExt cx="570" cy="573"/>
          </a:xfrm>
        </p:grpSpPr>
        <p:grpSp>
          <p:nvGrpSpPr>
            <p:cNvPr id="330929" name="Group 177"/>
            <p:cNvGrpSpPr>
              <a:grpSpLocks/>
            </p:cNvGrpSpPr>
            <p:nvPr/>
          </p:nvGrpSpPr>
          <p:grpSpPr bwMode="auto">
            <a:xfrm>
              <a:off x="527" y="1457"/>
              <a:ext cx="570" cy="374"/>
              <a:chOff x="1488" y="133"/>
              <a:chExt cx="2112" cy="1388"/>
            </a:xfrm>
          </p:grpSpPr>
          <p:grpSp>
            <p:nvGrpSpPr>
              <p:cNvPr id="330930" name="Group 178"/>
              <p:cNvGrpSpPr>
                <a:grpSpLocks/>
              </p:cNvGrpSpPr>
              <p:nvPr/>
            </p:nvGrpSpPr>
            <p:grpSpPr bwMode="auto">
              <a:xfrm>
                <a:off x="2806" y="133"/>
                <a:ext cx="794" cy="1388"/>
                <a:chOff x="2806" y="133"/>
                <a:chExt cx="794" cy="1388"/>
              </a:xfrm>
            </p:grpSpPr>
            <p:sp>
              <p:nvSpPr>
                <p:cNvPr id="330931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59" y="133"/>
                  <a:ext cx="741" cy="132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2" name="Rectangle 180"/>
                <p:cNvSpPr>
                  <a:spLocks noChangeArrowheads="1"/>
                </p:cNvSpPr>
                <p:nvPr/>
              </p:nvSpPr>
              <p:spPr bwMode="auto">
                <a:xfrm>
                  <a:off x="2877" y="1458"/>
                  <a:ext cx="702" cy="6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3" name="AutoShape 181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2310" y="768"/>
                  <a:ext cx="1050" cy="58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4" name="Line 182"/>
                <p:cNvSpPr>
                  <a:spLocks noChangeShapeType="1"/>
                </p:cNvSpPr>
                <p:nvPr/>
              </p:nvSpPr>
              <p:spPr bwMode="auto">
                <a:xfrm flipV="1">
                  <a:off x="2861" y="133"/>
                  <a:ext cx="0" cy="13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5" name="Line 183"/>
                <p:cNvSpPr>
                  <a:spLocks noChangeShapeType="1"/>
                </p:cNvSpPr>
                <p:nvPr/>
              </p:nvSpPr>
              <p:spPr bwMode="auto">
                <a:xfrm flipH="1">
                  <a:off x="2861" y="135"/>
                  <a:ext cx="9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6" name="Line 184"/>
                <p:cNvSpPr>
                  <a:spLocks noChangeShapeType="1"/>
                </p:cNvSpPr>
                <p:nvPr/>
              </p:nvSpPr>
              <p:spPr bwMode="auto">
                <a:xfrm>
                  <a:off x="2863" y="1444"/>
                  <a:ext cx="7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937" name="Group 185"/>
              <p:cNvGrpSpPr>
                <a:grpSpLocks/>
              </p:cNvGrpSpPr>
              <p:nvPr/>
            </p:nvGrpSpPr>
            <p:grpSpPr bwMode="auto">
              <a:xfrm>
                <a:off x="1488" y="961"/>
                <a:ext cx="1262" cy="551"/>
                <a:chOff x="1488" y="961"/>
                <a:chExt cx="1262" cy="551"/>
              </a:xfrm>
            </p:grpSpPr>
            <p:sp>
              <p:nvSpPr>
                <p:cNvPr id="330938" name="AutoShape 186"/>
                <p:cNvSpPr>
                  <a:spLocks noChangeArrowheads="1"/>
                </p:cNvSpPr>
                <p:nvPr/>
              </p:nvSpPr>
              <p:spPr bwMode="auto">
                <a:xfrm>
                  <a:off x="1488" y="961"/>
                  <a:ext cx="1238" cy="68"/>
                </a:xfrm>
                <a:prstGeom prst="roundRect">
                  <a:avLst>
                    <a:gd name="adj" fmla="val 12495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9" name="AutoShape 187"/>
                <p:cNvSpPr>
                  <a:spLocks noChangeArrowheads="1"/>
                </p:cNvSpPr>
                <p:nvPr/>
              </p:nvSpPr>
              <p:spPr bwMode="auto">
                <a:xfrm flipH="1">
                  <a:off x="1685" y="1444"/>
                  <a:ext cx="1064" cy="67"/>
                </a:xfrm>
                <a:prstGeom prst="parallelogram">
                  <a:avLst>
                    <a:gd name="adj" fmla="val 396941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0" name="AutoShape 188"/>
                <p:cNvSpPr>
                  <a:spLocks noChangeArrowheads="1"/>
                </p:cNvSpPr>
                <p:nvPr/>
              </p:nvSpPr>
              <p:spPr bwMode="auto">
                <a:xfrm flipH="1">
                  <a:off x="2498" y="1444"/>
                  <a:ext cx="251" cy="67"/>
                </a:xfrm>
                <a:prstGeom prst="parallelogram">
                  <a:avLst>
                    <a:gd name="adj" fmla="val 93639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1" name="Freeform 189"/>
                <p:cNvSpPr>
                  <a:spLocks/>
                </p:cNvSpPr>
                <p:nvPr/>
              </p:nvSpPr>
              <p:spPr bwMode="auto">
                <a:xfrm>
                  <a:off x="2162" y="1070"/>
                  <a:ext cx="556" cy="433"/>
                </a:xfrm>
                <a:custGeom>
                  <a:avLst/>
                  <a:gdLst>
                    <a:gd name="T0" fmla="*/ 481 w 556"/>
                    <a:gd name="T1" fmla="*/ 432 h 433"/>
                    <a:gd name="T2" fmla="*/ 510 w 556"/>
                    <a:gd name="T3" fmla="*/ 425 h 433"/>
                    <a:gd name="T4" fmla="*/ 523 w 556"/>
                    <a:gd name="T5" fmla="*/ 425 h 433"/>
                    <a:gd name="T6" fmla="*/ 532 w 556"/>
                    <a:gd name="T7" fmla="*/ 422 h 433"/>
                    <a:gd name="T8" fmla="*/ 542 w 556"/>
                    <a:gd name="T9" fmla="*/ 419 h 433"/>
                    <a:gd name="T10" fmla="*/ 548 w 556"/>
                    <a:gd name="T11" fmla="*/ 410 h 433"/>
                    <a:gd name="T12" fmla="*/ 131 w 556"/>
                    <a:gd name="T13" fmla="*/ 0 h 433"/>
                    <a:gd name="T14" fmla="*/ 139 w 556"/>
                    <a:gd name="T15" fmla="*/ 2 h 433"/>
                    <a:gd name="T16" fmla="*/ 0 w 556"/>
                    <a:gd name="T17" fmla="*/ 0 h 433"/>
                    <a:gd name="T18" fmla="*/ 467 w 556"/>
                    <a:gd name="T19" fmla="*/ 432 h 433"/>
                    <a:gd name="T20" fmla="*/ 555 w 556"/>
                    <a:gd name="T21" fmla="*/ 418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56" h="433">
                      <a:moveTo>
                        <a:pt x="481" y="432"/>
                      </a:moveTo>
                      <a:lnTo>
                        <a:pt x="510" y="425"/>
                      </a:lnTo>
                      <a:lnTo>
                        <a:pt x="523" y="425"/>
                      </a:lnTo>
                      <a:lnTo>
                        <a:pt x="532" y="422"/>
                      </a:lnTo>
                      <a:lnTo>
                        <a:pt x="542" y="419"/>
                      </a:lnTo>
                      <a:lnTo>
                        <a:pt x="548" y="410"/>
                      </a:lnTo>
                      <a:lnTo>
                        <a:pt x="131" y="0"/>
                      </a:lnTo>
                      <a:lnTo>
                        <a:pt x="139" y="2"/>
                      </a:lnTo>
                      <a:lnTo>
                        <a:pt x="0" y="0"/>
                      </a:lnTo>
                      <a:lnTo>
                        <a:pt x="467" y="432"/>
                      </a:lnTo>
                      <a:lnTo>
                        <a:pt x="555" y="418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2" name="Rectangle 190"/>
                <p:cNvSpPr>
                  <a:spLocks noChangeArrowheads="1"/>
                </p:cNvSpPr>
                <p:nvPr/>
              </p:nvSpPr>
              <p:spPr bwMode="auto">
                <a:xfrm>
                  <a:off x="2420" y="1444"/>
                  <a:ext cx="116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3" name="Freeform 191"/>
                <p:cNvSpPr>
                  <a:spLocks/>
                </p:cNvSpPr>
                <p:nvPr/>
              </p:nvSpPr>
              <p:spPr bwMode="auto">
                <a:xfrm>
                  <a:off x="2631" y="1444"/>
                  <a:ext cx="119" cy="68"/>
                </a:xfrm>
                <a:custGeom>
                  <a:avLst/>
                  <a:gdLst>
                    <a:gd name="T0" fmla="*/ 0 w 119"/>
                    <a:gd name="T1" fmla="*/ 4 h 68"/>
                    <a:gd name="T2" fmla="*/ 3 w 119"/>
                    <a:gd name="T3" fmla="*/ 0 h 68"/>
                    <a:gd name="T4" fmla="*/ 7 w 119"/>
                    <a:gd name="T5" fmla="*/ 1 h 68"/>
                    <a:gd name="T6" fmla="*/ 11 w 119"/>
                    <a:gd name="T7" fmla="*/ 2 h 68"/>
                    <a:gd name="T8" fmla="*/ 15 w 119"/>
                    <a:gd name="T9" fmla="*/ 3 h 68"/>
                    <a:gd name="T10" fmla="*/ 19 w 119"/>
                    <a:gd name="T11" fmla="*/ 3 h 68"/>
                    <a:gd name="T12" fmla="*/ 21 w 119"/>
                    <a:gd name="T13" fmla="*/ 4 h 68"/>
                    <a:gd name="T14" fmla="*/ 23 w 119"/>
                    <a:gd name="T15" fmla="*/ 5 h 68"/>
                    <a:gd name="T16" fmla="*/ 25 w 119"/>
                    <a:gd name="T17" fmla="*/ 6 h 68"/>
                    <a:gd name="T18" fmla="*/ 28 w 119"/>
                    <a:gd name="T19" fmla="*/ 6 h 68"/>
                    <a:gd name="T20" fmla="*/ 30 w 119"/>
                    <a:gd name="T21" fmla="*/ 6 h 68"/>
                    <a:gd name="T22" fmla="*/ 31 w 119"/>
                    <a:gd name="T23" fmla="*/ 6 h 68"/>
                    <a:gd name="T24" fmla="*/ 34 w 119"/>
                    <a:gd name="T25" fmla="*/ 5 h 68"/>
                    <a:gd name="T26" fmla="*/ 35 w 119"/>
                    <a:gd name="T27" fmla="*/ 5 h 68"/>
                    <a:gd name="T28" fmla="*/ 37 w 119"/>
                    <a:gd name="T29" fmla="*/ 5 h 68"/>
                    <a:gd name="T30" fmla="*/ 39 w 119"/>
                    <a:gd name="T31" fmla="*/ 5 h 68"/>
                    <a:gd name="T32" fmla="*/ 41 w 119"/>
                    <a:gd name="T33" fmla="*/ 5 h 68"/>
                    <a:gd name="T34" fmla="*/ 43 w 119"/>
                    <a:gd name="T35" fmla="*/ 6 h 68"/>
                    <a:gd name="T36" fmla="*/ 98 w 119"/>
                    <a:gd name="T37" fmla="*/ 67 h 68"/>
                    <a:gd name="T38" fmla="*/ 118 w 119"/>
                    <a:gd name="T39" fmla="*/ 67 h 68"/>
                    <a:gd name="T40" fmla="*/ 59 w 119"/>
                    <a:gd name="T41" fmla="*/ 4 h 68"/>
                    <a:gd name="T42" fmla="*/ 39 w 119"/>
                    <a:gd name="T43" fmla="*/ 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9" h="68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7" y="1"/>
                      </a:lnTo>
                      <a:lnTo>
                        <a:pt x="11" y="2"/>
                      </a:lnTo>
                      <a:lnTo>
                        <a:pt x="15" y="3"/>
                      </a:lnTo>
                      <a:lnTo>
                        <a:pt x="19" y="3"/>
                      </a:lnTo>
                      <a:lnTo>
                        <a:pt x="21" y="4"/>
                      </a:lnTo>
                      <a:lnTo>
                        <a:pt x="23" y="5"/>
                      </a:lnTo>
                      <a:lnTo>
                        <a:pt x="25" y="6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1" y="6"/>
                      </a:lnTo>
                      <a:lnTo>
                        <a:pt x="34" y="5"/>
                      </a:lnTo>
                      <a:lnTo>
                        <a:pt x="35" y="5"/>
                      </a:lnTo>
                      <a:lnTo>
                        <a:pt x="37" y="5"/>
                      </a:lnTo>
                      <a:lnTo>
                        <a:pt x="39" y="5"/>
                      </a:lnTo>
                      <a:lnTo>
                        <a:pt x="41" y="5"/>
                      </a:lnTo>
                      <a:lnTo>
                        <a:pt x="43" y="6"/>
                      </a:lnTo>
                      <a:lnTo>
                        <a:pt x="98" y="67"/>
                      </a:lnTo>
                      <a:lnTo>
                        <a:pt x="118" y="67"/>
                      </a:lnTo>
                      <a:lnTo>
                        <a:pt x="59" y="4"/>
                      </a:lnTo>
                      <a:lnTo>
                        <a:pt x="39" y="4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4" name="Line 192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0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5" name="Line 193"/>
                <p:cNvSpPr>
                  <a:spLocks noChangeShapeType="1"/>
                </p:cNvSpPr>
                <p:nvPr/>
              </p:nvSpPr>
              <p:spPr bwMode="auto">
                <a:xfrm flipH="1" flipV="1">
                  <a:off x="2690" y="1471"/>
                  <a:ext cx="39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6" name="Line 194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5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7" name="Line 195"/>
                <p:cNvSpPr>
                  <a:spLocks noChangeShapeType="1"/>
                </p:cNvSpPr>
                <p:nvPr/>
              </p:nvSpPr>
              <p:spPr bwMode="auto">
                <a:xfrm flipH="1" flipV="1">
                  <a:off x="2631" y="1431"/>
                  <a:ext cx="98" cy="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8" name="Rectangle 196"/>
                <p:cNvSpPr>
                  <a:spLocks noChangeArrowheads="1"/>
                </p:cNvSpPr>
                <p:nvPr/>
              </p:nvSpPr>
              <p:spPr bwMode="auto">
                <a:xfrm>
                  <a:off x="2607" y="1427"/>
                  <a:ext cx="39" cy="49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9" name="Rectangle 197"/>
                <p:cNvSpPr>
                  <a:spLocks noChangeArrowheads="1"/>
                </p:cNvSpPr>
                <p:nvPr/>
              </p:nvSpPr>
              <p:spPr bwMode="auto">
                <a:xfrm>
                  <a:off x="2635" y="1439"/>
                  <a:ext cx="34" cy="5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0" name="Rectangle 198"/>
                <p:cNvSpPr>
                  <a:spLocks noChangeArrowheads="1"/>
                </p:cNvSpPr>
                <p:nvPr/>
              </p:nvSpPr>
              <p:spPr bwMode="auto">
                <a:xfrm>
                  <a:off x="2661" y="1444"/>
                  <a:ext cx="33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951" name="Group 199"/>
              <p:cNvGrpSpPr>
                <a:grpSpLocks/>
              </p:cNvGrpSpPr>
              <p:nvPr/>
            </p:nvGrpSpPr>
            <p:grpSpPr bwMode="auto">
              <a:xfrm>
                <a:off x="2932" y="825"/>
                <a:ext cx="163" cy="182"/>
                <a:chOff x="2932" y="825"/>
                <a:chExt cx="163" cy="182"/>
              </a:xfrm>
            </p:grpSpPr>
            <p:sp>
              <p:nvSpPr>
                <p:cNvPr id="330952" name="Rectangle 200"/>
                <p:cNvSpPr>
                  <a:spLocks noChangeArrowheads="1"/>
                </p:cNvSpPr>
                <p:nvPr/>
              </p:nvSpPr>
              <p:spPr bwMode="auto">
                <a:xfrm>
                  <a:off x="2932" y="825"/>
                  <a:ext cx="163" cy="18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3" name="Line 201"/>
                <p:cNvSpPr>
                  <a:spLocks noChangeShapeType="1"/>
                </p:cNvSpPr>
                <p:nvPr/>
              </p:nvSpPr>
              <p:spPr bwMode="auto">
                <a:xfrm flipH="1">
                  <a:off x="2943" y="974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4" name="Line 202"/>
                <p:cNvSpPr>
                  <a:spLocks noChangeShapeType="1"/>
                </p:cNvSpPr>
                <p:nvPr/>
              </p:nvSpPr>
              <p:spPr bwMode="auto">
                <a:xfrm flipH="1">
                  <a:off x="2943" y="953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5" name="Line 203"/>
                <p:cNvSpPr>
                  <a:spLocks noChangeShapeType="1"/>
                </p:cNvSpPr>
                <p:nvPr/>
              </p:nvSpPr>
              <p:spPr bwMode="auto">
                <a:xfrm flipH="1">
                  <a:off x="2943" y="931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6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2943" y="910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7" name="Line 205"/>
                <p:cNvSpPr>
                  <a:spLocks noChangeShapeType="1"/>
                </p:cNvSpPr>
                <p:nvPr/>
              </p:nvSpPr>
              <p:spPr bwMode="auto">
                <a:xfrm flipH="1">
                  <a:off x="3060" y="974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8" name="Line 206"/>
                <p:cNvSpPr>
                  <a:spLocks noChangeShapeType="1"/>
                </p:cNvSpPr>
                <p:nvPr/>
              </p:nvSpPr>
              <p:spPr bwMode="auto">
                <a:xfrm flipH="1">
                  <a:off x="3060" y="953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9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3060" y="931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0" name="Line 208"/>
                <p:cNvSpPr>
                  <a:spLocks noChangeShapeType="1"/>
                </p:cNvSpPr>
                <p:nvPr/>
              </p:nvSpPr>
              <p:spPr bwMode="auto">
                <a:xfrm flipH="1">
                  <a:off x="3060" y="910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1" name="Line 209"/>
                <p:cNvSpPr>
                  <a:spLocks noChangeShapeType="1"/>
                </p:cNvSpPr>
                <p:nvPr/>
              </p:nvSpPr>
              <p:spPr bwMode="auto">
                <a:xfrm flipH="1">
                  <a:off x="3060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2" name="Line 210"/>
                <p:cNvSpPr>
                  <a:spLocks noChangeShapeType="1"/>
                </p:cNvSpPr>
                <p:nvPr/>
              </p:nvSpPr>
              <p:spPr bwMode="auto">
                <a:xfrm flipH="1">
                  <a:off x="3060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3" name="Line 211"/>
                <p:cNvSpPr>
                  <a:spLocks noChangeShapeType="1"/>
                </p:cNvSpPr>
                <p:nvPr/>
              </p:nvSpPr>
              <p:spPr bwMode="auto">
                <a:xfrm flipH="1">
                  <a:off x="3014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4" name="Line 212"/>
                <p:cNvSpPr>
                  <a:spLocks noChangeShapeType="1"/>
                </p:cNvSpPr>
                <p:nvPr/>
              </p:nvSpPr>
              <p:spPr bwMode="auto">
                <a:xfrm flipH="1">
                  <a:off x="3014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30965" name="Rectangle 213"/>
            <p:cNvSpPr>
              <a:spLocks noChangeArrowheads="1"/>
            </p:cNvSpPr>
            <p:nvPr/>
          </p:nvSpPr>
          <p:spPr bwMode="auto">
            <a:xfrm>
              <a:off x="543" y="1796"/>
              <a:ext cx="111" cy="3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66" name="Rectangle 214"/>
            <p:cNvSpPr>
              <a:spLocks noChangeArrowheads="1"/>
            </p:cNvSpPr>
            <p:nvPr/>
          </p:nvSpPr>
          <p:spPr bwMode="auto">
            <a:xfrm>
              <a:off x="534" y="1840"/>
              <a:ext cx="51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i="1">
                  <a:latin typeface="Times New Roman" charset="0"/>
                </a:rPr>
                <a:t>Modality</a:t>
              </a:r>
              <a:endParaRPr lang="en-US" sz="2000" i="1">
                <a:latin typeface="Times New Roman" charset="0"/>
              </a:endParaRPr>
            </a:p>
          </p:txBody>
        </p:sp>
      </p:grpSp>
      <p:sp>
        <p:nvSpPr>
          <p:cNvPr id="331045" name="Rectangle 293"/>
          <p:cNvSpPr>
            <a:spLocks noChangeArrowheads="1"/>
          </p:cNvSpPr>
          <p:nvPr/>
        </p:nvSpPr>
        <p:spPr bwMode="auto">
          <a:xfrm>
            <a:off x="7533295" y="5961085"/>
            <a:ext cx="11207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400" i="1" dirty="0">
                <a:latin typeface="Times New Roman" charset="0"/>
              </a:rPr>
              <a:t>Workstations</a:t>
            </a:r>
            <a:endParaRPr lang="en-US" sz="2000" i="1" dirty="0">
              <a:latin typeface="Times New Roman" charset="0"/>
            </a:endParaRPr>
          </a:p>
        </p:txBody>
      </p:sp>
      <p:grpSp>
        <p:nvGrpSpPr>
          <p:cNvPr id="331046" name="Group 294"/>
          <p:cNvGrpSpPr>
            <a:grpSpLocks/>
          </p:cNvGrpSpPr>
          <p:nvPr/>
        </p:nvGrpSpPr>
        <p:grpSpPr bwMode="auto">
          <a:xfrm>
            <a:off x="7752316" y="2878643"/>
            <a:ext cx="854075" cy="474663"/>
            <a:chOff x="3432" y="1772"/>
            <a:chExt cx="640" cy="313"/>
          </a:xfrm>
        </p:grpSpPr>
        <p:sp>
          <p:nvSpPr>
            <p:cNvPr id="331047" name="Rectangle 295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48" name="Rectangle 296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49" name="Rectangle 297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0" name="AutoShape 298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1" name="Line 299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2" name="Line 300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3" name="Rectangle 301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4" name="Line 302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5" name="Line 303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6" name="Line 304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7" name="Line 305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8" name="Rectangle 306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9" name="Line 307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0" name="Rectangle 308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1" name="Oval 309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2" name="Line 310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3" name="Rectangle 311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4" name="Line 312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5" name="Line 313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6" name="Line 314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7" name="Line 315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8" name="Line 316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9" name="Line 317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65735" y="2858089"/>
            <a:ext cx="755386" cy="530225"/>
            <a:chOff x="1371865" y="1947924"/>
            <a:chExt cx="755386" cy="530225"/>
          </a:xfrm>
        </p:grpSpPr>
        <p:cxnSp>
          <p:nvCxnSpPr>
            <p:cNvPr id="331241" name="AutoShape 489"/>
            <p:cNvCxnSpPr>
              <a:cxnSpLocks noChangeShapeType="1"/>
            </p:cNvCxnSpPr>
            <p:nvPr/>
          </p:nvCxnSpPr>
          <p:spPr bwMode="auto">
            <a:xfrm>
              <a:off x="1375042" y="22495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08" name="AutoShape 489"/>
            <p:cNvCxnSpPr>
              <a:cxnSpLocks noChangeShapeType="1"/>
            </p:cNvCxnSpPr>
            <p:nvPr/>
          </p:nvCxnSpPr>
          <p:spPr bwMode="auto">
            <a:xfrm>
              <a:off x="1375040" y="23257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09" name="AutoShape 489"/>
            <p:cNvCxnSpPr>
              <a:cxnSpLocks noChangeShapeType="1"/>
            </p:cNvCxnSpPr>
            <p:nvPr/>
          </p:nvCxnSpPr>
          <p:spPr bwMode="auto">
            <a:xfrm>
              <a:off x="1378217" y="24019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0" name="AutoShape 489"/>
            <p:cNvCxnSpPr>
              <a:cxnSpLocks noChangeShapeType="1"/>
            </p:cNvCxnSpPr>
            <p:nvPr/>
          </p:nvCxnSpPr>
          <p:spPr bwMode="auto">
            <a:xfrm>
              <a:off x="1378215" y="24781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1" name="AutoShape 489"/>
            <p:cNvCxnSpPr>
              <a:cxnSpLocks noChangeShapeType="1"/>
            </p:cNvCxnSpPr>
            <p:nvPr/>
          </p:nvCxnSpPr>
          <p:spPr bwMode="auto">
            <a:xfrm>
              <a:off x="1371867" y="19479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2" name="AutoShape 489"/>
            <p:cNvCxnSpPr>
              <a:cxnSpLocks noChangeShapeType="1"/>
            </p:cNvCxnSpPr>
            <p:nvPr/>
          </p:nvCxnSpPr>
          <p:spPr bwMode="auto">
            <a:xfrm>
              <a:off x="1371865" y="20241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3" name="AutoShape 489"/>
            <p:cNvCxnSpPr>
              <a:cxnSpLocks noChangeShapeType="1"/>
            </p:cNvCxnSpPr>
            <p:nvPr/>
          </p:nvCxnSpPr>
          <p:spPr bwMode="auto">
            <a:xfrm>
              <a:off x="1375042" y="21003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4" name="AutoShape 489"/>
            <p:cNvCxnSpPr>
              <a:cxnSpLocks noChangeShapeType="1"/>
            </p:cNvCxnSpPr>
            <p:nvPr/>
          </p:nvCxnSpPr>
          <p:spPr bwMode="auto">
            <a:xfrm>
              <a:off x="1375040" y="21765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515" name="AutoShape 489"/>
          <p:cNvCxnSpPr>
            <a:cxnSpLocks noChangeShapeType="1"/>
          </p:cNvCxnSpPr>
          <p:nvPr/>
        </p:nvCxnSpPr>
        <p:spPr bwMode="auto">
          <a:xfrm>
            <a:off x="1565735" y="4562414"/>
            <a:ext cx="749034" cy="0"/>
          </a:xfrm>
          <a:prstGeom prst="straightConnector1">
            <a:avLst/>
          </a:prstGeom>
          <a:noFill/>
          <a:ln w="25400">
            <a:solidFill>
              <a:srgbClr val="008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1" name="AutoShape 489"/>
          <p:cNvCxnSpPr>
            <a:cxnSpLocks noChangeShapeType="1"/>
          </p:cNvCxnSpPr>
          <p:nvPr/>
        </p:nvCxnSpPr>
        <p:spPr bwMode="auto">
          <a:xfrm>
            <a:off x="6784261" y="4086164"/>
            <a:ext cx="749034" cy="157134"/>
          </a:xfrm>
          <a:prstGeom prst="straightConnector1">
            <a:avLst/>
          </a:prstGeom>
          <a:noFill/>
          <a:ln w="25400">
            <a:solidFill>
              <a:srgbClr val="660066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643" name="Group 642"/>
          <p:cNvGrpSpPr/>
          <p:nvPr/>
        </p:nvGrpSpPr>
        <p:grpSpPr>
          <a:xfrm>
            <a:off x="6784261" y="2858077"/>
            <a:ext cx="755386" cy="530225"/>
            <a:chOff x="1371865" y="1947924"/>
            <a:chExt cx="755386" cy="530225"/>
          </a:xfrm>
        </p:grpSpPr>
        <p:cxnSp>
          <p:nvCxnSpPr>
            <p:cNvPr id="644" name="AutoShape 489"/>
            <p:cNvCxnSpPr>
              <a:cxnSpLocks noChangeShapeType="1"/>
            </p:cNvCxnSpPr>
            <p:nvPr/>
          </p:nvCxnSpPr>
          <p:spPr bwMode="auto">
            <a:xfrm>
              <a:off x="1375042" y="22495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45" name="AutoShape 489"/>
            <p:cNvCxnSpPr>
              <a:cxnSpLocks noChangeShapeType="1"/>
            </p:cNvCxnSpPr>
            <p:nvPr/>
          </p:nvCxnSpPr>
          <p:spPr bwMode="auto">
            <a:xfrm>
              <a:off x="1375040" y="23257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46" name="AutoShape 489"/>
            <p:cNvCxnSpPr>
              <a:cxnSpLocks noChangeShapeType="1"/>
            </p:cNvCxnSpPr>
            <p:nvPr/>
          </p:nvCxnSpPr>
          <p:spPr bwMode="auto">
            <a:xfrm>
              <a:off x="1378217" y="24019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47" name="AutoShape 489"/>
            <p:cNvCxnSpPr>
              <a:cxnSpLocks noChangeShapeType="1"/>
            </p:cNvCxnSpPr>
            <p:nvPr/>
          </p:nvCxnSpPr>
          <p:spPr bwMode="auto">
            <a:xfrm>
              <a:off x="1378215" y="24781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48" name="AutoShape 489"/>
            <p:cNvCxnSpPr>
              <a:cxnSpLocks noChangeShapeType="1"/>
            </p:cNvCxnSpPr>
            <p:nvPr/>
          </p:nvCxnSpPr>
          <p:spPr bwMode="auto">
            <a:xfrm>
              <a:off x="1371867" y="19479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49" name="AutoShape 489"/>
            <p:cNvCxnSpPr>
              <a:cxnSpLocks noChangeShapeType="1"/>
            </p:cNvCxnSpPr>
            <p:nvPr/>
          </p:nvCxnSpPr>
          <p:spPr bwMode="auto">
            <a:xfrm>
              <a:off x="1371865" y="20241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50" name="AutoShape 489"/>
            <p:cNvCxnSpPr>
              <a:cxnSpLocks noChangeShapeType="1"/>
            </p:cNvCxnSpPr>
            <p:nvPr/>
          </p:nvCxnSpPr>
          <p:spPr bwMode="auto">
            <a:xfrm>
              <a:off x="1375042" y="21003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51" name="AutoShape 489"/>
            <p:cNvCxnSpPr>
              <a:cxnSpLocks noChangeShapeType="1"/>
            </p:cNvCxnSpPr>
            <p:nvPr/>
          </p:nvCxnSpPr>
          <p:spPr bwMode="auto">
            <a:xfrm>
              <a:off x="1375040" y="21765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652" name="Group 294"/>
          <p:cNvGrpSpPr>
            <a:grpSpLocks/>
          </p:cNvGrpSpPr>
          <p:nvPr/>
        </p:nvGrpSpPr>
        <p:grpSpPr bwMode="auto">
          <a:xfrm>
            <a:off x="7752316" y="4090132"/>
            <a:ext cx="854075" cy="474663"/>
            <a:chOff x="3432" y="1772"/>
            <a:chExt cx="640" cy="313"/>
          </a:xfrm>
        </p:grpSpPr>
        <p:sp>
          <p:nvSpPr>
            <p:cNvPr id="653" name="Rectangle 295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4" name="Rectangle 296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" name="Rectangle 297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" name="AutoShape 298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Line 299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" name="Line 300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Rectangle 301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" name="Line 302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" name="Line 303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2" name="Line 304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Line 305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" name="Rectangle 306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Line 307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Rectangle 308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" name="Oval 309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Line 310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" name="Rectangle 311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" name="Line 312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" name="Line 313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2" name="Line 314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3" name="Line 315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" name="Line 316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" name="Line 317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686" name="AutoShape 489"/>
          <p:cNvCxnSpPr>
            <a:cxnSpLocks noChangeShapeType="1"/>
          </p:cNvCxnSpPr>
          <p:nvPr/>
        </p:nvCxnSpPr>
        <p:spPr bwMode="auto">
          <a:xfrm flipV="1">
            <a:off x="6790613" y="4354002"/>
            <a:ext cx="749033" cy="208412"/>
          </a:xfrm>
          <a:prstGeom prst="straightConnector1">
            <a:avLst/>
          </a:prstGeom>
          <a:noFill/>
          <a:ln w="25400">
            <a:solidFill>
              <a:srgbClr val="008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700" name="Group 294"/>
          <p:cNvGrpSpPr>
            <a:grpSpLocks/>
          </p:cNvGrpSpPr>
          <p:nvPr/>
        </p:nvGrpSpPr>
        <p:grpSpPr bwMode="auto">
          <a:xfrm>
            <a:off x="7752316" y="5194781"/>
            <a:ext cx="854075" cy="474663"/>
            <a:chOff x="3432" y="1772"/>
            <a:chExt cx="640" cy="313"/>
          </a:xfrm>
        </p:grpSpPr>
        <p:sp>
          <p:nvSpPr>
            <p:cNvPr id="701" name="Rectangle 295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2" name="Rectangle 296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3" name="Rectangle 297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4" name="AutoShape 298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" name="Line 299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" name="Line 300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" name="Rectangle 301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" name="Line 302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" name="Line 303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" name="Line 304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" name="Line 305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2" name="Rectangle 306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3" name="Line 307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4" name="Rectangle 308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" name="Oval 309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" name="Line 310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" name="Rectangle 311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" name="Line 312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" name="Line 313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" name="Line 314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" name="Line 315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" name="Line 316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" name="Line 317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4" name="Group 723"/>
          <p:cNvGrpSpPr/>
          <p:nvPr/>
        </p:nvGrpSpPr>
        <p:grpSpPr>
          <a:xfrm>
            <a:off x="6784261" y="5174215"/>
            <a:ext cx="755386" cy="530225"/>
            <a:chOff x="1371865" y="1947924"/>
            <a:chExt cx="755386" cy="530225"/>
          </a:xfrm>
        </p:grpSpPr>
        <p:cxnSp>
          <p:nvCxnSpPr>
            <p:cNvPr id="725" name="AutoShape 489"/>
            <p:cNvCxnSpPr>
              <a:cxnSpLocks noChangeShapeType="1"/>
            </p:cNvCxnSpPr>
            <p:nvPr/>
          </p:nvCxnSpPr>
          <p:spPr bwMode="auto">
            <a:xfrm>
              <a:off x="1375042" y="22495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26" name="AutoShape 489"/>
            <p:cNvCxnSpPr>
              <a:cxnSpLocks noChangeShapeType="1"/>
            </p:cNvCxnSpPr>
            <p:nvPr/>
          </p:nvCxnSpPr>
          <p:spPr bwMode="auto">
            <a:xfrm>
              <a:off x="1375040" y="23257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27" name="AutoShape 489"/>
            <p:cNvCxnSpPr>
              <a:cxnSpLocks noChangeShapeType="1"/>
            </p:cNvCxnSpPr>
            <p:nvPr/>
          </p:nvCxnSpPr>
          <p:spPr bwMode="auto">
            <a:xfrm>
              <a:off x="1378217" y="24019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28" name="AutoShape 489"/>
            <p:cNvCxnSpPr>
              <a:cxnSpLocks noChangeShapeType="1"/>
            </p:cNvCxnSpPr>
            <p:nvPr/>
          </p:nvCxnSpPr>
          <p:spPr bwMode="auto">
            <a:xfrm>
              <a:off x="1378215" y="24781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29" name="AutoShape 489"/>
            <p:cNvCxnSpPr>
              <a:cxnSpLocks noChangeShapeType="1"/>
            </p:cNvCxnSpPr>
            <p:nvPr/>
          </p:nvCxnSpPr>
          <p:spPr bwMode="auto">
            <a:xfrm>
              <a:off x="1371867" y="19479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30" name="AutoShape 489"/>
            <p:cNvCxnSpPr>
              <a:cxnSpLocks noChangeShapeType="1"/>
            </p:cNvCxnSpPr>
            <p:nvPr/>
          </p:nvCxnSpPr>
          <p:spPr bwMode="auto">
            <a:xfrm>
              <a:off x="1371865" y="20241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31" name="AutoShape 489"/>
            <p:cNvCxnSpPr>
              <a:cxnSpLocks noChangeShapeType="1"/>
            </p:cNvCxnSpPr>
            <p:nvPr/>
          </p:nvCxnSpPr>
          <p:spPr bwMode="auto">
            <a:xfrm>
              <a:off x="1375042" y="21003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32" name="AutoShape 489"/>
            <p:cNvCxnSpPr>
              <a:cxnSpLocks noChangeShapeType="1"/>
            </p:cNvCxnSpPr>
            <p:nvPr/>
          </p:nvCxnSpPr>
          <p:spPr bwMode="auto">
            <a:xfrm>
              <a:off x="1375040" y="21765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91" name="Group 490"/>
          <p:cNvGrpSpPr/>
          <p:nvPr/>
        </p:nvGrpSpPr>
        <p:grpSpPr>
          <a:xfrm>
            <a:off x="4834866" y="1813798"/>
            <a:ext cx="1790700" cy="4525432"/>
            <a:chOff x="4834866" y="1813798"/>
            <a:chExt cx="1790700" cy="4525432"/>
          </a:xfrm>
        </p:grpSpPr>
        <p:sp>
          <p:nvSpPr>
            <p:cNvPr id="742" name="Rectangle 2"/>
            <p:cNvSpPr>
              <a:spLocks noChangeArrowheads="1"/>
            </p:cNvSpPr>
            <p:nvPr/>
          </p:nvSpPr>
          <p:spPr bwMode="auto">
            <a:xfrm>
              <a:off x="4834866" y="1813798"/>
              <a:ext cx="1790700" cy="45254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43" name="Group 742"/>
            <p:cNvGrpSpPr/>
            <p:nvPr/>
          </p:nvGrpSpPr>
          <p:grpSpPr>
            <a:xfrm>
              <a:off x="5875036" y="1946056"/>
              <a:ext cx="535696" cy="405296"/>
              <a:chOff x="3389313" y="2751138"/>
              <a:chExt cx="1447800" cy="1095375"/>
            </a:xfrm>
          </p:grpSpPr>
          <p:grpSp>
            <p:nvGrpSpPr>
              <p:cNvPr id="744" name="Group 43"/>
              <p:cNvGrpSpPr>
                <a:grpSpLocks/>
              </p:cNvGrpSpPr>
              <p:nvPr/>
            </p:nvGrpSpPr>
            <p:grpSpPr bwMode="auto">
              <a:xfrm>
                <a:off x="3389313" y="2751138"/>
                <a:ext cx="1447800" cy="1095375"/>
                <a:chOff x="3840" y="192"/>
                <a:chExt cx="1776" cy="1344"/>
              </a:xfrm>
            </p:grpSpPr>
            <p:sp>
              <p:nvSpPr>
                <p:cNvPr id="762" name="Rectangle 44"/>
                <p:cNvSpPr>
                  <a:spLocks noChangeArrowheads="1"/>
                </p:cNvSpPr>
                <p:nvPr/>
              </p:nvSpPr>
              <p:spPr bwMode="auto">
                <a:xfrm>
                  <a:off x="3840" y="192"/>
                  <a:ext cx="1776" cy="134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" name="Rectangle 45"/>
                <p:cNvSpPr>
                  <a:spLocks noChangeArrowheads="1"/>
                </p:cNvSpPr>
                <p:nvPr/>
              </p:nvSpPr>
              <p:spPr bwMode="auto">
                <a:xfrm>
                  <a:off x="3840" y="192"/>
                  <a:ext cx="953" cy="134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" name="Rectangle 46"/>
                <p:cNvSpPr>
                  <a:spLocks noChangeArrowheads="1"/>
                </p:cNvSpPr>
                <p:nvPr/>
              </p:nvSpPr>
              <p:spPr bwMode="auto">
                <a:xfrm>
                  <a:off x="3840" y="192"/>
                  <a:ext cx="477" cy="134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5" name="Rectangle 47"/>
                <p:cNvSpPr>
                  <a:spLocks noChangeArrowheads="1"/>
                </p:cNvSpPr>
                <p:nvPr/>
              </p:nvSpPr>
              <p:spPr bwMode="auto">
                <a:xfrm>
                  <a:off x="3925" y="609"/>
                  <a:ext cx="196" cy="927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" name="Oval 48"/>
                <p:cNvSpPr>
                  <a:spLocks noChangeArrowheads="1"/>
                </p:cNvSpPr>
                <p:nvPr/>
              </p:nvSpPr>
              <p:spPr bwMode="auto">
                <a:xfrm>
                  <a:off x="3925" y="517"/>
                  <a:ext cx="196" cy="25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7" name="Line 49"/>
                <p:cNvSpPr>
                  <a:spLocks noChangeShapeType="1"/>
                </p:cNvSpPr>
                <p:nvPr/>
              </p:nvSpPr>
              <p:spPr bwMode="auto">
                <a:xfrm>
                  <a:off x="4251" y="840"/>
                  <a:ext cx="0" cy="14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68" name="Group 50"/>
                <p:cNvGrpSpPr>
                  <a:grpSpLocks/>
                </p:cNvGrpSpPr>
                <p:nvPr/>
              </p:nvGrpSpPr>
              <p:grpSpPr bwMode="auto">
                <a:xfrm>
                  <a:off x="4317" y="377"/>
                  <a:ext cx="476" cy="36"/>
                  <a:chOff x="4317" y="377"/>
                  <a:chExt cx="476" cy="36"/>
                </a:xfrm>
              </p:grpSpPr>
              <p:sp>
                <p:nvSpPr>
                  <p:cNvPr id="796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4317" y="399"/>
                    <a:ext cx="47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7" name="AutoShape 5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447" y="377"/>
                    <a:ext cx="216" cy="36"/>
                  </a:xfrm>
                  <a:custGeom>
                    <a:avLst/>
                    <a:gdLst>
                      <a:gd name="G0" fmla="+- 5399 0 0"/>
                      <a:gd name="G1" fmla="+- 21600 0 5399"/>
                      <a:gd name="G2" fmla="*/ 5399 1 2"/>
                      <a:gd name="G3" fmla="+- 21600 0 G2"/>
                      <a:gd name="G4" fmla="+/ 5399 21600 2"/>
                      <a:gd name="G5" fmla="+/ G1 0 2"/>
                      <a:gd name="G6" fmla="*/ 21600 21600 5399"/>
                      <a:gd name="G7" fmla="*/ G6 1 2"/>
                      <a:gd name="G8" fmla="+- 21600 0 G7"/>
                      <a:gd name="G9" fmla="*/ 21600 1 2"/>
                      <a:gd name="G10" fmla="+- 5399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399" y="21600"/>
                        </a:lnTo>
                        <a:lnTo>
                          <a:pt x="16201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69" name="Group 53"/>
                <p:cNvGrpSpPr>
                  <a:grpSpLocks/>
                </p:cNvGrpSpPr>
                <p:nvPr/>
              </p:nvGrpSpPr>
              <p:grpSpPr bwMode="auto">
                <a:xfrm>
                  <a:off x="4317" y="469"/>
                  <a:ext cx="476" cy="38"/>
                  <a:chOff x="4317" y="469"/>
                  <a:chExt cx="476" cy="38"/>
                </a:xfrm>
              </p:grpSpPr>
              <p:sp>
                <p:nvSpPr>
                  <p:cNvPr id="794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4317" y="493"/>
                    <a:ext cx="47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5" name="AutoShape 5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447" y="469"/>
                    <a:ext cx="216" cy="38"/>
                  </a:xfrm>
                  <a:custGeom>
                    <a:avLst/>
                    <a:gdLst>
                      <a:gd name="G0" fmla="+- 5399 0 0"/>
                      <a:gd name="G1" fmla="+- 21600 0 5399"/>
                      <a:gd name="G2" fmla="*/ 5399 1 2"/>
                      <a:gd name="G3" fmla="+- 21600 0 G2"/>
                      <a:gd name="G4" fmla="+/ 5399 21600 2"/>
                      <a:gd name="G5" fmla="+/ G1 0 2"/>
                      <a:gd name="G6" fmla="*/ 21600 21600 5399"/>
                      <a:gd name="G7" fmla="*/ G6 1 2"/>
                      <a:gd name="G8" fmla="+- 21600 0 G7"/>
                      <a:gd name="G9" fmla="*/ 21600 1 2"/>
                      <a:gd name="G10" fmla="+- 5399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399" y="21600"/>
                        </a:lnTo>
                        <a:lnTo>
                          <a:pt x="16201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70" name="Group 56"/>
                <p:cNvGrpSpPr>
                  <a:grpSpLocks/>
                </p:cNvGrpSpPr>
                <p:nvPr/>
              </p:nvGrpSpPr>
              <p:grpSpPr bwMode="auto">
                <a:xfrm>
                  <a:off x="4317" y="563"/>
                  <a:ext cx="476" cy="38"/>
                  <a:chOff x="4317" y="563"/>
                  <a:chExt cx="476" cy="38"/>
                </a:xfrm>
              </p:grpSpPr>
              <p:sp>
                <p:nvSpPr>
                  <p:cNvPr id="792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4317" y="587"/>
                    <a:ext cx="47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3" name="AutoShape 5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447" y="563"/>
                    <a:ext cx="216" cy="38"/>
                  </a:xfrm>
                  <a:custGeom>
                    <a:avLst/>
                    <a:gdLst>
                      <a:gd name="G0" fmla="+- 5399 0 0"/>
                      <a:gd name="G1" fmla="+- 21600 0 5399"/>
                      <a:gd name="G2" fmla="*/ 5399 1 2"/>
                      <a:gd name="G3" fmla="+- 21600 0 G2"/>
                      <a:gd name="G4" fmla="+/ 5399 21600 2"/>
                      <a:gd name="G5" fmla="+/ G1 0 2"/>
                      <a:gd name="G6" fmla="*/ 21600 21600 5399"/>
                      <a:gd name="G7" fmla="*/ G6 1 2"/>
                      <a:gd name="G8" fmla="+- 21600 0 G7"/>
                      <a:gd name="G9" fmla="*/ 21600 1 2"/>
                      <a:gd name="G10" fmla="+- 5399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399" y="21600"/>
                        </a:lnTo>
                        <a:lnTo>
                          <a:pt x="16201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71" name="Line 59"/>
                <p:cNvSpPr>
                  <a:spLocks noChangeShapeType="1"/>
                </p:cNvSpPr>
                <p:nvPr/>
              </p:nvSpPr>
              <p:spPr bwMode="auto">
                <a:xfrm>
                  <a:off x="4338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2" name="Line 60"/>
                <p:cNvSpPr>
                  <a:spLocks noChangeShapeType="1"/>
                </p:cNvSpPr>
                <p:nvPr/>
              </p:nvSpPr>
              <p:spPr bwMode="auto">
                <a:xfrm>
                  <a:off x="4382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3" name="Line 61"/>
                <p:cNvSpPr>
                  <a:spLocks noChangeShapeType="1"/>
                </p:cNvSpPr>
                <p:nvPr/>
              </p:nvSpPr>
              <p:spPr bwMode="auto">
                <a:xfrm>
                  <a:off x="4424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4" name="Line 62"/>
                <p:cNvSpPr>
                  <a:spLocks noChangeShapeType="1"/>
                </p:cNvSpPr>
                <p:nvPr/>
              </p:nvSpPr>
              <p:spPr bwMode="auto">
                <a:xfrm>
                  <a:off x="4467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5" name="Line 63"/>
                <p:cNvSpPr>
                  <a:spLocks noChangeShapeType="1"/>
                </p:cNvSpPr>
                <p:nvPr/>
              </p:nvSpPr>
              <p:spPr bwMode="auto">
                <a:xfrm>
                  <a:off x="4512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6" name="Line 64"/>
                <p:cNvSpPr>
                  <a:spLocks noChangeShapeType="1"/>
                </p:cNvSpPr>
                <p:nvPr/>
              </p:nvSpPr>
              <p:spPr bwMode="auto">
                <a:xfrm>
                  <a:off x="4554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7" name="Line 65"/>
                <p:cNvSpPr>
                  <a:spLocks noChangeShapeType="1"/>
                </p:cNvSpPr>
                <p:nvPr/>
              </p:nvSpPr>
              <p:spPr bwMode="auto">
                <a:xfrm>
                  <a:off x="4597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" name="Line 66"/>
                <p:cNvSpPr>
                  <a:spLocks noChangeShapeType="1"/>
                </p:cNvSpPr>
                <p:nvPr/>
              </p:nvSpPr>
              <p:spPr bwMode="auto">
                <a:xfrm>
                  <a:off x="4643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" name="Line 67"/>
                <p:cNvSpPr>
                  <a:spLocks noChangeShapeType="1"/>
                </p:cNvSpPr>
                <p:nvPr/>
              </p:nvSpPr>
              <p:spPr bwMode="auto">
                <a:xfrm>
                  <a:off x="4404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0" name="Line 68"/>
                <p:cNvSpPr>
                  <a:spLocks noChangeShapeType="1"/>
                </p:cNvSpPr>
                <p:nvPr/>
              </p:nvSpPr>
              <p:spPr bwMode="auto">
                <a:xfrm>
                  <a:off x="4447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" name="Line 69"/>
                <p:cNvSpPr>
                  <a:spLocks noChangeShapeType="1"/>
                </p:cNvSpPr>
                <p:nvPr/>
              </p:nvSpPr>
              <p:spPr bwMode="auto">
                <a:xfrm>
                  <a:off x="4360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2" name="Line 70"/>
                <p:cNvSpPr>
                  <a:spLocks noChangeShapeType="1"/>
                </p:cNvSpPr>
                <p:nvPr/>
              </p:nvSpPr>
              <p:spPr bwMode="auto">
                <a:xfrm>
                  <a:off x="4491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3" name="Line 71"/>
                <p:cNvSpPr>
                  <a:spLocks noChangeShapeType="1"/>
                </p:cNvSpPr>
                <p:nvPr/>
              </p:nvSpPr>
              <p:spPr bwMode="auto">
                <a:xfrm>
                  <a:off x="4621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4" name="Line 72"/>
                <p:cNvSpPr>
                  <a:spLocks noChangeShapeType="1"/>
                </p:cNvSpPr>
                <p:nvPr/>
              </p:nvSpPr>
              <p:spPr bwMode="auto">
                <a:xfrm>
                  <a:off x="4534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5" name="Line 73"/>
                <p:cNvSpPr>
                  <a:spLocks noChangeShapeType="1"/>
                </p:cNvSpPr>
                <p:nvPr/>
              </p:nvSpPr>
              <p:spPr bwMode="auto">
                <a:xfrm>
                  <a:off x="4663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6" name="Line 74"/>
                <p:cNvSpPr>
                  <a:spLocks noChangeShapeType="1"/>
                </p:cNvSpPr>
                <p:nvPr/>
              </p:nvSpPr>
              <p:spPr bwMode="auto">
                <a:xfrm>
                  <a:off x="4576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7" name="Line 75"/>
                <p:cNvSpPr>
                  <a:spLocks noChangeShapeType="1"/>
                </p:cNvSpPr>
                <p:nvPr/>
              </p:nvSpPr>
              <p:spPr bwMode="auto">
                <a:xfrm>
                  <a:off x="4685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" name="Line 76"/>
                <p:cNvSpPr>
                  <a:spLocks noChangeShapeType="1"/>
                </p:cNvSpPr>
                <p:nvPr/>
              </p:nvSpPr>
              <p:spPr bwMode="auto">
                <a:xfrm>
                  <a:off x="4706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" name="Line 77"/>
                <p:cNvSpPr>
                  <a:spLocks noChangeShapeType="1"/>
                </p:cNvSpPr>
                <p:nvPr/>
              </p:nvSpPr>
              <p:spPr bwMode="auto">
                <a:xfrm>
                  <a:off x="4771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" name="Line 78"/>
                <p:cNvSpPr>
                  <a:spLocks noChangeShapeType="1"/>
                </p:cNvSpPr>
                <p:nvPr/>
              </p:nvSpPr>
              <p:spPr bwMode="auto">
                <a:xfrm>
                  <a:off x="4728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" name="Line 79"/>
                <p:cNvSpPr>
                  <a:spLocks noChangeShapeType="1"/>
                </p:cNvSpPr>
                <p:nvPr/>
              </p:nvSpPr>
              <p:spPr bwMode="auto">
                <a:xfrm>
                  <a:off x="4750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45" name="Line 80"/>
              <p:cNvSpPr>
                <a:spLocks noChangeShapeType="1"/>
              </p:cNvSpPr>
              <p:nvPr/>
            </p:nvSpPr>
            <p:spPr bwMode="auto">
              <a:xfrm>
                <a:off x="4360863" y="2809875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" name="Line 81"/>
              <p:cNvSpPr>
                <a:spLocks noChangeShapeType="1"/>
              </p:cNvSpPr>
              <p:nvPr/>
            </p:nvSpPr>
            <p:spPr bwMode="auto">
              <a:xfrm>
                <a:off x="4360863" y="2827338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" name="Line 82"/>
              <p:cNvSpPr>
                <a:spLocks noChangeShapeType="1"/>
              </p:cNvSpPr>
              <p:nvPr/>
            </p:nvSpPr>
            <p:spPr bwMode="auto">
              <a:xfrm>
                <a:off x="4360863" y="2844800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" name="Line 83"/>
              <p:cNvSpPr>
                <a:spLocks noChangeShapeType="1"/>
              </p:cNvSpPr>
              <p:nvPr/>
            </p:nvSpPr>
            <p:spPr bwMode="auto">
              <a:xfrm>
                <a:off x="4360863" y="2865438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" name="Line 84"/>
              <p:cNvSpPr>
                <a:spLocks noChangeShapeType="1"/>
              </p:cNvSpPr>
              <p:nvPr/>
            </p:nvSpPr>
            <p:spPr bwMode="auto">
              <a:xfrm>
                <a:off x="4360863" y="2884488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" name="Line 85"/>
              <p:cNvSpPr>
                <a:spLocks noChangeShapeType="1"/>
              </p:cNvSpPr>
              <p:nvPr/>
            </p:nvSpPr>
            <p:spPr bwMode="auto">
              <a:xfrm>
                <a:off x="4360863" y="2901950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" name="Line 86"/>
              <p:cNvSpPr>
                <a:spLocks noChangeShapeType="1"/>
              </p:cNvSpPr>
              <p:nvPr/>
            </p:nvSpPr>
            <p:spPr bwMode="auto">
              <a:xfrm>
                <a:off x="4360863" y="2919413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" name="Line 87"/>
              <p:cNvSpPr>
                <a:spLocks noChangeShapeType="1"/>
              </p:cNvSpPr>
              <p:nvPr/>
            </p:nvSpPr>
            <p:spPr bwMode="auto">
              <a:xfrm>
                <a:off x="4360863" y="2940050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" name="Line 88"/>
              <p:cNvSpPr>
                <a:spLocks noChangeShapeType="1"/>
              </p:cNvSpPr>
              <p:nvPr/>
            </p:nvSpPr>
            <p:spPr bwMode="auto">
              <a:xfrm>
                <a:off x="4360863" y="2959100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" name="Line 89"/>
              <p:cNvSpPr>
                <a:spLocks noChangeShapeType="1"/>
              </p:cNvSpPr>
              <p:nvPr/>
            </p:nvSpPr>
            <p:spPr bwMode="auto">
              <a:xfrm>
                <a:off x="4360863" y="2976563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" name="Line 90"/>
              <p:cNvSpPr>
                <a:spLocks noChangeShapeType="1"/>
              </p:cNvSpPr>
              <p:nvPr/>
            </p:nvSpPr>
            <p:spPr bwMode="auto">
              <a:xfrm>
                <a:off x="4360863" y="2997200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" name="Line 91"/>
              <p:cNvSpPr>
                <a:spLocks noChangeShapeType="1"/>
              </p:cNvSpPr>
              <p:nvPr/>
            </p:nvSpPr>
            <p:spPr bwMode="auto">
              <a:xfrm>
                <a:off x="4360863" y="3016250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" name="Line 92"/>
              <p:cNvSpPr>
                <a:spLocks noChangeShapeType="1"/>
              </p:cNvSpPr>
              <p:nvPr/>
            </p:nvSpPr>
            <p:spPr bwMode="auto">
              <a:xfrm>
                <a:off x="4360863" y="3033713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" name="Line 93"/>
              <p:cNvSpPr>
                <a:spLocks noChangeShapeType="1"/>
              </p:cNvSpPr>
              <p:nvPr/>
            </p:nvSpPr>
            <p:spPr bwMode="auto">
              <a:xfrm>
                <a:off x="4360863" y="3054350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" name="Rectangle 94"/>
              <p:cNvSpPr>
                <a:spLocks noChangeArrowheads="1"/>
              </p:cNvSpPr>
              <p:nvPr/>
            </p:nvSpPr>
            <p:spPr bwMode="auto">
              <a:xfrm>
                <a:off x="4200525" y="3262313"/>
                <a:ext cx="495300" cy="7461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" name="Line 95"/>
              <p:cNvSpPr>
                <a:spLocks noChangeShapeType="1"/>
              </p:cNvSpPr>
              <p:nvPr/>
            </p:nvSpPr>
            <p:spPr bwMode="auto">
              <a:xfrm>
                <a:off x="4219575" y="3298825"/>
                <a:ext cx="45878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" name="Rectangle 96"/>
              <p:cNvSpPr>
                <a:spLocks noChangeArrowheads="1"/>
              </p:cNvSpPr>
              <p:nvPr/>
            </p:nvSpPr>
            <p:spPr bwMode="auto">
              <a:xfrm>
                <a:off x="4730750" y="3262313"/>
                <a:ext cx="36513" cy="7461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8" name="Rectangle 215"/>
            <p:cNvSpPr>
              <a:spLocks noChangeArrowheads="1"/>
            </p:cNvSpPr>
            <p:nvPr/>
          </p:nvSpPr>
          <p:spPr bwMode="auto">
            <a:xfrm>
              <a:off x="4959751" y="1911656"/>
              <a:ext cx="848357" cy="3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i="1" dirty="0" smtClean="0">
                  <a:latin typeface="Times New Roman" charset="0"/>
                </a:rPr>
                <a:t>PACS</a:t>
              </a:r>
              <a:endParaRPr lang="en-US" sz="2000" i="1" dirty="0">
                <a:latin typeface="Times New Roman" charset="0"/>
              </a:endParaRPr>
            </a:p>
          </p:txBody>
        </p:sp>
        <p:sp>
          <p:nvSpPr>
            <p:cNvPr id="799" name="TextBox 798"/>
            <p:cNvSpPr txBox="1"/>
            <p:nvPr/>
          </p:nvSpPr>
          <p:spPr>
            <a:xfrm>
              <a:off x="5184475" y="3762779"/>
              <a:ext cx="1045278" cy="584776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Convert</a:t>
              </a:r>
              <a:br>
                <a:rPr lang="en-US" sz="1600" dirty="0" smtClean="0"/>
              </a:br>
              <a:r>
                <a:rPr lang="en-US" sz="1600" dirty="0" smtClean="0"/>
                <a:t>SF -&gt; MF</a:t>
              </a:r>
              <a:endParaRPr lang="en-US" sz="1600" dirty="0"/>
            </a:p>
          </p:txBody>
        </p:sp>
        <p:sp>
          <p:nvSpPr>
            <p:cNvPr id="800" name="TextBox 799"/>
            <p:cNvSpPr txBox="1"/>
            <p:nvPr/>
          </p:nvSpPr>
          <p:spPr>
            <a:xfrm>
              <a:off x="5243132" y="5129843"/>
              <a:ext cx="1045278" cy="584776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Convert</a:t>
              </a:r>
              <a:br>
                <a:rPr lang="en-US" sz="1600" dirty="0" smtClean="0"/>
              </a:br>
              <a:r>
                <a:rPr lang="en-US" sz="1600" dirty="0" smtClean="0"/>
                <a:t>MF -&gt; SF</a:t>
              </a:r>
              <a:endParaRPr lang="en-US" sz="1600" dirty="0"/>
            </a:p>
          </p:txBody>
        </p:sp>
        <p:grpSp>
          <p:nvGrpSpPr>
            <p:cNvPr id="801" name="Group 800"/>
            <p:cNvGrpSpPr/>
            <p:nvPr/>
          </p:nvGrpSpPr>
          <p:grpSpPr>
            <a:xfrm>
              <a:off x="5330431" y="2859991"/>
              <a:ext cx="755386" cy="530225"/>
              <a:chOff x="1371865" y="1947924"/>
              <a:chExt cx="755386" cy="530225"/>
            </a:xfrm>
          </p:grpSpPr>
          <p:cxnSp>
            <p:nvCxnSpPr>
              <p:cNvPr id="802" name="AutoShape 489"/>
              <p:cNvCxnSpPr>
                <a:cxnSpLocks noChangeShapeType="1"/>
              </p:cNvCxnSpPr>
              <p:nvPr/>
            </p:nvCxnSpPr>
            <p:spPr bwMode="auto">
              <a:xfrm>
                <a:off x="1375042" y="22495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3" name="AutoShape 489"/>
              <p:cNvCxnSpPr>
                <a:cxnSpLocks noChangeShapeType="1"/>
              </p:cNvCxnSpPr>
              <p:nvPr/>
            </p:nvCxnSpPr>
            <p:spPr bwMode="auto">
              <a:xfrm>
                <a:off x="1375040" y="23257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4" name="AutoShape 489"/>
              <p:cNvCxnSpPr>
                <a:cxnSpLocks noChangeShapeType="1"/>
              </p:cNvCxnSpPr>
              <p:nvPr/>
            </p:nvCxnSpPr>
            <p:spPr bwMode="auto">
              <a:xfrm>
                <a:off x="1378217" y="24019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5" name="AutoShape 489"/>
              <p:cNvCxnSpPr>
                <a:cxnSpLocks noChangeShapeType="1"/>
              </p:cNvCxnSpPr>
              <p:nvPr/>
            </p:nvCxnSpPr>
            <p:spPr bwMode="auto">
              <a:xfrm>
                <a:off x="1378215" y="24781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6" name="AutoShape 489"/>
              <p:cNvCxnSpPr>
                <a:cxnSpLocks noChangeShapeType="1"/>
              </p:cNvCxnSpPr>
              <p:nvPr/>
            </p:nvCxnSpPr>
            <p:spPr bwMode="auto">
              <a:xfrm>
                <a:off x="1371867" y="19479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7" name="AutoShape 489"/>
              <p:cNvCxnSpPr>
                <a:cxnSpLocks noChangeShapeType="1"/>
              </p:cNvCxnSpPr>
              <p:nvPr/>
            </p:nvCxnSpPr>
            <p:spPr bwMode="auto">
              <a:xfrm>
                <a:off x="1371865" y="20241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8" name="AutoShape 489"/>
              <p:cNvCxnSpPr>
                <a:cxnSpLocks noChangeShapeType="1"/>
              </p:cNvCxnSpPr>
              <p:nvPr/>
            </p:nvCxnSpPr>
            <p:spPr bwMode="auto">
              <a:xfrm>
                <a:off x="1375042" y="21003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9" name="AutoShape 489"/>
              <p:cNvCxnSpPr>
                <a:cxnSpLocks noChangeShapeType="1"/>
              </p:cNvCxnSpPr>
              <p:nvPr/>
            </p:nvCxnSpPr>
            <p:spPr bwMode="auto">
              <a:xfrm>
                <a:off x="1375040" y="21765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810" name="AutoShape 489"/>
            <p:cNvCxnSpPr>
              <a:cxnSpLocks noChangeShapeType="1"/>
            </p:cNvCxnSpPr>
            <p:nvPr/>
          </p:nvCxnSpPr>
          <p:spPr bwMode="auto">
            <a:xfrm>
              <a:off x="6351994" y="4084280"/>
              <a:ext cx="165622" cy="0"/>
            </a:xfrm>
            <a:prstGeom prst="straightConnector1">
              <a:avLst/>
            </a:prstGeom>
            <a:noFill/>
            <a:ln w="25400">
              <a:solidFill>
                <a:srgbClr val="660066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11" name="AutoShape 489"/>
            <p:cNvCxnSpPr>
              <a:cxnSpLocks noChangeShapeType="1"/>
              <a:endCxn id="799" idx="0"/>
            </p:cNvCxnSpPr>
            <p:nvPr/>
          </p:nvCxnSpPr>
          <p:spPr bwMode="auto">
            <a:xfrm flipH="1">
              <a:off x="5707114" y="3456330"/>
              <a:ext cx="1" cy="306449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12" name="AutoShape 489"/>
            <p:cNvCxnSpPr>
              <a:cxnSpLocks noChangeShapeType="1"/>
            </p:cNvCxnSpPr>
            <p:nvPr/>
          </p:nvCxnSpPr>
          <p:spPr bwMode="auto">
            <a:xfrm>
              <a:off x="4959751" y="4561065"/>
              <a:ext cx="1557865" cy="13596"/>
            </a:xfrm>
            <a:prstGeom prst="straightConnector1">
              <a:avLst/>
            </a:prstGeom>
            <a:noFill/>
            <a:ln w="25400">
              <a:solidFill>
                <a:srgbClr val="008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13" name="AutoShape 489"/>
            <p:cNvCxnSpPr>
              <a:cxnSpLocks noChangeShapeType="1"/>
            </p:cNvCxnSpPr>
            <p:nvPr/>
          </p:nvCxnSpPr>
          <p:spPr bwMode="auto">
            <a:xfrm>
              <a:off x="5542015" y="4566703"/>
              <a:ext cx="0" cy="563140"/>
            </a:xfrm>
            <a:prstGeom prst="straightConnector1">
              <a:avLst/>
            </a:prstGeom>
            <a:noFill/>
            <a:ln w="25400">
              <a:solidFill>
                <a:srgbClr val="008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14" name="AutoShape 489"/>
            <p:cNvCxnSpPr>
              <a:cxnSpLocks noChangeShapeType="1"/>
            </p:cNvCxnSpPr>
            <p:nvPr/>
          </p:nvCxnSpPr>
          <p:spPr bwMode="auto">
            <a:xfrm>
              <a:off x="5883685" y="4414138"/>
              <a:ext cx="0" cy="715705"/>
            </a:xfrm>
            <a:prstGeom prst="straightConnector1">
              <a:avLst/>
            </a:prstGeom>
            <a:noFill/>
            <a:ln w="25400">
              <a:solidFill>
                <a:srgbClr val="660066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815" name="Group 814"/>
            <p:cNvGrpSpPr/>
            <p:nvPr/>
          </p:nvGrpSpPr>
          <p:grpSpPr>
            <a:xfrm>
              <a:off x="6302802" y="5176123"/>
              <a:ext cx="202935" cy="530225"/>
              <a:chOff x="1371865" y="1947924"/>
              <a:chExt cx="755386" cy="530225"/>
            </a:xfrm>
          </p:grpSpPr>
          <p:cxnSp>
            <p:nvCxnSpPr>
              <p:cNvPr id="816" name="AutoShape 489"/>
              <p:cNvCxnSpPr>
                <a:cxnSpLocks noChangeShapeType="1"/>
              </p:cNvCxnSpPr>
              <p:nvPr/>
            </p:nvCxnSpPr>
            <p:spPr bwMode="auto">
              <a:xfrm>
                <a:off x="1375042" y="22495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7" name="AutoShape 489"/>
              <p:cNvCxnSpPr>
                <a:cxnSpLocks noChangeShapeType="1"/>
              </p:cNvCxnSpPr>
              <p:nvPr/>
            </p:nvCxnSpPr>
            <p:spPr bwMode="auto">
              <a:xfrm>
                <a:off x="1375040" y="23257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8" name="AutoShape 489"/>
              <p:cNvCxnSpPr>
                <a:cxnSpLocks noChangeShapeType="1"/>
              </p:cNvCxnSpPr>
              <p:nvPr/>
            </p:nvCxnSpPr>
            <p:spPr bwMode="auto">
              <a:xfrm>
                <a:off x="1378217" y="24019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9" name="AutoShape 489"/>
              <p:cNvCxnSpPr>
                <a:cxnSpLocks noChangeShapeType="1"/>
              </p:cNvCxnSpPr>
              <p:nvPr/>
            </p:nvCxnSpPr>
            <p:spPr bwMode="auto">
              <a:xfrm>
                <a:off x="1378215" y="24781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0" name="AutoShape 489"/>
              <p:cNvCxnSpPr>
                <a:cxnSpLocks noChangeShapeType="1"/>
              </p:cNvCxnSpPr>
              <p:nvPr/>
            </p:nvCxnSpPr>
            <p:spPr bwMode="auto">
              <a:xfrm>
                <a:off x="1371867" y="19479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1" name="AutoShape 489"/>
              <p:cNvCxnSpPr>
                <a:cxnSpLocks noChangeShapeType="1"/>
              </p:cNvCxnSpPr>
              <p:nvPr/>
            </p:nvCxnSpPr>
            <p:spPr bwMode="auto">
              <a:xfrm>
                <a:off x="1371865" y="20241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2" name="AutoShape 489"/>
              <p:cNvCxnSpPr>
                <a:cxnSpLocks noChangeShapeType="1"/>
              </p:cNvCxnSpPr>
              <p:nvPr/>
            </p:nvCxnSpPr>
            <p:spPr bwMode="auto">
              <a:xfrm>
                <a:off x="1375042" y="21003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3" name="AutoShape 489"/>
              <p:cNvCxnSpPr>
                <a:cxnSpLocks noChangeShapeType="1"/>
              </p:cNvCxnSpPr>
              <p:nvPr/>
            </p:nvCxnSpPr>
            <p:spPr bwMode="auto">
              <a:xfrm>
                <a:off x="1375040" y="21765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824" name="AutoShape 489"/>
          <p:cNvCxnSpPr>
            <a:cxnSpLocks noChangeShapeType="1"/>
          </p:cNvCxnSpPr>
          <p:nvPr/>
        </p:nvCxnSpPr>
        <p:spPr bwMode="auto">
          <a:xfrm>
            <a:off x="4315959" y="4090132"/>
            <a:ext cx="442545" cy="0"/>
          </a:xfrm>
          <a:prstGeom prst="straightConnector1">
            <a:avLst/>
          </a:prstGeom>
          <a:noFill/>
          <a:ln w="25400">
            <a:solidFill>
              <a:srgbClr val="660066"/>
            </a:solidFill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825" name="Group 824"/>
          <p:cNvGrpSpPr/>
          <p:nvPr/>
        </p:nvGrpSpPr>
        <p:grpSpPr>
          <a:xfrm>
            <a:off x="4315959" y="2841635"/>
            <a:ext cx="446298" cy="530225"/>
            <a:chOff x="1371865" y="1947924"/>
            <a:chExt cx="755386" cy="530225"/>
          </a:xfrm>
        </p:grpSpPr>
        <p:cxnSp>
          <p:nvCxnSpPr>
            <p:cNvPr id="826" name="AutoShape 489"/>
            <p:cNvCxnSpPr>
              <a:cxnSpLocks noChangeShapeType="1"/>
            </p:cNvCxnSpPr>
            <p:nvPr/>
          </p:nvCxnSpPr>
          <p:spPr bwMode="auto">
            <a:xfrm>
              <a:off x="1375042" y="22495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27" name="AutoShape 489"/>
            <p:cNvCxnSpPr>
              <a:cxnSpLocks noChangeShapeType="1"/>
            </p:cNvCxnSpPr>
            <p:nvPr/>
          </p:nvCxnSpPr>
          <p:spPr bwMode="auto">
            <a:xfrm>
              <a:off x="1375040" y="23257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28" name="AutoShape 489"/>
            <p:cNvCxnSpPr>
              <a:cxnSpLocks noChangeShapeType="1"/>
            </p:cNvCxnSpPr>
            <p:nvPr/>
          </p:nvCxnSpPr>
          <p:spPr bwMode="auto">
            <a:xfrm>
              <a:off x="1378217" y="24019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29" name="AutoShape 489"/>
            <p:cNvCxnSpPr>
              <a:cxnSpLocks noChangeShapeType="1"/>
            </p:cNvCxnSpPr>
            <p:nvPr/>
          </p:nvCxnSpPr>
          <p:spPr bwMode="auto">
            <a:xfrm>
              <a:off x="1378215" y="24781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30" name="AutoShape 489"/>
            <p:cNvCxnSpPr>
              <a:cxnSpLocks noChangeShapeType="1"/>
            </p:cNvCxnSpPr>
            <p:nvPr/>
          </p:nvCxnSpPr>
          <p:spPr bwMode="auto">
            <a:xfrm>
              <a:off x="1371867" y="19479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31" name="AutoShape 489"/>
            <p:cNvCxnSpPr>
              <a:cxnSpLocks noChangeShapeType="1"/>
            </p:cNvCxnSpPr>
            <p:nvPr/>
          </p:nvCxnSpPr>
          <p:spPr bwMode="auto">
            <a:xfrm>
              <a:off x="1371865" y="20241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32" name="AutoShape 489"/>
            <p:cNvCxnSpPr>
              <a:cxnSpLocks noChangeShapeType="1"/>
            </p:cNvCxnSpPr>
            <p:nvPr/>
          </p:nvCxnSpPr>
          <p:spPr bwMode="auto">
            <a:xfrm>
              <a:off x="1375042" y="21003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33" name="AutoShape 489"/>
            <p:cNvCxnSpPr>
              <a:cxnSpLocks noChangeShapeType="1"/>
            </p:cNvCxnSpPr>
            <p:nvPr/>
          </p:nvCxnSpPr>
          <p:spPr bwMode="auto">
            <a:xfrm>
              <a:off x="1375040" y="21765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834" name="AutoShape 489"/>
          <p:cNvCxnSpPr>
            <a:cxnSpLocks noChangeShapeType="1"/>
          </p:cNvCxnSpPr>
          <p:nvPr/>
        </p:nvCxnSpPr>
        <p:spPr bwMode="auto">
          <a:xfrm>
            <a:off x="4315959" y="4564795"/>
            <a:ext cx="442546" cy="1908"/>
          </a:xfrm>
          <a:prstGeom prst="straightConnector1">
            <a:avLst/>
          </a:prstGeom>
          <a:noFill/>
          <a:ln w="25400">
            <a:solidFill>
              <a:srgbClr val="008000"/>
            </a:solidFill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835" name="Group 834"/>
          <p:cNvGrpSpPr/>
          <p:nvPr/>
        </p:nvGrpSpPr>
        <p:grpSpPr>
          <a:xfrm>
            <a:off x="4315959" y="5157773"/>
            <a:ext cx="446298" cy="530225"/>
            <a:chOff x="1371865" y="1947924"/>
            <a:chExt cx="755386" cy="530225"/>
          </a:xfrm>
        </p:grpSpPr>
        <p:cxnSp>
          <p:nvCxnSpPr>
            <p:cNvPr id="836" name="AutoShape 489"/>
            <p:cNvCxnSpPr>
              <a:cxnSpLocks noChangeShapeType="1"/>
            </p:cNvCxnSpPr>
            <p:nvPr/>
          </p:nvCxnSpPr>
          <p:spPr bwMode="auto">
            <a:xfrm>
              <a:off x="1375042" y="22495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37" name="AutoShape 489"/>
            <p:cNvCxnSpPr>
              <a:cxnSpLocks noChangeShapeType="1"/>
            </p:cNvCxnSpPr>
            <p:nvPr/>
          </p:nvCxnSpPr>
          <p:spPr bwMode="auto">
            <a:xfrm>
              <a:off x="1375040" y="23257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38" name="AutoShape 489"/>
            <p:cNvCxnSpPr>
              <a:cxnSpLocks noChangeShapeType="1"/>
            </p:cNvCxnSpPr>
            <p:nvPr/>
          </p:nvCxnSpPr>
          <p:spPr bwMode="auto">
            <a:xfrm>
              <a:off x="1378217" y="24019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39" name="AutoShape 489"/>
            <p:cNvCxnSpPr>
              <a:cxnSpLocks noChangeShapeType="1"/>
            </p:cNvCxnSpPr>
            <p:nvPr/>
          </p:nvCxnSpPr>
          <p:spPr bwMode="auto">
            <a:xfrm>
              <a:off x="1378215" y="24781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40" name="AutoShape 489"/>
            <p:cNvCxnSpPr>
              <a:cxnSpLocks noChangeShapeType="1"/>
            </p:cNvCxnSpPr>
            <p:nvPr/>
          </p:nvCxnSpPr>
          <p:spPr bwMode="auto">
            <a:xfrm>
              <a:off x="1371867" y="19479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41" name="AutoShape 489"/>
            <p:cNvCxnSpPr>
              <a:cxnSpLocks noChangeShapeType="1"/>
            </p:cNvCxnSpPr>
            <p:nvPr/>
          </p:nvCxnSpPr>
          <p:spPr bwMode="auto">
            <a:xfrm>
              <a:off x="1371865" y="20241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42" name="AutoShape 489"/>
            <p:cNvCxnSpPr>
              <a:cxnSpLocks noChangeShapeType="1"/>
            </p:cNvCxnSpPr>
            <p:nvPr/>
          </p:nvCxnSpPr>
          <p:spPr bwMode="auto">
            <a:xfrm>
              <a:off x="1375042" y="21003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43" name="AutoShape 489"/>
            <p:cNvCxnSpPr>
              <a:cxnSpLocks noChangeShapeType="1"/>
            </p:cNvCxnSpPr>
            <p:nvPr/>
          </p:nvCxnSpPr>
          <p:spPr bwMode="auto">
            <a:xfrm>
              <a:off x="1375040" y="21765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92" name="Group 491"/>
          <p:cNvGrpSpPr/>
          <p:nvPr/>
        </p:nvGrpSpPr>
        <p:grpSpPr>
          <a:xfrm>
            <a:off x="206313" y="5697009"/>
            <a:ext cx="2176369" cy="880768"/>
            <a:chOff x="206313" y="5697009"/>
            <a:chExt cx="2176369" cy="880768"/>
          </a:xfrm>
        </p:grpSpPr>
        <p:grpSp>
          <p:nvGrpSpPr>
            <p:cNvPr id="488" name="Group 487"/>
            <p:cNvGrpSpPr/>
            <p:nvPr/>
          </p:nvGrpSpPr>
          <p:grpSpPr>
            <a:xfrm>
              <a:off x="206313" y="5697009"/>
              <a:ext cx="1392797" cy="276999"/>
              <a:chOff x="206313" y="5697009"/>
              <a:chExt cx="1392797" cy="276999"/>
            </a:xfrm>
          </p:grpSpPr>
          <p:cxnSp>
            <p:nvCxnSpPr>
              <p:cNvPr id="855" name="AutoShape 489"/>
              <p:cNvCxnSpPr>
                <a:cxnSpLocks noChangeShapeType="1"/>
              </p:cNvCxnSpPr>
              <p:nvPr/>
            </p:nvCxnSpPr>
            <p:spPr bwMode="auto">
              <a:xfrm>
                <a:off x="206313" y="5858101"/>
                <a:ext cx="442545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487" name="TextBox 486"/>
              <p:cNvSpPr txBox="1"/>
              <p:nvPr/>
            </p:nvSpPr>
            <p:spPr>
              <a:xfrm>
                <a:off x="679117" y="5697009"/>
                <a:ext cx="9199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Classic SF</a:t>
                </a:r>
                <a:endParaRPr lang="en-US" sz="1200" dirty="0"/>
              </a:p>
            </p:txBody>
          </p:sp>
        </p:grpSp>
        <p:grpSp>
          <p:nvGrpSpPr>
            <p:cNvPr id="489" name="Group 488"/>
            <p:cNvGrpSpPr/>
            <p:nvPr/>
          </p:nvGrpSpPr>
          <p:grpSpPr>
            <a:xfrm>
              <a:off x="211276" y="6007865"/>
              <a:ext cx="2171406" cy="276999"/>
              <a:chOff x="232441" y="6007865"/>
              <a:chExt cx="2171406" cy="276999"/>
            </a:xfrm>
          </p:grpSpPr>
          <p:cxnSp>
            <p:nvCxnSpPr>
              <p:cNvPr id="857" name="AutoShape 489"/>
              <p:cNvCxnSpPr>
                <a:cxnSpLocks noChangeShapeType="1"/>
              </p:cNvCxnSpPr>
              <p:nvPr/>
            </p:nvCxnSpPr>
            <p:spPr bwMode="auto">
              <a:xfrm>
                <a:off x="232441" y="6168957"/>
                <a:ext cx="442545" cy="0"/>
              </a:xfrm>
              <a:prstGeom prst="straightConnector1">
                <a:avLst/>
              </a:prstGeom>
              <a:noFill/>
              <a:ln w="25400">
                <a:solidFill>
                  <a:srgbClr val="660066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858" name="TextBox 857"/>
              <p:cNvSpPr txBox="1"/>
              <p:nvPr/>
            </p:nvSpPr>
            <p:spPr>
              <a:xfrm>
                <a:off x="705245" y="6007865"/>
                <a:ext cx="16986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Legacy Converted MF</a:t>
                </a:r>
                <a:endParaRPr lang="en-US" sz="1200" dirty="0"/>
              </a:p>
            </p:txBody>
          </p:sp>
        </p:grpSp>
        <p:grpSp>
          <p:nvGrpSpPr>
            <p:cNvPr id="861" name="Group 860"/>
            <p:cNvGrpSpPr/>
            <p:nvPr/>
          </p:nvGrpSpPr>
          <p:grpSpPr>
            <a:xfrm>
              <a:off x="208089" y="6300778"/>
              <a:ext cx="1968977" cy="276999"/>
              <a:chOff x="232441" y="5971321"/>
              <a:chExt cx="1968977" cy="276999"/>
            </a:xfrm>
          </p:grpSpPr>
          <p:cxnSp>
            <p:nvCxnSpPr>
              <p:cNvPr id="862" name="AutoShape 489"/>
              <p:cNvCxnSpPr>
                <a:cxnSpLocks noChangeShapeType="1"/>
              </p:cNvCxnSpPr>
              <p:nvPr/>
            </p:nvCxnSpPr>
            <p:spPr bwMode="auto">
              <a:xfrm>
                <a:off x="232441" y="6132413"/>
                <a:ext cx="442545" cy="0"/>
              </a:xfrm>
              <a:prstGeom prst="straightConnector1">
                <a:avLst/>
              </a:prstGeom>
              <a:noFill/>
              <a:ln w="25400">
                <a:solidFill>
                  <a:srgbClr val="008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863" name="TextBox 862"/>
              <p:cNvSpPr txBox="1"/>
              <p:nvPr/>
            </p:nvSpPr>
            <p:spPr>
              <a:xfrm>
                <a:off x="705245" y="5971321"/>
                <a:ext cx="14961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True Enhanced MF</a:t>
                </a:r>
                <a:endParaRPr lang="en-US" sz="1200" dirty="0"/>
              </a:p>
            </p:txBody>
          </p:sp>
        </p:grpSp>
      </p:grpSp>
      <p:cxnSp>
        <p:nvCxnSpPr>
          <p:cNvPr id="380" name="AutoShape 489"/>
          <p:cNvCxnSpPr>
            <a:cxnSpLocks noChangeShapeType="1"/>
          </p:cNvCxnSpPr>
          <p:nvPr/>
        </p:nvCxnSpPr>
        <p:spPr bwMode="auto">
          <a:xfrm>
            <a:off x="1562806" y="4431598"/>
            <a:ext cx="749034" cy="0"/>
          </a:xfrm>
          <a:prstGeom prst="straightConnector1">
            <a:avLst/>
          </a:prstGeom>
          <a:noFill/>
          <a:ln w="25400">
            <a:solidFill>
              <a:srgbClr val="660066"/>
            </a:solidFill>
            <a:miter lim="800000"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" name="Group 1"/>
          <p:cNvGrpSpPr/>
          <p:nvPr/>
        </p:nvGrpSpPr>
        <p:grpSpPr>
          <a:xfrm>
            <a:off x="2422724" y="1811890"/>
            <a:ext cx="1790700" cy="4525432"/>
            <a:chOff x="2422724" y="1811890"/>
            <a:chExt cx="1790700" cy="4525432"/>
          </a:xfrm>
        </p:grpSpPr>
        <p:sp>
          <p:nvSpPr>
            <p:cNvPr id="629" name="Rectangle 2"/>
            <p:cNvSpPr>
              <a:spLocks noChangeArrowheads="1"/>
            </p:cNvSpPr>
            <p:nvPr/>
          </p:nvSpPr>
          <p:spPr bwMode="auto">
            <a:xfrm>
              <a:off x="2422724" y="1811890"/>
              <a:ext cx="1790700" cy="45254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462894" y="1944148"/>
              <a:ext cx="535696" cy="405296"/>
              <a:chOff x="3389313" y="2751138"/>
              <a:chExt cx="1447800" cy="1095375"/>
            </a:xfrm>
          </p:grpSpPr>
          <p:grpSp>
            <p:nvGrpSpPr>
              <p:cNvPr id="518" name="Group 43"/>
              <p:cNvGrpSpPr>
                <a:grpSpLocks/>
              </p:cNvGrpSpPr>
              <p:nvPr/>
            </p:nvGrpSpPr>
            <p:grpSpPr bwMode="auto">
              <a:xfrm>
                <a:off x="3389313" y="2751138"/>
                <a:ext cx="1447800" cy="1095375"/>
                <a:chOff x="3840" y="192"/>
                <a:chExt cx="1776" cy="1344"/>
              </a:xfrm>
            </p:grpSpPr>
            <p:sp>
              <p:nvSpPr>
                <p:cNvPr id="519" name="Rectangle 44"/>
                <p:cNvSpPr>
                  <a:spLocks noChangeArrowheads="1"/>
                </p:cNvSpPr>
                <p:nvPr/>
              </p:nvSpPr>
              <p:spPr bwMode="auto">
                <a:xfrm>
                  <a:off x="3840" y="192"/>
                  <a:ext cx="1776" cy="134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Rectangle 45"/>
                <p:cNvSpPr>
                  <a:spLocks noChangeArrowheads="1"/>
                </p:cNvSpPr>
                <p:nvPr/>
              </p:nvSpPr>
              <p:spPr bwMode="auto">
                <a:xfrm>
                  <a:off x="3840" y="192"/>
                  <a:ext cx="953" cy="134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Rectangle 46"/>
                <p:cNvSpPr>
                  <a:spLocks noChangeArrowheads="1"/>
                </p:cNvSpPr>
                <p:nvPr/>
              </p:nvSpPr>
              <p:spPr bwMode="auto">
                <a:xfrm>
                  <a:off x="3840" y="192"/>
                  <a:ext cx="477" cy="134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Rectangle 47"/>
                <p:cNvSpPr>
                  <a:spLocks noChangeArrowheads="1"/>
                </p:cNvSpPr>
                <p:nvPr/>
              </p:nvSpPr>
              <p:spPr bwMode="auto">
                <a:xfrm>
                  <a:off x="3925" y="609"/>
                  <a:ext cx="196" cy="927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Oval 48"/>
                <p:cNvSpPr>
                  <a:spLocks noChangeArrowheads="1"/>
                </p:cNvSpPr>
                <p:nvPr/>
              </p:nvSpPr>
              <p:spPr bwMode="auto">
                <a:xfrm>
                  <a:off x="3925" y="517"/>
                  <a:ext cx="196" cy="25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" name="Line 49"/>
                <p:cNvSpPr>
                  <a:spLocks noChangeShapeType="1"/>
                </p:cNvSpPr>
                <p:nvPr/>
              </p:nvSpPr>
              <p:spPr bwMode="auto">
                <a:xfrm>
                  <a:off x="4251" y="840"/>
                  <a:ext cx="0" cy="14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25" name="Group 50"/>
                <p:cNvGrpSpPr>
                  <a:grpSpLocks/>
                </p:cNvGrpSpPr>
                <p:nvPr/>
              </p:nvGrpSpPr>
              <p:grpSpPr bwMode="auto">
                <a:xfrm>
                  <a:off x="4317" y="377"/>
                  <a:ext cx="476" cy="36"/>
                  <a:chOff x="4317" y="377"/>
                  <a:chExt cx="476" cy="36"/>
                </a:xfrm>
              </p:grpSpPr>
              <p:sp>
                <p:nvSpPr>
                  <p:cNvPr id="553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4317" y="399"/>
                    <a:ext cx="47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4" name="AutoShape 5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447" y="377"/>
                    <a:ext cx="216" cy="36"/>
                  </a:xfrm>
                  <a:custGeom>
                    <a:avLst/>
                    <a:gdLst>
                      <a:gd name="G0" fmla="+- 5399 0 0"/>
                      <a:gd name="G1" fmla="+- 21600 0 5399"/>
                      <a:gd name="G2" fmla="*/ 5399 1 2"/>
                      <a:gd name="G3" fmla="+- 21600 0 G2"/>
                      <a:gd name="G4" fmla="+/ 5399 21600 2"/>
                      <a:gd name="G5" fmla="+/ G1 0 2"/>
                      <a:gd name="G6" fmla="*/ 21600 21600 5399"/>
                      <a:gd name="G7" fmla="*/ G6 1 2"/>
                      <a:gd name="G8" fmla="+- 21600 0 G7"/>
                      <a:gd name="G9" fmla="*/ 21600 1 2"/>
                      <a:gd name="G10" fmla="+- 5399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399" y="21600"/>
                        </a:lnTo>
                        <a:lnTo>
                          <a:pt x="16201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6" name="Group 53"/>
                <p:cNvGrpSpPr>
                  <a:grpSpLocks/>
                </p:cNvGrpSpPr>
                <p:nvPr/>
              </p:nvGrpSpPr>
              <p:grpSpPr bwMode="auto">
                <a:xfrm>
                  <a:off x="4317" y="469"/>
                  <a:ext cx="476" cy="38"/>
                  <a:chOff x="4317" y="469"/>
                  <a:chExt cx="476" cy="38"/>
                </a:xfrm>
              </p:grpSpPr>
              <p:sp>
                <p:nvSpPr>
                  <p:cNvPr id="551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4317" y="493"/>
                    <a:ext cx="47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2" name="AutoShape 5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447" y="469"/>
                    <a:ext cx="216" cy="38"/>
                  </a:xfrm>
                  <a:custGeom>
                    <a:avLst/>
                    <a:gdLst>
                      <a:gd name="G0" fmla="+- 5399 0 0"/>
                      <a:gd name="G1" fmla="+- 21600 0 5399"/>
                      <a:gd name="G2" fmla="*/ 5399 1 2"/>
                      <a:gd name="G3" fmla="+- 21600 0 G2"/>
                      <a:gd name="G4" fmla="+/ 5399 21600 2"/>
                      <a:gd name="G5" fmla="+/ G1 0 2"/>
                      <a:gd name="G6" fmla="*/ 21600 21600 5399"/>
                      <a:gd name="G7" fmla="*/ G6 1 2"/>
                      <a:gd name="G8" fmla="+- 21600 0 G7"/>
                      <a:gd name="G9" fmla="*/ 21600 1 2"/>
                      <a:gd name="G10" fmla="+- 5399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399" y="21600"/>
                        </a:lnTo>
                        <a:lnTo>
                          <a:pt x="16201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7" name="Group 56"/>
                <p:cNvGrpSpPr>
                  <a:grpSpLocks/>
                </p:cNvGrpSpPr>
                <p:nvPr/>
              </p:nvGrpSpPr>
              <p:grpSpPr bwMode="auto">
                <a:xfrm>
                  <a:off x="4317" y="563"/>
                  <a:ext cx="476" cy="38"/>
                  <a:chOff x="4317" y="563"/>
                  <a:chExt cx="476" cy="38"/>
                </a:xfrm>
              </p:grpSpPr>
              <p:sp>
                <p:nvSpPr>
                  <p:cNvPr id="549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4317" y="587"/>
                    <a:ext cx="47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0" name="AutoShape 5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447" y="563"/>
                    <a:ext cx="216" cy="38"/>
                  </a:xfrm>
                  <a:custGeom>
                    <a:avLst/>
                    <a:gdLst>
                      <a:gd name="G0" fmla="+- 5399 0 0"/>
                      <a:gd name="G1" fmla="+- 21600 0 5399"/>
                      <a:gd name="G2" fmla="*/ 5399 1 2"/>
                      <a:gd name="G3" fmla="+- 21600 0 G2"/>
                      <a:gd name="G4" fmla="+/ 5399 21600 2"/>
                      <a:gd name="G5" fmla="+/ G1 0 2"/>
                      <a:gd name="G6" fmla="*/ 21600 21600 5399"/>
                      <a:gd name="G7" fmla="*/ G6 1 2"/>
                      <a:gd name="G8" fmla="+- 21600 0 G7"/>
                      <a:gd name="G9" fmla="*/ 21600 1 2"/>
                      <a:gd name="G10" fmla="+- 5399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399" y="21600"/>
                        </a:lnTo>
                        <a:lnTo>
                          <a:pt x="16201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28" name="Line 59"/>
                <p:cNvSpPr>
                  <a:spLocks noChangeShapeType="1"/>
                </p:cNvSpPr>
                <p:nvPr/>
              </p:nvSpPr>
              <p:spPr bwMode="auto">
                <a:xfrm>
                  <a:off x="4338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" name="Line 60"/>
                <p:cNvSpPr>
                  <a:spLocks noChangeShapeType="1"/>
                </p:cNvSpPr>
                <p:nvPr/>
              </p:nvSpPr>
              <p:spPr bwMode="auto">
                <a:xfrm>
                  <a:off x="4382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" name="Line 61"/>
                <p:cNvSpPr>
                  <a:spLocks noChangeShapeType="1"/>
                </p:cNvSpPr>
                <p:nvPr/>
              </p:nvSpPr>
              <p:spPr bwMode="auto">
                <a:xfrm>
                  <a:off x="4424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Line 62"/>
                <p:cNvSpPr>
                  <a:spLocks noChangeShapeType="1"/>
                </p:cNvSpPr>
                <p:nvPr/>
              </p:nvSpPr>
              <p:spPr bwMode="auto">
                <a:xfrm>
                  <a:off x="4467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Line 63"/>
                <p:cNvSpPr>
                  <a:spLocks noChangeShapeType="1"/>
                </p:cNvSpPr>
                <p:nvPr/>
              </p:nvSpPr>
              <p:spPr bwMode="auto">
                <a:xfrm>
                  <a:off x="4512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" name="Line 64"/>
                <p:cNvSpPr>
                  <a:spLocks noChangeShapeType="1"/>
                </p:cNvSpPr>
                <p:nvPr/>
              </p:nvSpPr>
              <p:spPr bwMode="auto">
                <a:xfrm>
                  <a:off x="4554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" name="Line 65"/>
                <p:cNvSpPr>
                  <a:spLocks noChangeShapeType="1"/>
                </p:cNvSpPr>
                <p:nvPr/>
              </p:nvSpPr>
              <p:spPr bwMode="auto">
                <a:xfrm>
                  <a:off x="4597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" name="Line 66"/>
                <p:cNvSpPr>
                  <a:spLocks noChangeShapeType="1"/>
                </p:cNvSpPr>
                <p:nvPr/>
              </p:nvSpPr>
              <p:spPr bwMode="auto">
                <a:xfrm>
                  <a:off x="4643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6" name="Line 67"/>
                <p:cNvSpPr>
                  <a:spLocks noChangeShapeType="1"/>
                </p:cNvSpPr>
                <p:nvPr/>
              </p:nvSpPr>
              <p:spPr bwMode="auto">
                <a:xfrm>
                  <a:off x="4404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Line 68"/>
                <p:cNvSpPr>
                  <a:spLocks noChangeShapeType="1"/>
                </p:cNvSpPr>
                <p:nvPr/>
              </p:nvSpPr>
              <p:spPr bwMode="auto">
                <a:xfrm>
                  <a:off x="4447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Line 69"/>
                <p:cNvSpPr>
                  <a:spLocks noChangeShapeType="1"/>
                </p:cNvSpPr>
                <p:nvPr/>
              </p:nvSpPr>
              <p:spPr bwMode="auto">
                <a:xfrm>
                  <a:off x="4360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" name="Line 70"/>
                <p:cNvSpPr>
                  <a:spLocks noChangeShapeType="1"/>
                </p:cNvSpPr>
                <p:nvPr/>
              </p:nvSpPr>
              <p:spPr bwMode="auto">
                <a:xfrm>
                  <a:off x="4491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0" name="Line 71"/>
                <p:cNvSpPr>
                  <a:spLocks noChangeShapeType="1"/>
                </p:cNvSpPr>
                <p:nvPr/>
              </p:nvSpPr>
              <p:spPr bwMode="auto">
                <a:xfrm>
                  <a:off x="4621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" name="Line 72"/>
                <p:cNvSpPr>
                  <a:spLocks noChangeShapeType="1"/>
                </p:cNvSpPr>
                <p:nvPr/>
              </p:nvSpPr>
              <p:spPr bwMode="auto">
                <a:xfrm>
                  <a:off x="4534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" name="Line 73"/>
                <p:cNvSpPr>
                  <a:spLocks noChangeShapeType="1"/>
                </p:cNvSpPr>
                <p:nvPr/>
              </p:nvSpPr>
              <p:spPr bwMode="auto">
                <a:xfrm>
                  <a:off x="4663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" name="Line 74"/>
                <p:cNvSpPr>
                  <a:spLocks noChangeShapeType="1"/>
                </p:cNvSpPr>
                <p:nvPr/>
              </p:nvSpPr>
              <p:spPr bwMode="auto">
                <a:xfrm>
                  <a:off x="4576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" name="Line 75"/>
                <p:cNvSpPr>
                  <a:spLocks noChangeShapeType="1"/>
                </p:cNvSpPr>
                <p:nvPr/>
              </p:nvSpPr>
              <p:spPr bwMode="auto">
                <a:xfrm>
                  <a:off x="4685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Line 76"/>
                <p:cNvSpPr>
                  <a:spLocks noChangeShapeType="1"/>
                </p:cNvSpPr>
                <p:nvPr/>
              </p:nvSpPr>
              <p:spPr bwMode="auto">
                <a:xfrm>
                  <a:off x="4706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6" name="Line 77"/>
                <p:cNvSpPr>
                  <a:spLocks noChangeShapeType="1"/>
                </p:cNvSpPr>
                <p:nvPr/>
              </p:nvSpPr>
              <p:spPr bwMode="auto">
                <a:xfrm>
                  <a:off x="4771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7" name="Line 78"/>
                <p:cNvSpPr>
                  <a:spLocks noChangeShapeType="1"/>
                </p:cNvSpPr>
                <p:nvPr/>
              </p:nvSpPr>
              <p:spPr bwMode="auto">
                <a:xfrm>
                  <a:off x="4728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Line 79"/>
                <p:cNvSpPr>
                  <a:spLocks noChangeShapeType="1"/>
                </p:cNvSpPr>
                <p:nvPr/>
              </p:nvSpPr>
              <p:spPr bwMode="auto">
                <a:xfrm>
                  <a:off x="4750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55" name="Line 80"/>
              <p:cNvSpPr>
                <a:spLocks noChangeShapeType="1"/>
              </p:cNvSpPr>
              <p:nvPr/>
            </p:nvSpPr>
            <p:spPr bwMode="auto">
              <a:xfrm>
                <a:off x="4360863" y="2809875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Line 81"/>
              <p:cNvSpPr>
                <a:spLocks noChangeShapeType="1"/>
              </p:cNvSpPr>
              <p:nvPr/>
            </p:nvSpPr>
            <p:spPr bwMode="auto">
              <a:xfrm>
                <a:off x="4360863" y="2827338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Line 82"/>
              <p:cNvSpPr>
                <a:spLocks noChangeShapeType="1"/>
              </p:cNvSpPr>
              <p:nvPr/>
            </p:nvSpPr>
            <p:spPr bwMode="auto">
              <a:xfrm>
                <a:off x="4360863" y="2844800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Line 83"/>
              <p:cNvSpPr>
                <a:spLocks noChangeShapeType="1"/>
              </p:cNvSpPr>
              <p:nvPr/>
            </p:nvSpPr>
            <p:spPr bwMode="auto">
              <a:xfrm>
                <a:off x="4360863" y="2865438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Line 84"/>
              <p:cNvSpPr>
                <a:spLocks noChangeShapeType="1"/>
              </p:cNvSpPr>
              <p:nvPr/>
            </p:nvSpPr>
            <p:spPr bwMode="auto">
              <a:xfrm>
                <a:off x="4360863" y="2884488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Line 85"/>
              <p:cNvSpPr>
                <a:spLocks noChangeShapeType="1"/>
              </p:cNvSpPr>
              <p:nvPr/>
            </p:nvSpPr>
            <p:spPr bwMode="auto">
              <a:xfrm>
                <a:off x="4360863" y="2901950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Line 86"/>
              <p:cNvSpPr>
                <a:spLocks noChangeShapeType="1"/>
              </p:cNvSpPr>
              <p:nvPr/>
            </p:nvSpPr>
            <p:spPr bwMode="auto">
              <a:xfrm>
                <a:off x="4360863" y="2919413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Line 87"/>
              <p:cNvSpPr>
                <a:spLocks noChangeShapeType="1"/>
              </p:cNvSpPr>
              <p:nvPr/>
            </p:nvSpPr>
            <p:spPr bwMode="auto">
              <a:xfrm>
                <a:off x="4360863" y="2940050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Line 88"/>
              <p:cNvSpPr>
                <a:spLocks noChangeShapeType="1"/>
              </p:cNvSpPr>
              <p:nvPr/>
            </p:nvSpPr>
            <p:spPr bwMode="auto">
              <a:xfrm>
                <a:off x="4360863" y="2959100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Line 89"/>
              <p:cNvSpPr>
                <a:spLocks noChangeShapeType="1"/>
              </p:cNvSpPr>
              <p:nvPr/>
            </p:nvSpPr>
            <p:spPr bwMode="auto">
              <a:xfrm>
                <a:off x="4360863" y="2976563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Line 90"/>
              <p:cNvSpPr>
                <a:spLocks noChangeShapeType="1"/>
              </p:cNvSpPr>
              <p:nvPr/>
            </p:nvSpPr>
            <p:spPr bwMode="auto">
              <a:xfrm>
                <a:off x="4360863" y="2997200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Line 91"/>
              <p:cNvSpPr>
                <a:spLocks noChangeShapeType="1"/>
              </p:cNvSpPr>
              <p:nvPr/>
            </p:nvSpPr>
            <p:spPr bwMode="auto">
              <a:xfrm>
                <a:off x="4360863" y="3016250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Line 92"/>
              <p:cNvSpPr>
                <a:spLocks noChangeShapeType="1"/>
              </p:cNvSpPr>
              <p:nvPr/>
            </p:nvSpPr>
            <p:spPr bwMode="auto">
              <a:xfrm>
                <a:off x="4360863" y="3033713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Line 93"/>
              <p:cNvSpPr>
                <a:spLocks noChangeShapeType="1"/>
              </p:cNvSpPr>
              <p:nvPr/>
            </p:nvSpPr>
            <p:spPr bwMode="auto">
              <a:xfrm>
                <a:off x="4360863" y="3054350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Rectangle 94"/>
              <p:cNvSpPr>
                <a:spLocks noChangeArrowheads="1"/>
              </p:cNvSpPr>
              <p:nvPr/>
            </p:nvSpPr>
            <p:spPr bwMode="auto">
              <a:xfrm>
                <a:off x="4200525" y="3262313"/>
                <a:ext cx="495300" cy="7461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Line 95"/>
              <p:cNvSpPr>
                <a:spLocks noChangeShapeType="1"/>
              </p:cNvSpPr>
              <p:nvPr/>
            </p:nvSpPr>
            <p:spPr bwMode="auto">
              <a:xfrm>
                <a:off x="4219575" y="3298825"/>
                <a:ext cx="45878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Rectangle 96"/>
              <p:cNvSpPr>
                <a:spLocks noChangeArrowheads="1"/>
              </p:cNvSpPr>
              <p:nvPr/>
            </p:nvSpPr>
            <p:spPr bwMode="auto">
              <a:xfrm>
                <a:off x="4730750" y="3262313"/>
                <a:ext cx="36513" cy="7461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3" name="Rectangle 215"/>
            <p:cNvSpPr>
              <a:spLocks noChangeArrowheads="1"/>
            </p:cNvSpPr>
            <p:nvPr/>
          </p:nvSpPr>
          <p:spPr bwMode="auto">
            <a:xfrm>
              <a:off x="2547609" y="1909748"/>
              <a:ext cx="848357" cy="397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i="1" dirty="0" smtClean="0">
                  <a:latin typeface="Times New Roman" charset="0"/>
                </a:rPr>
                <a:t>PACS</a:t>
              </a:r>
              <a:endParaRPr lang="en-US" sz="2000" i="1" dirty="0">
                <a:latin typeface="Times New Roman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72333" y="3760871"/>
              <a:ext cx="1045278" cy="584776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Convert</a:t>
              </a:r>
              <a:br>
                <a:rPr lang="en-US" sz="1600" dirty="0" smtClean="0"/>
              </a:br>
              <a:r>
                <a:rPr lang="en-US" sz="1600" dirty="0" smtClean="0"/>
                <a:t>SF -&gt; MF</a:t>
              </a:r>
              <a:endParaRPr lang="en-US" sz="1600" dirty="0"/>
            </a:p>
          </p:txBody>
        </p:sp>
        <p:sp>
          <p:nvSpPr>
            <p:cNvPr id="633" name="TextBox 632"/>
            <p:cNvSpPr txBox="1"/>
            <p:nvPr/>
          </p:nvSpPr>
          <p:spPr>
            <a:xfrm>
              <a:off x="2830990" y="5127935"/>
              <a:ext cx="1045278" cy="584776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Convert</a:t>
              </a:r>
              <a:br>
                <a:rPr lang="en-US" sz="1600" dirty="0" smtClean="0"/>
              </a:br>
              <a:r>
                <a:rPr lang="en-US" sz="1600" dirty="0" smtClean="0"/>
                <a:t>MF -&gt; SF</a:t>
              </a:r>
              <a:endParaRPr lang="en-US" sz="1600" dirty="0"/>
            </a:p>
          </p:txBody>
        </p:sp>
        <p:grpSp>
          <p:nvGrpSpPr>
            <p:cNvPr id="634" name="Group 633"/>
            <p:cNvGrpSpPr/>
            <p:nvPr/>
          </p:nvGrpSpPr>
          <p:grpSpPr>
            <a:xfrm>
              <a:off x="2918289" y="2858083"/>
              <a:ext cx="755386" cy="530225"/>
              <a:chOff x="1371865" y="1947924"/>
              <a:chExt cx="755386" cy="530225"/>
            </a:xfrm>
          </p:grpSpPr>
          <p:cxnSp>
            <p:nvCxnSpPr>
              <p:cNvPr id="635" name="AutoShape 489"/>
              <p:cNvCxnSpPr>
                <a:cxnSpLocks noChangeShapeType="1"/>
              </p:cNvCxnSpPr>
              <p:nvPr/>
            </p:nvCxnSpPr>
            <p:spPr bwMode="auto">
              <a:xfrm>
                <a:off x="1375042" y="22495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6" name="AutoShape 489"/>
              <p:cNvCxnSpPr>
                <a:cxnSpLocks noChangeShapeType="1"/>
              </p:cNvCxnSpPr>
              <p:nvPr/>
            </p:nvCxnSpPr>
            <p:spPr bwMode="auto">
              <a:xfrm>
                <a:off x="1375040" y="23257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7" name="AutoShape 489"/>
              <p:cNvCxnSpPr>
                <a:cxnSpLocks noChangeShapeType="1"/>
              </p:cNvCxnSpPr>
              <p:nvPr/>
            </p:nvCxnSpPr>
            <p:spPr bwMode="auto">
              <a:xfrm>
                <a:off x="1378217" y="24019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8" name="AutoShape 489"/>
              <p:cNvCxnSpPr>
                <a:cxnSpLocks noChangeShapeType="1"/>
              </p:cNvCxnSpPr>
              <p:nvPr/>
            </p:nvCxnSpPr>
            <p:spPr bwMode="auto">
              <a:xfrm>
                <a:off x="1378215" y="24781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9" name="AutoShape 489"/>
              <p:cNvCxnSpPr>
                <a:cxnSpLocks noChangeShapeType="1"/>
              </p:cNvCxnSpPr>
              <p:nvPr/>
            </p:nvCxnSpPr>
            <p:spPr bwMode="auto">
              <a:xfrm>
                <a:off x="1371867" y="19479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0" name="AutoShape 489"/>
              <p:cNvCxnSpPr>
                <a:cxnSpLocks noChangeShapeType="1"/>
              </p:cNvCxnSpPr>
              <p:nvPr/>
            </p:nvCxnSpPr>
            <p:spPr bwMode="auto">
              <a:xfrm>
                <a:off x="1371865" y="20241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1" name="AutoShape 489"/>
              <p:cNvCxnSpPr>
                <a:cxnSpLocks noChangeShapeType="1"/>
              </p:cNvCxnSpPr>
              <p:nvPr/>
            </p:nvCxnSpPr>
            <p:spPr bwMode="auto">
              <a:xfrm>
                <a:off x="1375042" y="21003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2" name="AutoShape 489"/>
              <p:cNvCxnSpPr>
                <a:cxnSpLocks noChangeShapeType="1"/>
              </p:cNvCxnSpPr>
              <p:nvPr/>
            </p:nvCxnSpPr>
            <p:spPr bwMode="auto">
              <a:xfrm>
                <a:off x="1375040" y="21765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676" name="AutoShape 489"/>
            <p:cNvCxnSpPr>
              <a:cxnSpLocks noChangeShapeType="1"/>
            </p:cNvCxnSpPr>
            <p:nvPr/>
          </p:nvCxnSpPr>
          <p:spPr bwMode="auto">
            <a:xfrm>
              <a:off x="3939852" y="4082372"/>
              <a:ext cx="165622" cy="0"/>
            </a:xfrm>
            <a:prstGeom prst="straightConnector1">
              <a:avLst/>
            </a:prstGeom>
            <a:noFill/>
            <a:ln w="25400">
              <a:solidFill>
                <a:srgbClr val="660066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78" name="AutoShape 489"/>
            <p:cNvCxnSpPr>
              <a:cxnSpLocks noChangeShapeType="1"/>
              <a:endCxn id="9" idx="0"/>
            </p:cNvCxnSpPr>
            <p:nvPr/>
          </p:nvCxnSpPr>
          <p:spPr bwMode="auto">
            <a:xfrm flipH="1">
              <a:off x="3294972" y="3454422"/>
              <a:ext cx="1" cy="306449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85" name="AutoShape 489"/>
            <p:cNvCxnSpPr>
              <a:cxnSpLocks noChangeShapeType="1"/>
            </p:cNvCxnSpPr>
            <p:nvPr/>
          </p:nvCxnSpPr>
          <p:spPr bwMode="auto">
            <a:xfrm>
              <a:off x="2547609" y="4559157"/>
              <a:ext cx="1557865" cy="13596"/>
            </a:xfrm>
            <a:prstGeom prst="straightConnector1">
              <a:avLst/>
            </a:prstGeom>
            <a:noFill/>
            <a:ln w="25400">
              <a:solidFill>
                <a:srgbClr val="008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96" name="AutoShape 489"/>
            <p:cNvCxnSpPr>
              <a:cxnSpLocks noChangeShapeType="1"/>
            </p:cNvCxnSpPr>
            <p:nvPr/>
          </p:nvCxnSpPr>
          <p:spPr bwMode="auto">
            <a:xfrm>
              <a:off x="3129873" y="4564795"/>
              <a:ext cx="0" cy="563140"/>
            </a:xfrm>
            <a:prstGeom prst="straightConnector1">
              <a:avLst/>
            </a:prstGeom>
            <a:noFill/>
            <a:ln w="25400">
              <a:solidFill>
                <a:srgbClr val="008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98" name="AutoShape 489"/>
            <p:cNvCxnSpPr>
              <a:cxnSpLocks noChangeShapeType="1"/>
            </p:cNvCxnSpPr>
            <p:nvPr/>
          </p:nvCxnSpPr>
          <p:spPr bwMode="auto">
            <a:xfrm>
              <a:off x="3471543" y="4412230"/>
              <a:ext cx="0" cy="715705"/>
            </a:xfrm>
            <a:prstGeom prst="straightConnector1">
              <a:avLst/>
            </a:prstGeom>
            <a:noFill/>
            <a:ln w="25400">
              <a:solidFill>
                <a:srgbClr val="660066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733" name="Group 732"/>
            <p:cNvGrpSpPr/>
            <p:nvPr/>
          </p:nvGrpSpPr>
          <p:grpSpPr>
            <a:xfrm>
              <a:off x="3890660" y="5174215"/>
              <a:ext cx="202935" cy="530225"/>
              <a:chOff x="1371865" y="1947924"/>
              <a:chExt cx="755386" cy="530225"/>
            </a:xfrm>
          </p:grpSpPr>
          <p:cxnSp>
            <p:nvCxnSpPr>
              <p:cNvPr id="734" name="AutoShape 489"/>
              <p:cNvCxnSpPr>
                <a:cxnSpLocks noChangeShapeType="1"/>
              </p:cNvCxnSpPr>
              <p:nvPr/>
            </p:nvCxnSpPr>
            <p:spPr bwMode="auto">
              <a:xfrm>
                <a:off x="1375042" y="22495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5" name="AutoShape 489"/>
              <p:cNvCxnSpPr>
                <a:cxnSpLocks noChangeShapeType="1"/>
              </p:cNvCxnSpPr>
              <p:nvPr/>
            </p:nvCxnSpPr>
            <p:spPr bwMode="auto">
              <a:xfrm>
                <a:off x="1375040" y="23257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6" name="AutoShape 489"/>
              <p:cNvCxnSpPr>
                <a:cxnSpLocks noChangeShapeType="1"/>
              </p:cNvCxnSpPr>
              <p:nvPr/>
            </p:nvCxnSpPr>
            <p:spPr bwMode="auto">
              <a:xfrm>
                <a:off x="1378217" y="24019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7" name="AutoShape 489"/>
              <p:cNvCxnSpPr>
                <a:cxnSpLocks noChangeShapeType="1"/>
              </p:cNvCxnSpPr>
              <p:nvPr/>
            </p:nvCxnSpPr>
            <p:spPr bwMode="auto">
              <a:xfrm>
                <a:off x="1378215" y="24781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8" name="AutoShape 489"/>
              <p:cNvCxnSpPr>
                <a:cxnSpLocks noChangeShapeType="1"/>
              </p:cNvCxnSpPr>
              <p:nvPr/>
            </p:nvCxnSpPr>
            <p:spPr bwMode="auto">
              <a:xfrm>
                <a:off x="1371867" y="19479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9" name="AutoShape 489"/>
              <p:cNvCxnSpPr>
                <a:cxnSpLocks noChangeShapeType="1"/>
              </p:cNvCxnSpPr>
              <p:nvPr/>
            </p:nvCxnSpPr>
            <p:spPr bwMode="auto">
              <a:xfrm>
                <a:off x="1371865" y="20241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0" name="AutoShape 489"/>
              <p:cNvCxnSpPr>
                <a:cxnSpLocks noChangeShapeType="1"/>
              </p:cNvCxnSpPr>
              <p:nvPr/>
            </p:nvCxnSpPr>
            <p:spPr bwMode="auto">
              <a:xfrm>
                <a:off x="1375042" y="21003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1" name="AutoShape 489"/>
              <p:cNvCxnSpPr>
                <a:cxnSpLocks noChangeShapeType="1"/>
              </p:cNvCxnSpPr>
              <p:nvPr/>
            </p:nvCxnSpPr>
            <p:spPr bwMode="auto">
              <a:xfrm>
                <a:off x="1375040" y="21765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81" name="AutoShape 489"/>
            <p:cNvCxnSpPr>
              <a:cxnSpLocks noChangeShapeType="1"/>
            </p:cNvCxnSpPr>
            <p:nvPr/>
          </p:nvCxnSpPr>
          <p:spPr bwMode="auto">
            <a:xfrm>
              <a:off x="2547609" y="4082372"/>
              <a:ext cx="165622" cy="0"/>
            </a:xfrm>
            <a:prstGeom prst="straightConnector1">
              <a:avLst/>
            </a:prstGeom>
            <a:noFill/>
            <a:ln w="25400">
              <a:solidFill>
                <a:srgbClr val="660066"/>
              </a:solidFill>
              <a:miter lim="800000"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382" name="Group 381"/>
            <p:cNvGrpSpPr/>
            <p:nvPr/>
          </p:nvGrpSpPr>
          <p:grpSpPr>
            <a:xfrm>
              <a:off x="2595748" y="5193538"/>
              <a:ext cx="202935" cy="530225"/>
              <a:chOff x="1371865" y="1947924"/>
              <a:chExt cx="755386" cy="530225"/>
            </a:xfrm>
          </p:grpSpPr>
          <p:cxnSp>
            <p:nvCxnSpPr>
              <p:cNvPr id="383" name="AutoShape 489"/>
              <p:cNvCxnSpPr>
                <a:cxnSpLocks noChangeShapeType="1"/>
              </p:cNvCxnSpPr>
              <p:nvPr/>
            </p:nvCxnSpPr>
            <p:spPr bwMode="auto">
              <a:xfrm>
                <a:off x="1375042" y="22495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4" name="AutoShape 489"/>
              <p:cNvCxnSpPr>
                <a:cxnSpLocks noChangeShapeType="1"/>
              </p:cNvCxnSpPr>
              <p:nvPr/>
            </p:nvCxnSpPr>
            <p:spPr bwMode="auto">
              <a:xfrm>
                <a:off x="1375040" y="23257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5" name="AutoShape 489"/>
              <p:cNvCxnSpPr>
                <a:cxnSpLocks noChangeShapeType="1"/>
              </p:cNvCxnSpPr>
              <p:nvPr/>
            </p:nvCxnSpPr>
            <p:spPr bwMode="auto">
              <a:xfrm>
                <a:off x="1378217" y="24019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6" name="AutoShape 489"/>
              <p:cNvCxnSpPr>
                <a:cxnSpLocks noChangeShapeType="1"/>
              </p:cNvCxnSpPr>
              <p:nvPr/>
            </p:nvCxnSpPr>
            <p:spPr bwMode="auto">
              <a:xfrm>
                <a:off x="1378215" y="24781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7" name="AutoShape 489"/>
              <p:cNvCxnSpPr>
                <a:cxnSpLocks noChangeShapeType="1"/>
              </p:cNvCxnSpPr>
              <p:nvPr/>
            </p:nvCxnSpPr>
            <p:spPr bwMode="auto">
              <a:xfrm>
                <a:off x="1371867" y="19479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8" name="AutoShape 489"/>
              <p:cNvCxnSpPr>
                <a:cxnSpLocks noChangeShapeType="1"/>
              </p:cNvCxnSpPr>
              <p:nvPr/>
            </p:nvCxnSpPr>
            <p:spPr bwMode="auto">
              <a:xfrm>
                <a:off x="1371865" y="20241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9" name="AutoShape 489"/>
              <p:cNvCxnSpPr>
                <a:cxnSpLocks noChangeShapeType="1"/>
              </p:cNvCxnSpPr>
              <p:nvPr/>
            </p:nvCxnSpPr>
            <p:spPr bwMode="auto">
              <a:xfrm>
                <a:off x="1375042" y="21003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" name="AutoShape 489"/>
              <p:cNvCxnSpPr>
                <a:cxnSpLocks noChangeShapeType="1"/>
              </p:cNvCxnSpPr>
              <p:nvPr/>
            </p:nvCxnSpPr>
            <p:spPr bwMode="auto">
              <a:xfrm>
                <a:off x="1375040" y="21765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10637886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Measurements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Regions of Interest (ROI)</a:t>
            </a:r>
          </a:p>
          <a:p>
            <a:pPr lvl="1"/>
            <a:r>
              <a:rPr lang="en-US" dirty="0" smtClean="0"/>
              <a:t>contours and other image-related references</a:t>
            </a:r>
          </a:p>
          <a:p>
            <a:pPr lvl="1"/>
            <a:r>
              <a:rPr lang="en-US" dirty="0" smtClean="0"/>
              <a:t>measurements, categorical assessments</a:t>
            </a:r>
          </a:p>
          <a:p>
            <a:r>
              <a:rPr lang="en-US" dirty="0" smtClean="0"/>
              <a:t>Per-voxel values</a:t>
            </a:r>
          </a:p>
          <a:p>
            <a:pPr lvl="1"/>
            <a:r>
              <a:rPr lang="en-US" dirty="0" smtClean="0"/>
              <a:t>parametric maps</a:t>
            </a:r>
            <a:r>
              <a:rPr lang="en-US" dirty="0"/>
              <a:t> </a:t>
            </a:r>
            <a:r>
              <a:rPr lang="en-US" dirty="0" smtClean="0"/>
              <a:t>(e.g., SUV, </a:t>
            </a:r>
            <a:r>
              <a:rPr lang="en-US" dirty="0" err="1" smtClean="0"/>
              <a:t>ktrans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abel maps and segmentations</a:t>
            </a:r>
          </a:p>
          <a:p>
            <a:r>
              <a:rPr lang="en-US" dirty="0" smtClean="0"/>
              <a:t>Intermediate re-usable work products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patial registration (rigid &amp; deformable)</a:t>
            </a:r>
          </a:p>
          <a:p>
            <a:pPr lvl="1"/>
            <a:r>
              <a:rPr lang="en-US" dirty="0" err="1" smtClean="0"/>
              <a:t>fiducials</a:t>
            </a:r>
            <a:endParaRPr lang="en-US" dirty="0" smtClean="0"/>
          </a:p>
          <a:p>
            <a:pPr lvl="1"/>
            <a:r>
              <a:rPr lang="en-US" dirty="0"/>
              <a:t>r</a:t>
            </a:r>
            <a:r>
              <a:rPr lang="en-US" dirty="0" smtClean="0"/>
              <a:t>eal-world values (quantities &amp; physical units)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8039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DICOM encoding of </a:t>
            </a:r>
            <a:r>
              <a:rPr lang="en-US" dirty="0" smtClean="0"/>
              <a:t>ROIs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Private elements</a:t>
            </a:r>
          </a:p>
          <a:p>
            <a:pPr lvl="1"/>
            <a:r>
              <a:rPr lang="en-US" sz="1800" dirty="0" smtClean="0"/>
              <a:t>evil &amp; must be stopped</a:t>
            </a:r>
          </a:p>
          <a:p>
            <a:r>
              <a:rPr lang="en-US" sz="2400" dirty="0" smtClean="0"/>
              <a:t>Curves in image</a:t>
            </a:r>
          </a:p>
          <a:p>
            <a:pPr lvl="1"/>
            <a:r>
              <a:rPr lang="en-US" sz="1800" dirty="0" smtClean="0"/>
              <a:t>weak semantics, old, retired</a:t>
            </a:r>
          </a:p>
          <a:p>
            <a:r>
              <a:rPr lang="en-US" sz="2400" dirty="0" smtClean="0"/>
              <a:t>Overlays in image</a:t>
            </a:r>
          </a:p>
          <a:p>
            <a:pPr lvl="1"/>
            <a:r>
              <a:rPr lang="en-US" sz="1800" dirty="0" smtClean="0"/>
              <a:t>weak semantics</a:t>
            </a:r>
          </a:p>
          <a:p>
            <a:r>
              <a:rPr lang="en-US" sz="2400" dirty="0" smtClean="0"/>
              <a:t>Presentation States</a:t>
            </a:r>
          </a:p>
          <a:p>
            <a:pPr lvl="1"/>
            <a:r>
              <a:rPr lang="en-US" sz="1800" dirty="0" smtClean="0"/>
              <a:t>weak semantics, PACS favorite</a:t>
            </a:r>
          </a:p>
          <a:p>
            <a:r>
              <a:rPr lang="en-US" sz="2400" dirty="0" smtClean="0"/>
              <a:t>Structured Reports</a:t>
            </a:r>
          </a:p>
          <a:p>
            <a:pPr lvl="1"/>
            <a:r>
              <a:rPr lang="en-US" sz="1800" dirty="0" smtClean="0"/>
              <a:t>best choice, but more work</a:t>
            </a:r>
          </a:p>
          <a:p>
            <a:r>
              <a:rPr lang="en-US" sz="2400" dirty="0" smtClean="0"/>
              <a:t>RT Structure Sets</a:t>
            </a:r>
          </a:p>
          <a:p>
            <a:pPr lvl="1"/>
            <a:r>
              <a:rPr lang="en-US" sz="1800" dirty="0" smtClean="0"/>
              <a:t>coordinates only</a:t>
            </a:r>
          </a:p>
          <a:p>
            <a:r>
              <a:rPr lang="en-US" sz="2400" dirty="0" smtClean="0"/>
              <a:t>Segmentations</a:t>
            </a:r>
          </a:p>
          <a:p>
            <a:pPr lvl="1"/>
            <a:r>
              <a:rPr lang="en-US" sz="1800" dirty="0" smtClean="0"/>
              <a:t>per-voxel ROIs; use with SR</a:t>
            </a:r>
            <a:endParaRPr lang="en-US" sz="1800" dirty="0"/>
          </a:p>
        </p:txBody>
      </p:sp>
      <p:pic>
        <p:nvPicPr>
          <p:cNvPr id="4" name="Picture 3" descr="gbm_withoutlin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77" y="2935883"/>
            <a:ext cx="2730478" cy="323612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502278"/>
              </p:ext>
            </p:extLst>
          </p:nvPr>
        </p:nvGraphicFramePr>
        <p:xfrm>
          <a:off x="5741988" y="1472529"/>
          <a:ext cx="2892118" cy="712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834"/>
                <a:gridCol w="705428"/>
                <a:gridCol w="705428"/>
                <a:gridCol w="705428"/>
              </a:tblGrid>
              <a:tr h="209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Volume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 LD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 SD</a:t>
                      </a:r>
                    </a:p>
                  </a:txBody>
                  <a:tcPr marL="12700" marR="12700" marT="12700" marB="0" anchor="b"/>
                </a:tc>
              </a:tr>
              <a:tr h="209393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20021207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27080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49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27</a:t>
                      </a:r>
                      <a:endParaRPr lang="en-US" sz="1050" dirty="0"/>
                    </a:p>
                  </a:txBody>
                  <a:tcPr/>
                </a:tc>
              </a:tr>
              <a:tr h="209393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…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…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…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…</a:t>
                      </a:r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4048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DICOM Structured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53" y="1207633"/>
            <a:ext cx="8328106" cy="5319829"/>
          </a:xfrm>
        </p:spPr>
        <p:txBody>
          <a:bodyPr/>
          <a:lstStyle/>
          <a:p>
            <a:r>
              <a:rPr lang="en-US" sz="2400" dirty="0" smtClean="0"/>
              <a:t>Hierarchical structure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odes, numbers, coordinates, image references, etc.</a:t>
            </a:r>
          </a:p>
          <a:p>
            <a:r>
              <a:rPr lang="en-US" sz="2400" dirty="0" smtClean="0"/>
              <a:t>Flexibility is constrained by templates</a:t>
            </a:r>
          </a:p>
          <a:p>
            <a:pPr lvl="1"/>
            <a:r>
              <a:rPr lang="en-US" sz="2000" dirty="0"/>
              <a:t>j</a:t>
            </a:r>
            <a:r>
              <a:rPr lang="en-US" sz="2000" dirty="0" smtClean="0"/>
              <a:t>ust as XML is constrained by DTD or Schema</a:t>
            </a:r>
          </a:p>
          <a:p>
            <a:r>
              <a:rPr lang="en-US" sz="2400" dirty="0" smtClean="0"/>
              <a:t>Standard DICOM binary representation</a:t>
            </a:r>
          </a:p>
          <a:p>
            <a:pPr lvl="1"/>
            <a:r>
              <a:rPr lang="en-US" sz="2000" dirty="0" smtClean="0"/>
              <a:t>easily stored in PACS though general purpose visualization remains challenging</a:t>
            </a:r>
          </a:p>
          <a:p>
            <a:pPr lvl="1"/>
            <a:r>
              <a:rPr lang="en-US" sz="2000" dirty="0" smtClean="0"/>
              <a:t>easily transcoded to XML or JSON for processing</a:t>
            </a:r>
          </a:p>
          <a:p>
            <a:r>
              <a:rPr lang="en-US" sz="2400" dirty="0"/>
              <a:t>Widely used in existing quantitative modalities</a:t>
            </a:r>
          </a:p>
          <a:p>
            <a:pPr lvl="1"/>
            <a:r>
              <a:rPr lang="en-US" sz="2000" dirty="0"/>
              <a:t>echo-</a:t>
            </a:r>
            <a:r>
              <a:rPr lang="en-US" sz="2000" dirty="0" err="1"/>
              <a:t>cardiography</a:t>
            </a:r>
            <a:r>
              <a:rPr lang="en-US" sz="2000" dirty="0"/>
              <a:t>, obstetric </a:t>
            </a:r>
            <a:r>
              <a:rPr lang="en-US" sz="2000" dirty="0" smtClean="0"/>
              <a:t>ultrasound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eceived and understood by voice reporting systems</a:t>
            </a:r>
            <a:endParaRPr lang="en-US" sz="2000" dirty="0"/>
          </a:p>
          <a:p>
            <a:r>
              <a:rPr lang="en-US" sz="2400" dirty="0" smtClean="0"/>
              <a:t>Easier to implement if good toolkit support</a:t>
            </a:r>
            <a:endParaRPr lang="en-US" sz="2400" dirty="0"/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.g., </a:t>
            </a:r>
            <a:r>
              <a:rPr lang="en-US" sz="2000" dirty="0" err="1" smtClean="0"/>
              <a:t>dcmtk</a:t>
            </a:r>
            <a:r>
              <a:rPr lang="en-US" sz="2000" dirty="0" smtClean="0"/>
              <a:t> provides abstractions</a:t>
            </a:r>
            <a:r>
              <a:rPr lang="en-US" sz="2000" dirty="0"/>
              <a:t> </a:t>
            </a:r>
            <a:r>
              <a:rPr lang="en-US" sz="2000" dirty="0" smtClean="0"/>
              <a:t>in an SR API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04716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>
                <a:latin typeface="Arial Black" charset="0"/>
                <a:ea typeface="ＭＳ Ｐゴシック" charset="0"/>
                <a:cs typeface="ＭＳ Ｐゴシック" charset="0"/>
              </a:rPr>
              <a:t>DICOM – Brief History</a:t>
            </a:r>
            <a:endParaRPr lang="en-US" dirty="0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1982 – 1</a:t>
            </a:r>
            <a:r>
              <a:rPr lang="en-US" sz="2000" baseline="300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PACS 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Conference – session on standards</a:t>
            </a:r>
          </a:p>
          <a:p>
            <a:pPr eaLnBrk="1" hangingPunct="1"/>
            <a:r>
              <a:rPr lang="en-US" sz="2000" dirty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1982 – AAPM Report 10 – Standard Format for Image 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Interchange</a:t>
            </a:r>
          </a:p>
          <a:p>
            <a:pPr eaLnBrk="1" hangingPunct="1"/>
            <a:r>
              <a:rPr lang="en-US" sz="20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1983 – ad hoc meeting between FDA, ACR &amp; NEMA</a:t>
            </a:r>
          </a:p>
          <a:p>
            <a:pPr eaLnBrk="1" hangingPunct="1"/>
            <a:r>
              <a:rPr lang="en-US" sz="20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1983 – 1</a:t>
            </a:r>
            <a:r>
              <a:rPr lang="en-US" sz="2000" baseline="300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 meeting of ACR-NEMA “Digital </a:t>
            </a:r>
            <a:r>
              <a:rPr lang="en-US" sz="2000" dirty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Imaging and 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Communications Standards” Committee</a:t>
            </a:r>
          </a:p>
          <a:p>
            <a:pPr eaLnBrk="1" hangingPunct="1"/>
            <a:r>
              <a:rPr lang="en-US" sz="2000" dirty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1985 – ACR-NEMA 300-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1985 (“version 1.0”) issued</a:t>
            </a:r>
          </a:p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1985 –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IEEE 802.3 Ethernet (based on 1976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etcalfe)</a:t>
            </a:r>
          </a:p>
          <a:p>
            <a:pPr eaLnBrk="1" hangingPunct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1986 – Aldus TIFF (version 3; prior versions drafts only)</a:t>
            </a:r>
          </a:p>
          <a:p>
            <a:pPr eaLnBrk="1" hangingPunct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1987 – CompuServe GIF</a:t>
            </a:r>
          </a:p>
          <a:p>
            <a:pPr eaLnBrk="1" hangingPunct="1"/>
            <a:r>
              <a:rPr lang="en-US" sz="2000" dirty="0" smtClean="0">
                <a:solidFill>
                  <a:srgbClr val="666699"/>
                </a:solidFill>
                <a:latin typeface="Arial" charset="0"/>
                <a:ea typeface="ＭＳ Ｐゴシック" charset="0"/>
                <a:cs typeface="ＭＳ Ｐゴシック" charset="0"/>
              </a:rPr>
              <a:t>1988 – </a:t>
            </a:r>
            <a:r>
              <a:rPr lang="en-US" sz="2000" dirty="0">
                <a:solidFill>
                  <a:srgbClr val="666699"/>
                </a:solidFill>
              </a:rPr>
              <a:t>ACR-NEMA 300-</a:t>
            </a:r>
            <a:r>
              <a:rPr lang="en-US" sz="2000" dirty="0" smtClean="0">
                <a:solidFill>
                  <a:srgbClr val="666699"/>
                </a:solidFill>
              </a:rPr>
              <a:t>1988</a:t>
            </a:r>
            <a:r>
              <a:rPr lang="en-US" sz="2000" dirty="0">
                <a:solidFill>
                  <a:srgbClr val="666699"/>
                </a:solidFill>
                <a:latin typeface="Arial" charset="0"/>
                <a:ea typeface="ＭＳ Ｐゴシック" charset="0"/>
                <a:cs typeface="ＭＳ Ｐゴシック" charset="0"/>
              </a:rPr>
              <a:t> (“version </a:t>
            </a:r>
            <a:r>
              <a:rPr lang="en-US" sz="2000" dirty="0" smtClean="0">
                <a:solidFill>
                  <a:srgbClr val="666699"/>
                </a:solidFill>
                <a:latin typeface="Arial" charset="0"/>
                <a:ea typeface="ＭＳ Ｐゴシック" charset="0"/>
                <a:cs typeface="ＭＳ Ｐゴシック" charset="0"/>
              </a:rPr>
              <a:t>2.0”) issued</a:t>
            </a:r>
            <a:endParaRPr lang="en-US" sz="2000" dirty="0" smtClean="0">
              <a:solidFill>
                <a:srgbClr val="666699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666699"/>
                </a:solidFill>
              </a:rPr>
              <a:t>1990 – Inter-vendor testing </a:t>
            </a:r>
            <a:r>
              <a:rPr lang="en-US" sz="2000" dirty="0">
                <a:solidFill>
                  <a:srgbClr val="666699"/>
                </a:solidFill>
              </a:rPr>
              <a:t>of version </a:t>
            </a:r>
            <a:r>
              <a:rPr lang="en-US" sz="2000" dirty="0" smtClean="0">
                <a:solidFill>
                  <a:srgbClr val="666699"/>
                </a:solidFill>
              </a:rPr>
              <a:t>2.0 at Georgetown</a:t>
            </a:r>
          </a:p>
          <a:p>
            <a:pPr eaLnBrk="1" hangingPunct="1"/>
            <a:r>
              <a:rPr lang="en-US" sz="2000" dirty="0" smtClean="0">
                <a:solidFill>
                  <a:srgbClr val="666699"/>
                </a:solidFill>
              </a:rPr>
              <a:t>1992 – Trial of DICOM (“version 3.0) at RSNA</a:t>
            </a:r>
          </a:p>
          <a:p>
            <a:pPr eaLnBrk="1" hangingPunct="1"/>
            <a:r>
              <a:rPr lang="en-US" sz="2000" dirty="0" smtClean="0"/>
              <a:t>1992 – JPEG (ITU T.81; ISO 10918-1 1994)</a:t>
            </a:r>
          </a:p>
          <a:p>
            <a:pPr eaLnBrk="1" hangingPunct="1"/>
            <a:r>
              <a:rPr lang="en-US" sz="2000" dirty="0" smtClean="0">
                <a:solidFill>
                  <a:srgbClr val="666699"/>
                </a:solidFill>
              </a:rPr>
              <a:t>1993 – DICOM 3.0 issued</a:t>
            </a:r>
            <a:endParaRPr lang="en-US" sz="2000" dirty="0" smtClean="0">
              <a:solidFill>
                <a:srgbClr val="6666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676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SR – Questions and Answers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Tree of nodes</a:t>
            </a:r>
          </a:p>
          <a:p>
            <a:r>
              <a:rPr lang="en-US" sz="2800" dirty="0" smtClean="0"/>
              <a:t>Most nodes are name-value pairs</a:t>
            </a:r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ame is the “question” (code)</a:t>
            </a:r>
          </a:p>
          <a:p>
            <a:pPr lvl="1"/>
            <a:r>
              <a:rPr lang="en-US" sz="2400" dirty="0"/>
              <a:t>v</a:t>
            </a:r>
            <a:r>
              <a:rPr lang="en-US" sz="2400" dirty="0" smtClean="0"/>
              <a:t>alue is the “answer” (text, code, numeric, etc.)</a:t>
            </a:r>
          </a:p>
          <a:p>
            <a:r>
              <a:rPr lang="en-US" sz="2800" dirty="0" smtClean="0"/>
              <a:t>Different style choices possible, e.g.</a:t>
            </a:r>
          </a:p>
          <a:p>
            <a:pPr lvl="1"/>
            <a:r>
              <a:rPr lang="en-US" sz="2400" dirty="0"/>
              <a:t>(M-</a:t>
            </a:r>
            <a:r>
              <a:rPr lang="en-US" sz="2400" dirty="0" smtClean="0"/>
              <a:t>54000,SRT,“</a:t>
            </a:r>
            <a:r>
              <a:rPr lang="en-US" sz="2400" dirty="0"/>
              <a:t>Necrosis”) = (G-</a:t>
            </a:r>
            <a:r>
              <a:rPr lang="en-US" sz="2400" dirty="0" smtClean="0"/>
              <a:t>A203,SRT,“Present”)</a:t>
            </a:r>
          </a:p>
          <a:p>
            <a:pPr lvl="1"/>
            <a:r>
              <a:rPr lang="en-US" sz="2400" dirty="0"/>
              <a:t>(F-00005,SRT,</a:t>
            </a:r>
            <a:r>
              <a:rPr lang="en-US" sz="2400" dirty="0" smtClean="0"/>
              <a:t>“Finding”) = (</a:t>
            </a:r>
            <a:r>
              <a:rPr lang="en-US" sz="2400" dirty="0"/>
              <a:t>M-54000,SRT,“Necrosis</a:t>
            </a:r>
            <a:r>
              <a:rPr lang="en-US" sz="2400" dirty="0" smtClean="0"/>
              <a:t>”)</a:t>
            </a:r>
          </a:p>
          <a:p>
            <a:r>
              <a:rPr lang="en-US" sz="2800" dirty="0" smtClean="0"/>
              <a:t>Template of questions &amp; value sets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opulated by human (pick lists from value sets)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ncode image processing results (e.g., detect signal)</a:t>
            </a:r>
          </a:p>
          <a:p>
            <a:pPr lvl="1"/>
            <a:r>
              <a:rPr lang="en-US" sz="2400" dirty="0" smtClean="0"/>
              <a:t>rule based (e.g., too small to measure</a:t>
            </a:r>
            <a:r>
              <a:rPr lang="en-US" sz="2400" dirty="0"/>
              <a:t>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732264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SR Templates for Quantitation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Described in DICOM PS3.16</a:t>
            </a:r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any existing templates for clinical quantitative applications, e.g., cardiovascular, OB/GYN</a:t>
            </a:r>
          </a:p>
          <a:p>
            <a:pPr lvl="1"/>
            <a:r>
              <a:rPr lang="en-US" sz="2000" dirty="0" smtClean="0"/>
              <a:t>good basis for research design, but insufficient</a:t>
            </a:r>
          </a:p>
          <a:p>
            <a:r>
              <a:rPr lang="en-US" sz="2400" dirty="0" smtClean="0"/>
              <a:t>QIICR project proposed new templates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ccepted into DICOM as final text 2014/11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oot template for generic “imaging measurements” (CP 1386)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eused recently added planar/volumetric ROIs as well as simple measurements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e-used improved “image library” to describe relevant image characteristics acquisition parameters (CP 1389)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dded code sets for perfusion (CP 1391) and PET (CP 1392) methods and measurements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hared definition of “quantities” with separate real world value map improvements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79906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897" y="293955"/>
            <a:ext cx="8351614" cy="705465"/>
          </a:xfrm>
        </p:spPr>
        <p:txBody>
          <a:bodyPr/>
          <a:lstStyle/>
          <a:p>
            <a:pPr algn="ctr"/>
            <a:r>
              <a:rPr lang="en-US" dirty="0" smtClean="0"/>
              <a:t>Example of Measurement Report</a:t>
            </a:r>
            <a:endParaRPr lang="en-US" dirty="0"/>
          </a:p>
        </p:txBody>
      </p:sp>
      <p:pic>
        <p:nvPicPr>
          <p:cNvPr id="5" name="Picture 4" descr="Screen Shot 2014-11-17 at 7.21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283"/>
            <a:ext cx="9144000" cy="428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642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897" y="293955"/>
            <a:ext cx="8351614" cy="705465"/>
          </a:xfrm>
        </p:spPr>
        <p:txBody>
          <a:bodyPr/>
          <a:lstStyle/>
          <a:p>
            <a:pPr algn="ctr"/>
            <a:r>
              <a:rPr lang="en-US" dirty="0" smtClean="0"/>
              <a:t>Example of PET Measurement - I</a:t>
            </a:r>
            <a:endParaRPr lang="en-US" dirty="0"/>
          </a:p>
        </p:txBody>
      </p:sp>
      <p:pic>
        <p:nvPicPr>
          <p:cNvPr id="2" name="Picture 1" descr="Screen Shot 2014-11-17 at 7.24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1236"/>
            <a:ext cx="9144000" cy="391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367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897" y="293955"/>
            <a:ext cx="8351614" cy="705465"/>
          </a:xfrm>
        </p:spPr>
        <p:txBody>
          <a:bodyPr/>
          <a:lstStyle/>
          <a:p>
            <a:pPr algn="ctr"/>
            <a:r>
              <a:rPr lang="en-US" dirty="0" smtClean="0"/>
              <a:t>Example of PET Measurement - II</a:t>
            </a:r>
            <a:endParaRPr lang="en-US" dirty="0"/>
          </a:p>
        </p:txBody>
      </p:sp>
      <p:pic>
        <p:nvPicPr>
          <p:cNvPr id="3" name="Picture 2" descr="Screen Shot 2014-11-17 at 7.25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676"/>
            <a:ext cx="9144000" cy="373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536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897" y="293955"/>
            <a:ext cx="8351614" cy="705465"/>
          </a:xfrm>
        </p:spPr>
        <p:txBody>
          <a:bodyPr/>
          <a:lstStyle/>
          <a:p>
            <a:pPr algn="ctr"/>
            <a:r>
              <a:rPr lang="en-US" dirty="0" smtClean="0"/>
              <a:t>Example of Image Library</a:t>
            </a:r>
            <a:endParaRPr lang="en-US" dirty="0"/>
          </a:p>
        </p:txBody>
      </p:sp>
      <p:pic>
        <p:nvPicPr>
          <p:cNvPr id="6" name="Picture 5" descr="Screen Shot 2014-11-17 at 7.31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3585"/>
            <a:ext cx="9144000" cy="532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326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429" y="293955"/>
            <a:ext cx="8666620" cy="705465"/>
          </a:xfrm>
        </p:spPr>
        <p:txBody>
          <a:bodyPr/>
          <a:lstStyle/>
          <a:p>
            <a:pPr algn="ctr"/>
            <a:r>
              <a:rPr lang="en-US" dirty="0" smtClean="0"/>
              <a:t>Example of New Codes &amp; Definitions</a:t>
            </a:r>
            <a:endParaRPr lang="en-US" dirty="0"/>
          </a:p>
        </p:txBody>
      </p:sp>
      <p:pic>
        <p:nvPicPr>
          <p:cNvPr id="2" name="Picture 1" descr="Screen Shot 2014-11-17 at 7.35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0370"/>
            <a:ext cx="9144000" cy="3605719"/>
          </a:xfrm>
          <a:prstGeom prst="rect">
            <a:avLst/>
          </a:prstGeom>
        </p:spPr>
      </p:pic>
      <p:pic>
        <p:nvPicPr>
          <p:cNvPr id="3" name="Picture 2" descr="Screen Shot 2014-11-17 at 7.37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0727"/>
            <a:ext cx="9144000" cy="212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642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DICOM RT Structure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Simple structure</a:t>
            </a:r>
          </a:p>
          <a:p>
            <a:pPr lvl="1"/>
            <a:r>
              <a:rPr lang="en-US" sz="2400" dirty="0"/>
              <a:t>f</a:t>
            </a:r>
            <a:r>
              <a:rPr lang="en-US" sz="2400" dirty="0" smtClean="0"/>
              <a:t>ocus is </a:t>
            </a:r>
            <a:r>
              <a:rPr lang="en-US" sz="2400" dirty="0" err="1" smtClean="0"/>
              <a:t>iso</a:t>
            </a:r>
            <a:r>
              <a:rPr lang="en-US" sz="2400" dirty="0" smtClean="0"/>
              <a:t>-contour 3D coordinates of regions to treat</a:t>
            </a:r>
          </a:p>
          <a:p>
            <a:pPr lvl="1"/>
            <a:r>
              <a:rPr lang="en-US" sz="2400" dirty="0"/>
              <a:t>v</a:t>
            </a:r>
            <a:r>
              <a:rPr lang="en-US" sz="2400" dirty="0" smtClean="0"/>
              <a:t>ery limited semantics</a:t>
            </a:r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o standard/extensible measurements beyond volume</a:t>
            </a:r>
          </a:p>
          <a:p>
            <a:r>
              <a:rPr lang="en-US" sz="2800" dirty="0" smtClean="0"/>
              <a:t>Standard DICOM binary representation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asily transcoded to other DICOM objects like SR or PS if 3D (patient-relative) to 2D (image-relative) coordinate mapping is available (e.g., via source images or an SR image library)</a:t>
            </a:r>
          </a:p>
          <a:p>
            <a:r>
              <a:rPr lang="en-US" sz="2800" dirty="0" smtClean="0"/>
              <a:t>Widely used in existing RT &amp; non-RT systems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lso understood by many academic software tools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52172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DICOM Presentation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Intended to preserve appearance</a:t>
            </a:r>
          </a:p>
          <a:p>
            <a:pPr lvl="1"/>
            <a:r>
              <a:rPr lang="en-US" sz="2400" dirty="0" err="1"/>
              <a:t>g</a:t>
            </a:r>
            <a:r>
              <a:rPr lang="en-US" sz="2400" dirty="0" err="1" smtClean="0"/>
              <a:t>rayscale</a:t>
            </a:r>
            <a:r>
              <a:rPr lang="en-US" sz="2400" dirty="0" smtClean="0"/>
              <a:t> pipeline (window)</a:t>
            </a:r>
          </a:p>
          <a:p>
            <a:pPr lvl="1"/>
            <a:r>
              <a:rPr lang="en-US" sz="2400" dirty="0" smtClean="0"/>
              <a:t>spatial transformation (pan/zoom)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nnotation (text, overlays, vector graphics)</a:t>
            </a:r>
          </a:p>
          <a:p>
            <a:r>
              <a:rPr lang="en-US" sz="2800" dirty="0" smtClean="0"/>
              <a:t>Lack semantics</a:t>
            </a:r>
          </a:p>
          <a:p>
            <a:pPr lvl="1"/>
            <a:r>
              <a:rPr lang="en-US" sz="2400" dirty="0"/>
              <a:t>w</a:t>
            </a:r>
            <a:r>
              <a:rPr lang="en-US" sz="2400" dirty="0" smtClean="0"/>
              <a:t>hat does the text “mean”? (NLP)</a:t>
            </a:r>
          </a:p>
          <a:p>
            <a:pPr lvl="1"/>
            <a:r>
              <a:rPr lang="en-US" sz="2400" dirty="0"/>
              <a:t>w</a:t>
            </a:r>
            <a:r>
              <a:rPr lang="en-US" sz="2400" dirty="0" smtClean="0"/>
              <a:t>hich graphic is it associated with?</a:t>
            </a:r>
          </a:p>
          <a:p>
            <a:r>
              <a:rPr lang="en-US" sz="2800" dirty="0" smtClean="0"/>
              <a:t>Overall, a poor choice for quantitative results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ay be all that is available in many PACS (to create &amp; view)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6645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6250" y="293955"/>
            <a:ext cx="8268261" cy="705465"/>
          </a:xfrm>
        </p:spPr>
        <p:txBody>
          <a:bodyPr/>
          <a:lstStyle/>
          <a:p>
            <a:pPr algn="ctr"/>
            <a:r>
              <a:rPr lang="en-US" dirty="0" smtClean="0"/>
              <a:t>Parametric Maps</a:t>
            </a:r>
            <a:endParaRPr 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50937" y="6073914"/>
            <a:ext cx="3327948" cy="34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200" b="1" dirty="0">
                <a:latin typeface="Arial" charset="0"/>
              </a:rPr>
              <a:t>Foster N L et al. Brain 2007;130:2616-2635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892336" y="6076616"/>
            <a:ext cx="4319587" cy="45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200" b="1" dirty="0">
                <a:latin typeface="Arial" charset="0"/>
              </a:rPr>
              <a:t>Meyer P T et al. J </a:t>
            </a:r>
            <a:r>
              <a:rPr lang="en-GB" sz="1200" b="1" dirty="0" err="1">
                <a:latin typeface="Arial" charset="0"/>
              </a:rPr>
              <a:t>Neurol</a:t>
            </a:r>
            <a:r>
              <a:rPr lang="en-GB" sz="1200" b="1" dirty="0">
                <a:latin typeface="Arial" charset="0"/>
              </a:rPr>
              <a:t> </a:t>
            </a:r>
            <a:r>
              <a:rPr lang="en-GB" sz="1200" b="1" dirty="0" err="1">
                <a:latin typeface="Arial" charset="0"/>
              </a:rPr>
              <a:t>Neurosurg</a:t>
            </a:r>
            <a:r>
              <a:rPr lang="en-GB" sz="1200" b="1" dirty="0">
                <a:latin typeface="Arial" charset="0"/>
              </a:rPr>
              <a:t> Psychiatry 2003;74:471-478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80" y="1881394"/>
            <a:ext cx="3115282" cy="328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662" y="1890290"/>
            <a:ext cx="3278609" cy="327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7832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DICOM – 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ACR-NEMA versions 1 and 2</a:t>
            </a:r>
          </a:p>
          <a:p>
            <a:pPr lvl="1"/>
            <a:r>
              <a:rPr lang="en-US" dirty="0" smtClean="0"/>
              <a:t>50-pin 16 bit parallel interface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network (assumed “network interface unit”)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ayered</a:t>
            </a:r>
          </a:p>
          <a:p>
            <a:pPr lvl="1"/>
            <a:r>
              <a:rPr lang="en-US" dirty="0" smtClean="0"/>
              <a:t>messages with commands and data</a:t>
            </a:r>
          </a:p>
          <a:p>
            <a:pPr lvl="1"/>
            <a:r>
              <a:rPr lang="en-US" dirty="0" smtClean="0"/>
              <a:t>tag-value pairs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escribed patients, studies, images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escribed modality, acquisition, 3D position, etc.</a:t>
            </a:r>
          </a:p>
        </p:txBody>
      </p:sp>
    </p:spTree>
    <p:extLst>
      <p:ext uri="{BB962C8B-B14F-4D97-AF65-F5344CB8AC3E}">
        <p14:creationId xmlns:p14="http://schemas.microsoft.com/office/powerpoint/2010/main" val="12644759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917" y="293955"/>
            <a:ext cx="8310594" cy="705465"/>
          </a:xfrm>
        </p:spPr>
        <p:txBody>
          <a:bodyPr/>
          <a:lstStyle/>
          <a:p>
            <a:pPr algn="ctr"/>
            <a:r>
              <a:rPr lang="en-US" dirty="0" smtClean="0"/>
              <a:t>Label Maps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39640" y="6005138"/>
            <a:ext cx="30104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Brewer J et al. AJNR 2009; 30:578-580</a:t>
            </a:r>
          </a:p>
        </p:txBody>
      </p:sp>
      <p:pic>
        <p:nvPicPr>
          <p:cNvPr id="5" name="Picture 4" descr="FullyAutomated_AJNR_Brewer2009_Page_2_Image_0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15" y="2070705"/>
            <a:ext cx="7466461" cy="331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880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Parametric &amp; Label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Per-voxel encoding of numeric or label values</a:t>
            </a:r>
          </a:p>
          <a:p>
            <a:r>
              <a:rPr lang="en-US" sz="2400" dirty="0" smtClean="0"/>
              <a:t>“Images”, but not just “pretty pictures”</a:t>
            </a:r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odality-specific or secondary capture; single or multi-frame</a:t>
            </a:r>
          </a:p>
          <a:p>
            <a:r>
              <a:rPr lang="en-US" sz="2400" dirty="0" smtClean="0"/>
              <a:t>Segmentations (alternative to label maps)</a:t>
            </a:r>
          </a:p>
          <a:p>
            <a:pPr lvl="1"/>
            <a:r>
              <a:rPr lang="en-US" sz="2000" dirty="0"/>
              <a:t>b</a:t>
            </a:r>
            <a:r>
              <a:rPr lang="en-US" sz="2000" dirty="0" smtClean="0"/>
              <a:t>inary, probability, fractional occupancy</a:t>
            </a:r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ultiple segments (multiple labels)</a:t>
            </a:r>
          </a:p>
          <a:p>
            <a:r>
              <a:rPr lang="en-US" sz="2400" dirty="0" smtClean="0"/>
              <a:t>Parametric maps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ixel value “means something” – real world value map (RWVM)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ntegers +/- (linear) rescaling to floats (usable by any viewer)</a:t>
            </a:r>
          </a:p>
          <a:p>
            <a:pPr lvl="1"/>
            <a:r>
              <a:rPr lang="en-US" sz="2000" dirty="0" smtClean="0"/>
              <a:t>“derived” images of modality-specific SOP Class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ecently added floating point voxels and SOP Class (Sup 172)</a:t>
            </a:r>
          </a:p>
          <a:p>
            <a:r>
              <a:rPr lang="en-US" sz="2400" dirty="0" smtClean="0"/>
              <a:t>Leave “fusion” (superimposition) to application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.g., PET SUV on top of CT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an use Blending Presentation State to specify what to fuse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47548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Segmentations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Can </a:t>
            </a:r>
            <a:r>
              <a:rPr lang="en-US" sz="2400" dirty="0"/>
              <a:t>be used to encode tissue segmentation, functional segmentation, and </a:t>
            </a:r>
            <a:r>
              <a:rPr lang="en-US" sz="2400" dirty="0" smtClean="0"/>
              <a:t>artifact identification </a:t>
            </a:r>
            <a:r>
              <a:rPr lang="en-US" sz="2400" dirty="0"/>
              <a:t>for quantification or </a:t>
            </a:r>
            <a:r>
              <a:rPr lang="en-US" sz="2400" dirty="0" smtClean="0"/>
              <a:t>visualization</a:t>
            </a:r>
          </a:p>
          <a:p>
            <a:r>
              <a:rPr lang="en-US" sz="2400" dirty="0" smtClean="0"/>
              <a:t>Can encode segmentation of entire volumes, single slices, smaller sub-regions, or 2D frames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n alternative mechanisms to encode ROI: voxel based, rather than contours (outlines)</a:t>
            </a:r>
          </a:p>
          <a:p>
            <a:r>
              <a:rPr lang="en-US" sz="2400" dirty="0"/>
              <a:t>U</a:t>
            </a:r>
            <a:r>
              <a:rPr lang="en-US" sz="2400" dirty="0" smtClean="0"/>
              <a:t>seful for encoding “atlases”</a:t>
            </a:r>
          </a:p>
          <a:p>
            <a:r>
              <a:rPr lang="en-US" sz="2400" dirty="0" smtClean="0"/>
              <a:t>Coded description of segment category can be anatomical or property based or both</a:t>
            </a:r>
          </a:p>
          <a:p>
            <a:r>
              <a:rPr lang="en-US" sz="2400" dirty="0" smtClean="0"/>
              <a:t>Encoded </a:t>
            </a:r>
            <a:r>
              <a:rPr lang="en-US" sz="2400" dirty="0"/>
              <a:t>as a multi-frame </a:t>
            </a:r>
            <a:r>
              <a:rPr lang="en-US" sz="2400" dirty="0" smtClean="0"/>
              <a:t>image</a:t>
            </a:r>
          </a:p>
          <a:p>
            <a:r>
              <a:rPr lang="en-US" sz="2400" dirty="0"/>
              <a:t>Each frame represents a 2D plane or a slice of a single segmentation </a:t>
            </a:r>
            <a:r>
              <a:rPr lang="en-US" sz="2400" dirty="0" smtClean="0"/>
              <a:t>category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92019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188" y="293955"/>
            <a:ext cx="8260323" cy="705465"/>
          </a:xfrm>
        </p:spPr>
        <p:txBody>
          <a:bodyPr/>
          <a:lstStyle/>
          <a:p>
            <a:pPr algn="ctr"/>
            <a:r>
              <a:rPr lang="en-US" dirty="0" smtClean="0"/>
              <a:t>Segmentation Codes</a:t>
            </a:r>
            <a:endParaRPr lang="en-US" dirty="0"/>
          </a:p>
        </p:txBody>
      </p:sp>
      <p:pic>
        <p:nvPicPr>
          <p:cNvPr id="5" name="Picture 4" descr="Screen Shot 2014-11-18 at 6.52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03" y="1252603"/>
            <a:ext cx="7286979" cy="2309108"/>
          </a:xfrm>
          <a:prstGeom prst="rect">
            <a:avLst/>
          </a:prstGeom>
        </p:spPr>
      </p:pic>
      <p:pic>
        <p:nvPicPr>
          <p:cNvPr id="6" name="Picture 5" descr="Screen Shot 2014-11-18 at 6.53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03" y="3651787"/>
            <a:ext cx="7286979" cy="299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012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Segmentations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More </a:t>
            </a:r>
            <a:r>
              <a:rPr lang="en-US" sz="2400" dirty="0"/>
              <a:t>than one </a:t>
            </a:r>
            <a:r>
              <a:rPr lang="en-US" sz="2400" dirty="0" smtClean="0"/>
              <a:t>segment </a:t>
            </a:r>
            <a:r>
              <a:rPr lang="en-US" sz="2400" dirty="0"/>
              <a:t>category is supported per </a:t>
            </a:r>
            <a:r>
              <a:rPr lang="en-US" sz="2400" dirty="0" smtClean="0"/>
              <a:t>instance – if </a:t>
            </a:r>
            <a:r>
              <a:rPr lang="en-US" sz="2400" dirty="0"/>
              <a:t>more than </a:t>
            </a:r>
            <a:r>
              <a:rPr lang="en-US" sz="2400" dirty="0" smtClean="0"/>
              <a:t>one segment </a:t>
            </a:r>
            <a:r>
              <a:rPr lang="en-US" sz="2400" dirty="0"/>
              <a:t>category is defined, each is encoded in a separate set of frames (</a:t>
            </a:r>
            <a:r>
              <a:rPr lang="en-US" sz="2400" dirty="0" smtClean="0"/>
              <a:t>i.e., multiple segment </a:t>
            </a:r>
            <a:r>
              <a:rPr lang="en-US" sz="2400" dirty="0"/>
              <a:t>categories are not packed into </a:t>
            </a:r>
            <a:r>
              <a:rPr lang="en-US" sz="2400" dirty="0" smtClean="0"/>
              <a:t>pixels or indexed – not a numerical “label map”)</a:t>
            </a:r>
          </a:p>
          <a:p>
            <a:r>
              <a:rPr lang="en-US" sz="2400" dirty="0"/>
              <a:t>Segmentations are either binary or </a:t>
            </a:r>
            <a:r>
              <a:rPr lang="en-US" sz="2400" dirty="0" smtClean="0"/>
              <a:t>fractional (probability </a:t>
            </a:r>
            <a:r>
              <a:rPr lang="en-US" sz="2400" dirty="0"/>
              <a:t>or occupancy </a:t>
            </a:r>
            <a:r>
              <a:rPr lang="en-US" sz="2400" dirty="0" smtClean="0"/>
              <a:t>percentages)</a:t>
            </a:r>
          </a:p>
          <a:p>
            <a:r>
              <a:rPr lang="en-US" sz="2400" dirty="0" smtClean="0"/>
              <a:t>Spatial </a:t>
            </a:r>
            <a:r>
              <a:rPr lang="en-US" sz="2400" dirty="0"/>
              <a:t>sampling and the extent do not need to be identical to the referenced </a:t>
            </a:r>
            <a:r>
              <a:rPr lang="en-US" sz="2400" dirty="0" smtClean="0"/>
              <a:t>images – need encode only region within “bounding box” of voxels in segments (subset of frames, subset of image matrix)</a:t>
            </a:r>
          </a:p>
          <a:p>
            <a:r>
              <a:rPr lang="en-US" sz="2400" dirty="0" smtClean="0"/>
              <a:t>For 3D segmentations, related to patient coordinate system via Frame of Reference +/- explicit reference to images on which segmentation was performed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50630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188" y="293955"/>
            <a:ext cx="8260323" cy="705465"/>
          </a:xfrm>
        </p:spPr>
        <p:txBody>
          <a:bodyPr/>
          <a:lstStyle/>
          <a:p>
            <a:pPr algn="ctr"/>
            <a:r>
              <a:rPr lang="en-US" dirty="0" smtClean="0"/>
              <a:t>DICOM Segmentation Example</a:t>
            </a:r>
            <a:endParaRPr lang="en-US" dirty="0"/>
          </a:p>
        </p:txBody>
      </p:sp>
      <p:pic>
        <p:nvPicPr>
          <p:cNvPr id="5" name="Picture 4" descr="testsuperimposed_00000001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52" y="1220788"/>
            <a:ext cx="3657600" cy="406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4188" y="5483376"/>
            <a:ext cx="8314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Harvard Brain Atlas converted from NRRD Label Map with numerical voxel indices to DICOM Segmentation with one bitmap per anatomical segment, superimposed on differently sampled “original” MR image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1996295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Parametric Maps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Each pixel value has </a:t>
            </a:r>
            <a:r>
              <a:rPr lang="en-US" sz="2800" dirty="0"/>
              <a:t>"meaning" in </a:t>
            </a:r>
            <a:r>
              <a:rPr lang="en-US" sz="2800" dirty="0" smtClean="0"/>
              <a:t>real world</a:t>
            </a:r>
          </a:p>
          <a:p>
            <a:r>
              <a:rPr lang="en-US" sz="2800" dirty="0" smtClean="0"/>
              <a:t>“Parametric</a:t>
            </a:r>
            <a:r>
              <a:rPr lang="en-US" sz="2800" dirty="0"/>
              <a:t>" alludes to the meaning being the parameter of </a:t>
            </a:r>
            <a:r>
              <a:rPr lang="en-US" sz="2800" dirty="0" smtClean="0"/>
              <a:t>something, e.g.:</a:t>
            </a:r>
          </a:p>
          <a:p>
            <a:pPr lvl="1"/>
            <a:r>
              <a:rPr lang="en-US" sz="2400" dirty="0" smtClean="0"/>
              <a:t>parameters </a:t>
            </a:r>
            <a:r>
              <a:rPr lang="en-US" sz="2400" dirty="0"/>
              <a:t>of pharmacokinetic models, such as </a:t>
            </a:r>
            <a:r>
              <a:rPr lang="en-US" sz="2400" dirty="0" err="1"/>
              <a:t>Ktrans</a:t>
            </a:r>
            <a:r>
              <a:rPr lang="en-US" sz="2400" dirty="0"/>
              <a:t> of the </a:t>
            </a:r>
            <a:r>
              <a:rPr lang="en-US" sz="2400" dirty="0" err="1"/>
              <a:t>Tofts</a:t>
            </a:r>
            <a:r>
              <a:rPr lang="en-US" sz="2400" dirty="0"/>
              <a:t> model used in DCE-</a:t>
            </a:r>
            <a:r>
              <a:rPr lang="en-US" sz="2400" dirty="0" smtClean="0"/>
              <a:t>MRI</a:t>
            </a:r>
          </a:p>
          <a:p>
            <a:pPr lvl="1"/>
            <a:r>
              <a:rPr lang="en-US" sz="2400" dirty="0" smtClean="0"/>
              <a:t>regional </a:t>
            </a:r>
            <a:r>
              <a:rPr lang="en-US" sz="2400" dirty="0"/>
              <a:t>cerebral blood volume (RCBV) or flow (RCBF) used in perfusion </a:t>
            </a:r>
            <a:r>
              <a:rPr lang="en-US" sz="2400" dirty="0" smtClean="0"/>
              <a:t>CT</a:t>
            </a:r>
          </a:p>
          <a:p>
            <a:pPr lvl="1"/>
            <a:r>
              <a:rPr lang="en-US" sz="2400" dirty="0" smtClean="0"/>
              <a:t>normalized </a:t>
            </a:r>
            <a:r>
              <a:rPr lang="en-US" sz="2400" dirty="0"/>
              <a:t>values based on body size, such as </a:t>
            </a:r>
            <a:r>
              <a:rPr lang="en-US" sz="2400" dirty="0" err="1"/>
              <a:t>SUVbw</a:t>
            </a:r>
            <a:r>
              <a:rPr lang="en-US" sz="2400" dirty="0"/>
              <a:t> used in </a:t>
            </a:r>
            <a:r>
              <a:rPr lang="en-US" sz="2400" dirty="0" smtClean="0"/>
              <a:t>PET</a:t>
            </a:r>
          </a:p>
          <a:p>
            <a:pPr lvl="1"/>
            <a:r>
              <a:rPr lang="en-US" sz="2400" dirty="0" smtClean="0"/>
              <a:t>diffusion </a:t>
            </a:r>
            <a:r>
              <a:rPr lang="en-US" sz="2400" dirty="0"/>
              <a:t>parameters such as Apparent Diffusion Coefficient (ADC) used in MR DWI</a:t>
            </a:r>
          </a:p>
        </p:txBody>
      </p:sp>
    </p:spTree>
    <p:extLst>
      <p:ext uri="{BB962C8B-B14F-4D97-AF65-F5344CB8AC3E}">
        <p14:creationId xmlns:p14="http://schemas.microsoft.com/office/powerpoint/2010/main" val="26226046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Parametric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Can be encoded as:</a:t>
            </a:r>
          </a:p>
          <a:p>
            <a:pPr lvl="1"/>
            <a:r>
              <a:rPr lang="en-US" sz="2400" dirty="0" smtClean="0"/>
              <a:t>“traditional” IOD-specific images of “derived” type</a:t>
            </a:r>
          </a:p>
          <a:p>
            <a:pPr lvl="1"/>
            <a:r>
              <a:rPr lang="en-US" sz="2400" dirty="0" smtClean="0"/>
              <a:t>new Parametric Map Storage SOP Class</a:t>
            </a:r>
          </a:p>
          <a:p>
            <a:r>
              <a:rPr lang="en-US" sz="2800" dirty="0"/>
              <a:t>Parametric Map Storage SOP </a:t>
            </a:r>
            <a:r>
              <a:rPr lang="en-US" sz="2800" dirty="0" smtClean="0"/>
              <a:t>Class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nteger or floating point (32 or 64 bit) pixels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ingle “sample” per frame </a:t>
            </a:r>
            <a:r>
              <a:rPr lang="en-US" sz="2400" dirty="0"/>
              <a:t>(i.e., monochrome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seudo-coloring for rendering defined separately</a:t>
            </a:r>
          </a:p>
          <a:p>
            <a:pPr lvl="1"/>
            <a:r>
              <a:rPr lang="en-US" sz="2400" dirty="0"/>
              <a:t>l</a:t>
            </a:r>
            <a:r>
              <a:rPr lang="en-US" sz="2400" dirty="0" smtClean="0"/>
              <a:t>everages functional groups, dimensions, 3D positioning of enhanced MF family objects</a:t>
            </a:r>
          </a:p>
          <a:p>
            <a:pPr lvl="1"/>
            <a:r>
              <a:rPr lang="en-US" sz="2400" dirty="0" smtClean="0"/>
              <a:t>for intermediate files (to propagate composite context)</a:t>
            </a:r>
          </a:p>
          <a:p>
            <a:pPr lvl="1"/>
            <a:r>
              <a:rPr lang="en-US" sz="2400" dirty="0"/>
              <a:t>u</a:t>
            </a:r>
            <a:r>
              <a:rPr lang="en-US" sz="2400" dirty="0" smtClean="0"/>
              <a:t>ses Real World Value Map mechanism to define “meaning” of parameter values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22365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54327" y="293955"/>
            <a:ext cx="7262488" cy="705465"/>
          </a:xfrm>
        </p:spPr>
        <p:txBody>
          <a:bodyPr/>
          <a:lstStyle/>
          <a:p>
            <a:pPr algn="ctr"/>
            <a:r>
              <a:rPr lang="en-US" dirty="0" smtClean="0"/>
              <a:t>Real </a:t>
            </a:r>
            <a:r>
              <a:rPr lang="en-US" dirty="0"/>
              <a:t>World </a:t>
            </a:r>
            <a:r>
              <a:rPr lang="en-US" dirty="0" smtClean="0"/>
              <a:t>Value Mapping</a:t>
            </a:r>
            <a:endParaRPr lang="en-US" dirty="0"/>
          </a:p>
        </p:txBody>
      </p:sp>
      <p:grpSp>
        <p:nvGrpSpPr>
          <p:cNvPr id="199683" name="Group 3"/>
          <p:cNvGrpSpPr>
            <a:grpSpLocks/>
          </p:cNvGrpSpPr>
          <p:nvPr/>
        </p:nvGrpSpPr>
        <p:grpSpPr bwMode="auto">
          <a:xfrm>
            <a:off x="869950" y="2154238"/>
            <a:ext cx="7150100" cy="3678237"/>
            <a:chOff x="912" y="1920"/>
            <a:chExt cx="3841" cy="1976"/>
          </a:xfrm>
        </p:grpSpPr>
        <p:sp>
          <p:nvSpPr>
            <p:cNvPr id="199684" name="AutoShape 4"/>
            <p:cNvSpPr>
              <a:spLocks noChangeAspect="1" noChangeArrowheads="1" noTextEdit="1"/>
            </p:cNvSpPr>
            <p:nvPr/>
          </p:nvSpPr>
          <p:spPr bwMode="auto">
            <a:xfrm>
              <a:off x="912" y="1920"/>
              <a:ext cx="3840" cy="1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685" name="Rectangle 5"/>
            <p:cNvSpPr>
              <a:spLocks noChangeArrowheads="1"/>
            </p:cNvSpPr>
            <p:nvPr/>
          </p:nvSpPr>
          <p:spPr bwMode="auto">
            <a:xfrm>
              <a:off x="3597" y="3000"/>
              <a:ext cx="1118" cy="29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686" name="Rectangle 6"/>
            <p:cNvSpPr>
              <a:spLocks noChangeArrowheads="1"/>
            </p:cNvSpPr>
            <p:nvPr/>
          </p:nvSpPr>
          <p:spPr bwMode="auto">
            <a:xfrm>
              <a:off x="3746" y="3038"/>
              <a:ext cx="485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687" name="Rectangle 7"/>
            <p:cNvSpPr>
              <a:spLocks noChangeArrowheads="1"/>
            </p:cNvSpPr>
            <p:nvPr/>
          </p:nvSpPr>
          <p:spPr bwMode="auto">
            <a:xfrm>
              <a:off x="3876" y="3060"/>
              <a:ext cx="279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</a:rPr>
                <a:t>Value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199688" name="Rectangle 8"/>
            <p:cNvSpPr>
              <a:spLocks noChangeArrowheads="1"/>
            </p:cNvSpPr>
            <p:nvPr/>
          </p:nvSpPr>
          <p:spPr bwMode="auto">
            <a:xfrm>
              <a:off x="4325" y="3060"/>
              <a:ext cx="194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</a:rPr>
                <a:t>Unit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199689" name="Rectangle 9"/>
            <p:cNvSpPr>
              <a:spLocks noChangeArrowheads="1"/>
            </p:cNvSpPr>
            <p:nvPr/>
          </p:nvSpPr>
          <p:spPr bwMode="auto">
            <a:xfrm>
              <a:off x="951" y="2590"/>
              <a:ext cx="597" cy="34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690" name="Rectangle 10"/>
            <p:cNvSpPr>
              <a:spLocks noChangeArrowheads="1"/>
            </p:cNvSpPr>
            <p:nvPr/>
          </p:nvSpPr>
          <p:spPr bwMode="auto">
            <a:xfrm>
              <a:off x="1065" y="2614"/>
              <a:ext cx="321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Stored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199691" name="Rectangle 11"/>
            <p:cNvSpPr>
              <a:spLocks noChangeArrowheads="1"/>
            </p:cNvSpPr>
            <p:nvPr/>
          </p:nvSpPr>
          <p:spPr bwMode="auto">
            <a:xfrm>
              <a:off x="1059" y="2757"/>
              <a:ext cx="333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Values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199692" name="Rectangle 12"/>
            <p:cNvSpPr>
              <a:spLocks noChangeArrowheads="1"/>
            </p:cNvSpPr>
            <p:nvPr/>
          </p:nvSpPr>
          <p:spPr bwMode="auto">
            <a:xfrm>
              <a:off x="2143" y="2895"/>
              <a:ext cx="448" cy="41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693" name="Rectangle 13"/>
            <p:cNvSpPr>
              <a:spLocks noChangeArrowheads="1"/>
            </p:cNvSpPr>
            <p:nvPr/>
          </p:nvSpPr>
          <p:spPr bwMode="auto">
            <a:xfrm>
              <a:off x="2271" y="2945"/>
              <a:ext cx="168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Real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199694" name="Rectangle 14"/>
            <p:cNvSpPr>
              <a:spLocks noChangeArrowheads="1"/>
            </p:cNvSpPr>
            <p:nvPr/>
          </p:nvSpPr>
          <p:spPr bwMode="auto">
            <a:xfrm>
              <a:off x="2248" y="3049"/>
              <a:ext cx="210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Value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199695" name="Rectangle 15"/>
            <p:cNvSpPr>
              <a:spLocks noChangeArrowheads="1"/>
            </p:cNvSpPr>
            <p:nvPr/>
          </p:nvSpPr>
          <p:spPr bwMode="auto">
            <a:xfrm>
              <a:off x="2279" y="3152"/>
              <a:ext cx="15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LUT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199696" name="Rectangle 16"/>
            <p:cNvSpPr>
              <a:spLocks noChangeArrowheads="1"/>
            </p:cNvSpPr>
            <p:nvPr/>
          </p:nvSpPr>
          <p:spPr bwMode="auto">
            <a:xfrm>
              <a:off x="2535" y="2118"/>
              <a:ext cx="373" cy="41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697" name="Rectangle 17"/>
            <p:cNvSpPr>
              <a:spLocks noChangeArrowheads="1"/>
            </p:cNvSpPr>
            <p:nvPr/>
          </p:nvSpPr>
          <p:spPr bwMode="auto">
            <a:xfrm>
              <a:off x="2614" y="2142"/>
              <a:ext cx="189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VOI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199698" name="Rectangle 18"/>
            <p:cNvSpPr>
              <a:spLocks noChangeArrowheads="1"/>
            </p:cNvSpPr>
            <p:nvPr/>
          </p:nvSpPr>
          <p:spPr bwMode="auto">
            <a:xfrm>
              <a:off x="2604" y="2285"/>
              <a:ext cx="20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LUT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199699" name="Rectangle 19"/>
            <p:cNvSpPr>
              <a:spLocks noChangeArrowheads="1"/>
            </p:cNvSpPr>
            <p:nvPr/>
          </p:nvSpPr>
          <p:spPr bwMode="auto">
            <a:xfrm>
              <a:off x="3094" y="2118"/>
              <a:ext cx="373" cy="41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0" name="Rectangle 20"/>
            <p:cNvSpPr>
              <a:spLocks noChangeArrowheads="1"/>
            </p:cNvSpPr>
            <p:nvPr/>
          </p:nvSpPr>
          <p:spPr bwMode="auto">
            <a:xfrm>
              <a:off x="3239" y="2142"/>
              <a:ext cx="73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P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199701" name="Rectangle 21"/>
            <p:cNvSpPr>
              <a:spLocks noChangeArrowheads="1"/>
            </p:cNvSpPr>
            <p:nvPr/>
          </p:nvSpPr>
          <p:spPr bwMode="auto">
            <a:xfrm>
              <a:off x="3163" y="2285"/>
              <a:ext cx="207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LUT</a:t>
              </a:r>
              <a:endParaRPr lang="en-US" sz="2000">
                <a:latin typeface="Times New Roman" charset="0"/>
              </a:endParaRPr>
            </a:p>
          </p:txBody>
        </p:sp>
        <p:grpSp>
          <p:nvGrpSpPr>
            <p:cNvPr id="199702" name="Group 22"/>
            <p:cNvGrpSpPr>
              <a:grpSpLocks/>
            </p:cNvGrpSpPr>
            <p:nvPr/>
          </p:nvGrpSpPr>
          <p:grpSpPr bwMode="auto">
            <a:xfrm>
              <a:off x="1696" y="2309"/>
              <a:ext cx="186" cy="800"/>
              <a:chOff x="1696" y="2309"/>
              <a:chExt cx="186" cy="800"/>
            </a:xfrm>
          </p:grpSpPr>
          <p:sp>
            <p:nvSpPr>
              <p:cNvPr id="199703" name="Freeform 23"/>
              <p:cNvSpPr>
                <a:spLocks/>
              </p:cNvSpPr>
              <p:nvPr/>
            </p:nvSpPr>
            <p:spPr bwMode="auto">
              <a:xfrm>
                <a:off x="1696" y="2329"/>
                <a:ext cx="147" cy="780"/>
              </a:xfrm>
              <a:custGeom>
                <a:avLst/>
                <a:gdLst>
                  <a:gd name="T0" fmla="*/ 0 w 295"/>
                  <a:gd name="T1" fmla="*/ 1559 h 1559"/>
                  <a:gd name="T2" fmla="*/ 0 w 295"/>
                  <a:gd name="T3" fmla="*/ 0 h 1559"/>
                  <a:gd name="T4" fmla="*/ 295 w 295"/>
                  <a:gd name="T5" fmla="*/ 0 h 1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5" h="1559">
                    <a:moveTo>
                      <a:pt x="0" y="1559"/>
                    </a:moveTo>
                    <a:lnTo>
                      <a:pt x="0" y="0"/>
                    </a:lnTo>
                    <a:lnTo>
                      <a:pt x="29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04" name="Freeform 24"/>
              <p:cNvSpPr>
                <a:spLocks/>
              </p:cNvSpPr>
              <p:nvPr/>
            </p:nvSpPr>
            <p:spPr bwMode="auto">
              <a:xfrm>
                <a:off x="1842" y="2309"/>
                <a:ext cx="40" cy="41"/>
              </a:xfrm>
              <a:custGeom>
                <a:avLst/>
                <a:gdLst>
                  <a:gd name="T0" fmla="*/ 0 w 81"/>
                  <a:gd name="T1" fmla="*/ 81 h 81"/>
                  <a:gd name="T2" fmla="*/ 81 w 81"/>
                  <a:gd name="T3" fmla="*/ 40 h 81"/>
                  <a:gd name="T4" fmla="*/ 0 w 81"/>
                  <a:gd name="T5" fmla="*/ 0 h 81"/>
                  <a:gd name="T6" fmla="*/ 0 w 81"/>
                  <a:gd name="T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1">
                    <a:moveTo>
                      <a:pt x="0" y="81"/>
                    </a:moveTo>
                    <a:lnTo>
                      <a:pt x="81" y="40"/>
                    </a:lnTo>
                    <a:lnTo>
                      <a:pt x="0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9705" name="Group 25"/>
            <p:cNvGrpSpPr>
              <a:grpSpLocks/>
            </p:cNvGrpSpPr>
            <p:nvPr/>
          </p:nvGrpSpPr>
          <p:grpSpPr bwMode="auto">
            <a:xfrm>
              <a:off x="2907" y="2316"/>
              <a:ext cx="187" cy="40"/>
              <a:chOff x="2907" y="2316"/>
              <a:chExt cx="187" cy="40"/>
            </a:xfrm>
          </p:grpSpPr>
          <p:sp>
            <p:nvSpPr>
              <p:cNvPr id="199706" name="Line 26"/>
              <p:cNvSpPr>
                <a:spLocks noChangeShapeType="1"/>
              </p:cNvSpPr>
              <p:nvPr/>
            </p:nvSpPr>
            <p:spPr bwMode="auto">
              <a:xfrm>
                <a:off x="2907" y="2336"/>
                <a:ext cx="14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07" name="Freeform 27"/>
              <p:cNvSpPr>
                <a:spLocks/>
              </p:cNvSpPr>
              <p:nvPr/>
            </p:nvSpPr>
            <p:spPr bwMode="auto">
              <a:xfrm>
                <a:off x="3053" y="2316"/>
                <a:ext cx="41" cy="40"/>
              </a:xfrm>
              <a:custGeom>
                <a:avLst/>
                <a:gdLst>
                  <a:gd name="T0" fmla="*/ 0 w 81"/>
                  <a:gd name="T1" fmla="*/ 81 h 81"/>
                  <a:gd name="T2" fmla="*/ 81 w 81"/>
                  <a:gd name="T3" fmla="*/ 40 h 81"/>
                  <a:gd name="T4" fmla="*/ 0 w 81"/>
                  <a:gd name="T5" fmla="*/ 0 h 81"/>
                  <a:gd name="T6" fmla="*/ 0 w 81"/>
                  <a:gd name="T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1">
                    <a:moveTo>
                      <a:pt x="0" y="81"/>
                    </a:moveTo>
                    <a:lnTo>
                      <a:pt x="81" y="40"/>
                    </a:lnTo>
                    <a:lnTo>
                      <a:pt x="0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9708" name="Group 28"/>
            <p:cNvGrpSpPr>
              <a:grpSpLocks/>
            </p:cNvGrpSpPr>
            <p:nvPr/>
          </p:nvGrpSpPr>
          <p:grpSpPr bwMode="auto">
            <a:xfrm>
              <a:off x="1547" y="2745"/>
              <a:ext cx="149" cy="40"/>
              <a:chOff x="1547" y="2745"/>
              <a:chExt cx="149" cy="40"/>
            </a:xfrm>
          </p:grpSpPr>
          <p:sp>
            <p:nvSpPr>
              <p:cNvPr id="199709" name="Line 29"/>
              <p:cNvSpPr>
                <a:spLocks noChangeShapeType="1"/>
              </p:cNvSpPr>
              <p:nvPr/>
            </p:nvSpPr>
            <p:spPr bwMode="auto">
              <a:xfrm>
                <a:off x="1547" y="2765"/>
                <a:ext cx="11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10" name="Freeform 30"/>
              <p:cNvSpPr>
                <a:spLocks/>
              </p:cNvSpPr>
              <p:nvPr/>
            </p:nvSpPr>
            <p:spPr bwMode="auto">
              <a:xfrm>
                <a:off x="1656" y="2745"/>
                <a:ext cx="40" cy="40"/>
              </a:xfrm>
              <a:custGeom>
                <a:avLst/>
                <a:gdLst>
                  <a:gd name="T0" fmla="*/ 0 w 81"/>
                  <a:gd name="T1" fmla="*/ 81 h 81"/>
                  <a:gd name="T2" fmla="*/ 81 w 81"/>
                  <a:gd name="T3" fmla="*/ 40 h 81"/>
                  <a:gd name="T4" fmla="*/ 0 w 81"/>
                  <a:gd name="T5" fmla="*/ 0 h 81"/>
                  <a:gd name="T6" fmla="*/ 0 w 81"/>
                  <a:gd name="T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1">
                    <a:moveTo>
                      <a:pt x="0" y="81"/>
                    </a:moveTo>
                    <a:lnTo>
                      <a:pt x="81" y="40"/>
                    </a:lnTo>
                    <a:lnTo>
                      <a:pt x="0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9711" name="Rectangle 31"/>
            <p:cNvSpPr>
              <a:spLocks noChangeArrowheads="1"/>
            </p:cNvSpPr>
            <p:nvPr/>
          </p:nvSpPr>
          <p:spPr bwMode="auto">
            <a:xfrm>
              <a:off x="3653" y="1932"/>
              <a:ext cx="684" cy="715"/>
            </a:xfrm>
            <a:prstGeom prst="rect">
              <a:avLst/>
            </a:prstGeom>
            <a:solidFill>
              <a:srgbClr val="B2B2B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12" name="Rectangle 32"/>
            <p:cNvSpPr>
              <a:spLocks noChangeArrowheads="1"/>
            </p:cNvSpPr>
            <p:nvPr/>
          </p:nvSpPr>
          <p:spPr bwMode="auto">
            <a:xfrm>
              <a:off x="3684" y="2205"/>
              <a:ext cx="59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13" name="Rectangle 33"/>
            <p:cNvSpPr>
              <a:spLocks noChangeArrowheads="1"/>
            </p:cNvSpPr>
            <p:nvPr/>
          </p:nvSpPr>
          <p:spPr bwMode="auto">
            <a:xfrm>
              <a:off x="3778" y="2227"/>
              <a:ext cx="358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Display</a:t>
              </a:r>
              <a:endParaRPr lang="en-US" sz="2000">
                <a:latin typeface="Times New Roman" charset="0"/>
              </a:endParaRPr>
            </a:p>
          </p:txBody>
        </p:sp>
        <p:grpSp>
          <p:nvGrpSpPr>
            <p:cNvPr id="199714" name="Group 34"/>
            <p:cNvGrpSpPr>
              <a:grpSpLocks/>
            </p:cNvGrpSpPr>
            <p:nvPr/>
          </p:nvGrpSpPr>
          <p:grpSpPr bwMode="auto">
            <a:xfrm>
              <a:off x="3467" y="2316"/>
              <a:ext cx="186" cy="40"/>
              <a:chOff x="3467" y="2316"/>
              <a:chExt cx="186" cy="40"/>
            </a:xfrm>
          </p:grpSpPr>
          <p:sp>
            <p:nvSpPr>
              <p:cNvPr id="199715" name="Line 35"/>
              <p:cNvSpPr>
                <a:spLocks noChangeShapeType="1"/>
              </p:cNvSpPr>
              <p:nvPr/>
            </p:nvSpPr>
            <p:spPr bwMode="auto">
              <a:xfrm>
                <a:off x="3467" y="2336"/>
                <a:ext cx="14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16" name="Freeform 36"/>
              <p:cNvSpPr>
                <a:spLocks/>
              </p:cNvSpPr>
              <p:nvPr/>
            </p:nvSpPr>
            <p:spPr bwMode="auto">
              <a:xfrm>
                <a:off x="3613" y="2316"/>
                <a:ext cx="40" cy="40"/>
              </a:xfrm>
              <a:custGeom>
                <a:avLst/>
                <a:gdLst>
                  <a:gd name="T0" fmla="*/ 0 w 81"/>
                  <a:gd name="T1" fmla="*/ 81 h 81"/>
                  <a:gd name="T2" fmla="*/ 81 w 81"/>
                  <a:gd name="T3" fmla="*/ 40 h 81"/>
                  <a:gd name="T4" fmla="*/ 0 w 81"/>
                  <a:gd name="T5" fmla="*/ 0 h 81"/>
                  <a:gd name="T6" fmla="*/ 0 w 81"/>
                  <a:gd name="T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1">
                    <a:moveTo>
                      <a:pt x="0" y="81"/>
                    </a:moveTo>
                    <a:lnTo>
                      <a:pt x="81" y="40"/>
                    </a:lnTo>
                    <a:lnTo>
                      <a:pt x="0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9717" name="Rectangle 37"/>
            <p:cNvSpPr>
              <a:spLocks noChangeArrowheads="1"/>
            </p:cNvSpPr>
            <p:nvPr/>
          </p:nvSpPr>
          <p:spPr bwMode="auto">
            <a:xfrm>
              <a:off x="2963" y="2739"/>
              <a:ext cx="765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18" name="Rectangle 38"/>
            <p:cNvSpPr>
              <a:spLocks noChangeArrowheads="1"/>
            </p:cNvSpPr>
            <p:nvPr/>
          </p:nvSpPr>
          <p:spPr bwMode="auto">
            <a:xfrm>
              <a:off x="3052" y="2762"/>
              <a:ext cx="51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Real world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199719" name="Rectangle 39"/>
            <p:cNvSpPr>
              <a:spLocks noChangeArrowheads="1"/>
            </p:cNvSpPr>
            <p:nvPr/>
          </p:nvSpPr>
          <p:spPr bwMode="auto">
            <a:xfrm>
              <a:off x="3197" y="2905"/>
              <a:ext cx="261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value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199720" name="Rectangle 40"/>
            <p:cNvSpPr>
              <a:spLocks noChangeArrowheads="1"/>
            </p:cNvSpPr>
            <p:nvPr/>
          </p:nvSpPr>
          <p:spPr bwMode="auto">
            <a:xfrm>
              <a:off x="4103" y="2528"/>
              <a:ext cx="32" cy="31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9721" name="Group 41"/>
            <p:cNvGrpSpPr>
              <a:grpSpLocks/>
            </p:cNvGrpSpPr>
            <p:nvPr/>
          </p:nvGrpSpPr>
          <p:grpSpPr bwMode="auto">
            <a:xfrm>
              <a:off x="2591" y="3092"/>
              <a:ext cx="1118" cy="41"/>
              <a:chOff x="2591" y="3092"/>
              <a:chExt cx="1118" cy="41"/>
            </a:xfrm>
          </p:grpSpPr>
          <p:sp>
            <p:nvSpPr>
              <p:cNvPr id="199722" name="Line 42"/>
              <p:cNvSpPr>
                <a:spLocks noChangeShapeType="1"/>
              </p:cNvSpPr>
              <p:nvPr/>
            </p:nvSpPr>
            <p:spPr bwMode="auto">
              <a:xfrm>
                <a:off x="2591" y="3112"/>
                <a:ext cx="107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23" name="Freeform 43"/>
              <p:cNvSpPr>
                <a:spLocks/>
              </p:cNvSpPr>
              <p:nvPr/>
            </p:nvSpPr>
            <p:spPr bwMode="auto">
              <a:xfrm>
                <a:off x="3669" y="3092"/>
                <a:ext cx="40" cy="41"/>
              </a:xfrm>
              <a:custGeom>
                <a:avLst/>
                <a:gdLst>
                  <a:gd name="T0" fmla="*/ 0 w 81"/>
                  <a:gd name="T1" fmla="*/ 81 h 81"/>
                  <a:gd name="T2" fmla="*/ 81 w 81"/>
                  <a:gd name="T3" fmla="*/ 40 h 81"/>
                  <a:gd name="T4" fmla="*/ 0 w 81"/>
                  <a:gd name="T5" fmla="*/ 0 h 81"/>
                  <a:gd name="T6" fmla="*/ 0 w 81"/>
                  <a:gd name="T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1">
                    <a:moveTo>
                      <a:pt x="0" y="81"/>
                    </a:moveTo>
                    <a:lnTo>
                      <a:pt x="81" y="40"/>
                    </a:lnTo>
                    <a:lnTo>
                      <a:pt x="0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9724" name="Rectangle 44"/>
            <p:cNvSpPr>
              <a:spLocks noChangeArrowheads="1"/>
            </p:cNvSpPr>
            <p:nvPr/>
          </p:nvSpPr>
          <p:spPr bwMode="auto">
            <a:xfrm>
              <a:off x="951" y="2664"/>
              <a:ext cx="261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25" name="Rectangle 45"/>
            <p:cNvSpPr>
              <a:spLocks noChangeArrowheads="1"/>
            </p:cNvSpPr>
            <p:nvPr/>
          </p:nvSpPr>
          <p:spPr bwMode="auto">
            <a:xfrm>
              <a:off x="1882" y="2121"/>
              <a:ext cx="448" cy="41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26" name="Rectangle 46"/>
            <p:cNvSpPr>
              <a:spLocks noChangeArrowheads="1"/>
            </p:cNvSpPr>
            <p:nvPr/>
          </p:nvSpPr>
          <p:spPr bwMode="auto">
            <a:xfrm>
              <a:off x="1933" y="2207"/>
              <a:ext cx="30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Modality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199727" name="Rectangle 47"/>
            <p:cNvSpPr>
              <a:spLocks noChangeArrowheads="1"/>
            </p:cNvSpPr>
            <p:nvPr/>
          </p:nvSpPr>
          <p:spPr bwMode="auto">
            <a:xfrm>
              <a:off x="2018" y="2345"/>
              <a:ext cx="15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LUT</a:t>
              </a:r>
              <a:endParaRPr lang="en-US" sz="2000">
                <a:latin typeface="Times New Roman" charset="0"/>
              </a:endParaRPr>
            </a:p>
          </p:txBody>
        </p:sp>
        <p:grpSp>
          <p:nvGrpSpPr>
            <p:cNvPr id="199728" name="Group 48"/>
            <p:cNvGrpSpPr>
              <a:grpSpLocks/>
            </p:cNvGrpSpPr>
            <p:nvPr/>
          </p:nvGrpSpPr>
          <p:grpSpPr bwMode="auto">
            <a:xfrm>
              <a:off x="2330" y="2308"/>
              <a:ext cx="208" cy="41"/>
              <a:chOff x="2330" y="2308"/>
              <a:chExt cx="208" cy="41"/>
            </a:xfrm>
          </p:grpSpPr>
          <p:sp>
            <p:nvSpPr>
              <p:cNvPr id="199729" name="Line 49"/>
              <p:cNvSpPr>
                <a:spLocks noChangeShapeType="1"/>
              </p:cNvSpPr>
              <p:nvPr/>
            </p:nvSpPr>
            <p:spPr bwMode="auto">
              <a:xfrm flipV="1">
                <a:off x="2330" y="2328"/>
                <a:ext cx="16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0" name="Freeform 50"/>
              <p:cNvSpPr>
                <a:spLocks/>
              </p:cNvSpPr>
              <p:nvPr/>
            </p:nvSpPr>
            <p:spPr bwMode="auto">
              <a:xfrm>
                <a:off x="2498" y="2308"/>
                <a:ext cx="40" cy="41"/>
              </a:xfrm>
              <a:custGeom>
                <a:avLst/>
                <a:gdLst>
                  <a:gd name="T0" fmla="*/ 0 w 81"/>
                  <a:gd name="T1" fmla="*/ 81 h 81"/>
                  <a:gd name="T2" fmla="*/ 81 w 81"/>
                  <a:gd name="T3" fmla="*/ 40 h 81"/>
                  <a:gd name="T4" fmla="*/ 0 w 81"/>
                  <a:gd name="T5" fmla="*/ 0 h 81"/>
                  <a:gd name="T6" fmla="*/ 0 w 81"/>
                  <a:gd name="T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1">
                    <a:moveTo>
                      <a:pt x="0" y="81"/>
                    </a:moveTo>
                    <a:lnTo>
                      <a:pt x="81" y="40"/>
                    </a:lnTo>
                    <a:lnTo>
                      <a:pt x="0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9731" name="Group 51"/>
            <p:cNvGrpSpPr>
              <a:grpSpLocks/>
            </p:cNvGrpSpPr>
            <p:nvPr/>
          </p:nvGrpSpPr>
          <p:grpSpPr bwMode="auto">
            <a:xfrm>
              <a:off x="1696" y="3092"/>
              <a:ext cx="447" cy="41"/>
              <a:chOff x="1696" y="3092"/>
              <a:chExt cx="447" cy="41"/>
            </a:xfrm>
          </p:grpSpPr>
          <p:sp>
            <p:nvSpPr>
              <p:cNvPr id="199732" name="Line 52"/>
              <p:cNvSpPr>
                <a:spLocks noChangeShapeType="1"/>
              </p:cNvSpPr>
              <p:nvPr/>
            </p:nvSpPr>
            <p:spPr bwMode="auto">
              <a:xfrm>
                <a:off x="1696" y="3112"/>
                <a:ext cx="40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3" name="Freeform 53"/>
              <p:cNvSpPr>
                <a:spLocks/>
              </p:cNvSpPr>
              <p:nvPr/>
            </p:nvSpPr>
            <p:spPr bwMode="auto">
              <a:xfrm>
                <a:off x="2103" y="3092"/>
                <a:ext cx="40" cy="41"/>
              </a:xfrm>
              <a:custGeom>
                <a:avLst/>
                <a:gdLst>
                  <a:gd name="T0" fmla="*/ 0 w 81"/>
                  <a:gd name="T1" fmla="*/ 81 h 81"/>
                  <a:gd name="T2" fmla="*/ 81 w 81"/>
                  <a:gd name="T3" fmla="*/ 40 h 81"/>
                  <a:gd name="T4" fmla="*/ 0 w 81"/>
                  <a:gd name="T5" fmla="*/ 0 h 81"/>
                  <a:gd name="T6" fmla="*/ 0 w 81"/>
                  <a:gd name="T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1">
                    <a:moveTo>
                      <a:pt x="0" y="81"/>
                    </a:moveTo>
                    <a:lnTo>
                      <a:pt x="81" y="40"/>
                    </a:lnTo>
                    <a:lnTo>
                      <a:pt x="0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9734" name="Rectangle 54"/>
            <p:cNvSpPr>
              <a:spLocks noChangeArrowheads="1"/>
            </p:cNvSpPr>
            <p:nvPr/>
          </p:nvSpPr>
          <p:spPr bwMode="auto">
            <a:xfrm>
              <a:off x="4082" y="3373"/>
              <a:ext cx="671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35" name="Rectangle 55"/>
            <p:cNvSpPr>
              <a:spLocks noChangeArrowheads="1"/>
            </p:cNvSpPr>
            <p:nvPr/>
          </p:nvSpPr>
          <p:spPr bwMode="auto">
            <a:xfrm>
              <a:off x="4133" y="3394"/>
              <a:ext cx="528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Measurement</a:t>
              </a:r>
              <a:endParaRPr lang="en-US" sz="2000" b="1">
                <a:latin typeface="Times New Roman" charset="0"/>
              </a:endParaRPr>
            </a:p>
          </p:txBody>
        </p:sp>
        <p:sp>
          <p:nvSpPr>
            <p:cNvPr id="199736" name="Rectangle 56"/>
            <p:cNvSpPr>
              <a:spLocks noChangeArrowheads="1"/>
            </p:cNvSpPr>
            <p:nvPr/>
          </p:nvSpPr>
          <p:spPr bwMode="auto">
            <a:xfrm>
              <a:off x="4187" y="3502"/>
              <a:ext cx="432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Units Code</a:t>
              </a:r>
              <a:endParaRPr lang="en-US" sz="2000" b="1">
                <a:latin typeface="Times New Roman" charset="0"/>
              </a:endParaRPr>
            </a:p>
          </p:txBody>
        </p:sp>
        <p:sp>
          <p:nvSpPr>
            <p:cNvPr id="199737" name="Rectangle 57"/>
            <p:cNvSpPr>
              <a:spLocks noChangeArrowheads="1"/>
            </p:cNvSpPr>
            <p:nvPr/>
          </p:nvSpPr>
          <p:spPr bwMode="auto">
            <a:xfrm>
              <a:off x="4207" y="3608"/>
              <a:ext cx="387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Sequence</a:t>
              </a:r>
              <a:endParaRPr lang="en-US" sz="2000" b="1">
                <a:latin typeface="Times New Roman" charset="0"/>
              </a:endParaRPr>
            </a:p>
          </p:txBody>
        </p:sp>
        <p:sp>
          <p:nvSpPr>
            <p:cNvPr id="199738" name="Rectangle 58"/>
            <p:cNvSpPr>
              <a:spLocks noChangeArrowheads="1"/>
            </p:cNvSpPr>
            <p:nvPr/>
          </p:nvSpPr>
          <p:spPr bwMode="auto">
            <a:xfrm>
              <a:off x="4156" y="3715"/>
              <a:ext cx="460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(0040,08EA)</a:t>
              </a:r>
              <a:endParaRPr lang="en-US" sz="2000">
                <a:latin typeface="Times New Roman" charset="0"/>
              </a:endParaRPr>
            </a:p>
          </p:txBody>
        </p:sp>
        <p:grpSp>
          <p:nvGrpSpPr>
            <p:cNvPr id="199739" name="Group 59"/>
            <p:cNvGrpSpPr>
              <a:grpSpLocks/>
            </p:cNvGrpSpPr>
            <p:nvPr/>
          </p:nvGrpSpPr>
          <p:grpSpPr bwMode="auto">
            <a:xfrm>
              <a:off x="4088" y="2590"/>
              <a:ext cx="61" cy="373"/>
              <a:chOff x="4088" y="2590"/>
              <a:chExt cx="61" cy="373"/>
            </a:xfrm>
          </p:grpSpPr>
          <p:sp>
            <p:nvSpPr>
              <p:cNvPr id="199740" name="Rectangle 60"/>
              <p:cNvSpPr>
                <a:spLocks noChangeArrowheads="1"/>
              </p:cNvSpPr>
              <p:nvPr/>
            </p:nvSpPr>
            <p:spPr bwMode="auto">
              <a:xfrm>
                <a:off x="4113" y="2649"/>
                <a:ext cx="12" cy="4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1" name="Rectangle 61"/>
              <p:cNvSpPr>
                <a:spLocks noChangeArrowheads="1"/>
              </p:cNvSpPr>
              <p:nvPr/>
            </p:nvSpPr>
            <p:spPr bwMode="auto">
              <a:xfrm>
                <a:off x="4113" y="2731"/>
                <a:ext cx="12" cy="4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2" name="Rectangle 62"/>
              <p:cNvSpPr>
                <a:spLocks noChangeArrowheads="1"/>
              </p:cNvSpPr>
              <p:nvPr/>
            </p:nvSpPr>
            <p:spPr bwMode="auto">
              <a:xfrm>
                <a:off x="4113" y="2814"/>
                <a:ext cx="12" cy="4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3" name="Rectangle 63"/>
              <p:cNvSpPr>
                <a:spLocks noChangeArrowheads="1"/>
              </p:cNvSpPr>
              <p:nvPr/>
            </p:nvSpPr>
            <p:spPr bwMode="auto">
              <a:xfrm>
                <a:off x="4113" y="2897"/>
                <a:ext cx="1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4" name="Freeform 64"/>
              <p:cNvSpPr>
                <a:spLocks/>
              </p:cNvSpPr>
              <p:nvPr/>
            </p:nvSpPr>
            <p:spPr bwMode="auto">
              <a:xfrm>
                <a:off x="4089" y="2590"/>
                <a:ext cx="60" cy="60"/>
              </a:xfrm>
              <a:custGeom>
                <a:avLst/>
                <a:gdLst>
                  <a:gd name="T0" fmla="*/ 121 w 121"/>
                  <a:gd name="T1" fmla="*/ 119 h 119"/>
                  <a:gd name="T2" fmla="*/ 60 w 121"/>
                  <a:gd name="T3" fmla="*/ 0 h 119"/>
                  <a:gd name="T4" fmla="*/ 0 w 121"/>
                  <a:gd name="T5" fmla="*/ 119 h 119"/>
                  <a:gd name="T6" fmla="*/ 121 w 121"/>
                  <a:gd name="T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119">
                    <a:moveTo>
                      <a:pt x="121" y="119"/>
                    </a:moveTo>
                    <a:lnTo>
                      <a:pt x="60" y="0"/>
                    </a:lnTo>
                    <a:lnTo>
                      <a:pt x="0" y="119"/>
                    </a:lnTo>
                    <a:lnTo>
                      <a:pt x="121" y="1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5" name="Freeform 65"/>
              <p:cNvSpPr>
                <a:spLocks/>
              </p:cNvSpPr>
              <p:nvPr/>
            </p:nvSpPr>
            <p:spPr bwMode="auto">
              <a:xfrm>
                <a:off x="4088" y="2903"/>
                <a:ext cx="61" cy="60"/>
              </a:xfrm>
              <a:custGeom>
                <a:avLst/>
                <a:gdLst>
                  <a:gd name="T0" fmla="*/ 0 w 121"/>
                  <a:gd name="T1" fmla="*/ 0 h 119"/>
                  <a:gd name="T2" fmla="*/ 61 w 121"/>
                  <a:gd name="T3" fmla="*/ 119 h 119"/>
                  <a:gd name="T4" fmla="*/ 121 w 121"/>
                  <a:gd name="T5" fmla="*/ 0 h 119"/>
                  <a:gd name="T6" fmla="*/ 0 w 121"/>
                  <a:gd name="T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119">
                    <a:moveTo>
                      <a:pt x="0" y="0"/>
                    </a:moveTo>
                    <a:lnTo>
                      <a:pt x="61" y="119"/>
                    </a:lnTo>
                    <a:lnTo>
                      <a:pt x="1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9746" name="Rectangle 66"/>
            <p:cNvSpPr>
              <a:spLocks noChangeArrowheads="1"/>
            </p:cNvSpPr>
            <p:nvPr/>
          </p:nvSpPr>
          <p:spPr bwMode="auto">
            <a:xfrm>
              <a:off x="1659" y="3373"/>
              <a:ext cx="671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47" name="Rectangle 67"/>
            <p:cNvSpPr>
              <a:spLocks noChangeArrowheads="1"/>
            </p:cNvSpPr>
            <p:nvPr/>
          </p:nvSpPr>
          <p:spPr bwMode="auto">
            <a:xfrm>
              <a:off x="1764" y="3394"/>
              <a:ext cx="427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Real World</a:t>
              </a:r>
              <a:endParaRPr lang="en-US" sz="2000" b="1">
                <a:latin typeface="Times New Roman" charset="0"/>
              </a:endParaRPr>
            </a:p>
          </p:txBody>
        </p:sp>
        <p:sp>
          <p:nvSpPr>
            <p:cNvPr id="199748" name="Rectangle 68"/>
            <p:cNvSpPr>
              <a:spLocks noChangeArrowheads="1"/>
            </p:cNvSpPr>
            <p:nvPr/>
          </p:nvSpPr>
          <p:spPr bwMode="auto">
            <a:xfrm>
              <a:off x="1774" y="3502"/>
              <a:ext cx="400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Value LUT</a:t>
              </a:r>
              <a:endParaRPr lang="en-US" sz="2000" b="1">
                <a:latin typeface="Times New Roman" charset="0"/>
              </a:endParaRPr>
            </a:p>
          </p:txBody>
        </p:sp>
        <p:sp>
          <p:nvSpPr>
            <p:cNvPr id="199749" name="Rectangle 69"/>
            <p:cNvSpPr>
              <a:spLocks noChangeArrowheads="1"/>
            </p:cNvSpPr>
            <p:nvPr/>
          </p:nvSpPr>
          <p:spPr bwMode="auto">
            <a:xfrm>
              <a:off x="1896" y="3608"/>
              <a:ext cx="178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Data</a:t>
              </a:r>
              <a:endParaRPr lang="en-US" sz="2000" b="1">
                <a:latin typeface="Times New Roman" charset="0"/>
              </a:endParaRPr>
            </a:p>
          </p:txBody>
        </p:sp>
        <p:sp>
          <p:nvSpPr>
            <p:cNvPr id="199750" name="Rectangle 70"/>
            <p:cNvSpPr>
              <a:spLocks noChangeArrowheads="1"/>
            </p:cNvSpPr>
            <p:nvPr/>
          </p:nvSpPr>
          <p:spPr bwMode="auto">
            <a:xfrm>
              <a:off x="1743" y="3715"/>
              <a:ext cx="44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(0040,9212)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199751" name="Rectangle 71"/>
            <p:cNvSpPr>
              <a:spLocks noChangeArrowheads="1"/>
            </p:cNvSpPr>
            <p:nvPr/>
          </p:nvSpPr>
          <p:spPr bwMode="auto">
            <a:xfrm>
              <a:off x="2442" y="3373"/>
              <a:ext cx="708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52" name="Rectangle 72"/>
            <p:cNvSpPr>
              <a:spLocks noChangeArrowheads="1"/>
            </p:cNvSpPr>
            <p:nvPr/>
          </p:nvSpPr>
          <p:spPr bwMode="auto">
            <a:xfrm>
              <a:off x="2565" y="3394"/>
              <a:ext cx="427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Real World</a:t>
              </a:r>
              <a:endParaRPr lang="en-US" sz="2000" b="1">
                <a:latin typeface="Times New Roman" charset="0"/>
              </a:endParaRPr>
            </a:p>
          </p:txBody>
        </p:sp>
        <p:sp>
          <p:nvSpPr>
            <p:cNvPr id="199753" name="Rectangle 73"/>
            <p:cNvSpPr>
              <a:spLocks noChangeArrowheads="1"/>
            </p:cNvSpPr>
            <p:nvPr/>
          </p:nvSpPr>
          <p:spPr bwMode="auto">
            <a:xfrm>
              <a:off x="2483" y="3502"/>
              <a:ext cx="587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Value Intercept</a:t>
              </a:r>
              <a:endParaRPr lang="en-US" sz="2000" b="1">
                <a:latin typeface="Times New Roman" charset="0"/>
              </a:endParaRPr>
            </a:p>
          </p:txBody>
        </p:sp>
        <p:sp>
          <p:nvSpPr>
            <p:cNvPr id="199754" name="Rectangle 74"/>
            <p:cNvSpPr>
              <a:spLocks noChangeArrowheads="1"/>
            </p:cNvSpPr>
            <p:nvPr/>
          </p:nvSpPr>
          <p:spPr bwMode="auto">
            <a:xfrm>
              <a:off x="2586" y="3608"/>
              <a:ext cx="39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and Slope</a:t>
              </a:r>
              <a:endParaRPr lang="en-US" sz="2000" b="1">
                <a:latin typeface="Times New Roman" charset="0"/>
              </a:endParaRPr>
            </a:p>
          </p:txBody>
        </p:sp>
        <p:sp>
          <p:nvSpPr>
            <p:cNvPr id="199755" name="Rectangle 75"/>
            <p:cNvSpPr>
              <a:spLocks noChangeArrowheads="1"/>
            </p:cNvSpPr>
            <p:nvPr/>
          </p:nvSpPr>
          <p:spPr bwMode="auto">
            <a:xfrm>
              <a:off x="2604" y="3715"/>
              <a:ext cx="373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attributes</a:t>
              </a:r>
              <a:endParaRPr lang="en-US" sz="2000" b="1">
                <a:latin typeface="Times New Roman" charset="0"/>
              </a:endParaRPr>
            </a:p>
          </p:txBody>
        </p:sp>
        <p:sp>
          <p:nvSpPr>
            <p:cNvPr id="199756" name="Rectangle 76"/>
            <p:cNvSpPr>
              <a:spLocks noChangeArrowheads="1"/>
            </p:cNvSpPr>
            <p:nvPr/>
          </p:nvSpPr>
          <p:spPr bwMode="auto">
            <a:xfrm>
              <a:off x="2181" y="3522"/>
              <a:ext cx="336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57" name="Rectangle 77"/>
            <p:cNvSpPr>
              <a:spLocks noChangeArrowheads="1"/>
            </p:cNvSpPr>
            <p:nvPr/>
          </p:nvSpPr>
          <p:spPr bwMode="auto">
            <a:xfrm>
              <a:off x="2307" y="3543"/>
              <a:ext cx="73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or</a:t>
              </a:r>
              <a:endParaRPr lang="en-US" sz="2000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34783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Real World Value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Separate pipelines based on pixels</a:t>
            </a:r>
          </a:p>
          <a:p>
            <a:pPr lvl="1"/>
            <a:r>
              <a:rPr lang="en-US" sz="2400" dirty="0"/>
              <a:t>w</a:t>
            </a:r>
            <a:r>
              <a:rPr lang="en-US" sz="2400" dirty="0" smtClean="0"/>
              <a:t>hat to show on the display</a:t>
            </a:r>
          </a:p>
          <a:p>
            <a:pPr lvl="1"/>
            <a:r>
              <a:rPr lang="en-US" sz="2400" dirty="0"/>
              <a:t>w</a:t>
            </a:r>
            <a:r>
              <a:rPr lang="en-US" sz="2400" dirty="0" smtClean="0"/>
              <a:t>hat the pixel (voxel) “means”</a:t>
            </a:r>
          </a:p>
          <a:p>
            <a:r>
              <a:rPr lang="en-US" sz="2800" dirty="0" smtClean="0"/>
              <a:t>e.g., MR pixel values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ignal intensity windowed for display</a:t>
            </a:r>
          </a:p>
          <a:p>
            <a:pPr lvl="1"/>
            <a:r>
              <a:rPr lang="en-US" sz="2400" dirty="0" smtClean="0"/>
              <a:t>mapped to physical unit (e.g. </a:t>
            </a:r>
            <a:r>
              <a:rPr lang="en-US" sz="2400" dirty="0"/>
              <a:t>phase contrast </a:t>
            </a:r>
            <a:r>
              <a:rPr lang="en-US" sz="2400" dirty="0" smtClean="0"/>
              <a:t>velocity)</a:t>
            </a:r>
          </a:p>
          <a:p>
            <a:pPr lvl="1"/>
            <a:r>
              <a:rPr lang="en-US" sz="2400" dirty="0"/>
              <a:t>r</a:t>
            </a:r>
            <a:r>
              <a:rPr lang="en-US" sz="2400" dirty="0" smtClean="0"/>
              <a:t>ecently added code for “quantity” as well (CP 1387)</a:t>
            </a:r>
          </a:p>
          <a:p>
            <a:r>
              <a:rPr lang="en-US" sz="2800" dirty="0" smtClean="0"/>
              <a:t>Encoding options:</a:t>
            </a:r>
          </a:p>
          <a:p>
            <a:pPr lvl="1"/>
            <a:r>
              <a:rPr lang="en-US" sz="2400" dirty="0"/>
              <a:t>w</a:t>
            </a:r>
            <a:r>
              <a:rPr lang="en-US" sz="2400" dirty="0" smtClean="0"/>
              <a:t>ithin image or separate object (e.g., derived later)</a:t>
            </a:r>
          </a:p>
          <a:p>
            <a:pPr lvl="1"/>
            <a:r>
              <a:rPr lang="en-US" sz="2400" dirty="0"/>
              <a:t>l</a:t>
            </a:r>
            <a:r>
              <a:rPr lang="en-US" sz="2400" dirty="0" smtClean="0"/>
              <a:t>inear equation or LUT, applied to all/sub-set of range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oint operation (applies to all voxels in slice/frame)</a:t>
            </a:r>
          </a:p>
          <a:p>
            <a:pPr lvl="1"/>
            <a:r>
              <a:rPr lang="en-US" sz="2400" dirty="0"/>
              <a:t>r</a:t>
            </a:r>
            <a:r>
              <a:rPr lang="en-US" sz="2400" dirty="0" smtClean="0"/>
              <a:t>eferenced from SR for ROI measurement (CP 1388)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55645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18 at 1.07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7" y="5432"/>
            <a:ext cx="4750310" cy="2346440"/>
          </a:xfrm>
          <a:prstGeom prst="rect">
            <a:avLst/>
          </a:prstGeom>
        </p:spPr>
      </p:pic>
      <p:pic>
        <p:nvPicPr>
          <p:cNvPr id="3" name="Picture 2" descr="Screen Shot 2014-08-18 at 1.06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660" y="2349505"/>
            <a:ext cx="3550012" cy="4307417"/>
          </a:xfrm>
          <a:prstGeom prst="rect">
            <a:avLst/>
          </a:prstGeom>
        </p:spPr>
      </p:pic>
      <p:pic>
        <p:nvPicPr>
          <p:cNvPr id="4" name="Picture 3" descr="Screen Shot 2014-08-18 at 1.06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60" y="2698750"/>
            <a:ext cx="3440989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285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Real World Value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Units:</a:t>
            </a:r>
          </a:p>
          <a:p>
            <a:pPr lvl="1"/>
            <a:r>
              <a:rPr lang="en-US" sz="2400" dirty="0"/>
              <a:t>Unified Code for Units of </a:t>
            </a:r>
            <a:r>
              <a:rPr lang="en-US" sz="2400" dirty="0" smtClean="0"/>
              <a:t>Measure (UCUM)</a:t>
            </a:r>
          </a:p>
          <a:p>
            <a:r>
              <a:rPr lang="en-US" sz="2800" dirty="0" smtClean="0"/>
              <a:t>Quantity defined (</a:t>
            </a:r>
            <a:r>
              <a:rPr lang="en-US" sz="2800" dirty="0" err="1" smtClean="0"/>
              <a:t>extensibly</a:t>
            </a:r>
            <a:r>
              <a:rPr lang="en-US" sz="2800" dirty="0" smtClean="0"/>
              <a:t>) as:</a:t>
            </a:r>
          </a:p>
          <a:p>
            <a:pPr lvl="1"/>
            <a:r>
              <a:rPr lang="en-US" sz="2400" dirty="0"/>
              <a:t>(G-C1C6, SRT, "</a:t>
            </a:r>
            <a:r>
              <a:rPr lang="en-US" sz="2400" dirty="0" smtClean="0"/>
              <a:t>Quantity”)</a:t>
            </a:r>
          </a:p>
          <a:p>
            <a:pPr lvl="1"/>
            <a:r>
              <a:rPr lang="en-US" sz="2400" dirty="0" smtClean="0"/>
              <a:t>(121401, DCM, “Derivation”)</a:t>
            </a:r>
          </a:p>
          <a:p>
            <a:pPr lvl="1"/>
            <a:r>
              <a:rPr lang="en-US" sz="2400" dirty="0"/>
              <a:t>(G-</a:t>
            </a:r>
            <a:r>
              <a:rPr lang="en-US" sz="2400" dirty="0" smtClean="0"/>
              <a:t>C036, SRT, “Measurement Method”)</a:t>
            </a:r>
          </a:p>
          <a:p>
            <a:r>
              <a:rPr lang="en-US" sz="2800" dirty="0" smtClean="0"/>
              <a:t>E.g., Cerebral </a:t>
            </a:r>
            <a:r>
              <a:rPr lang="en-US" sz="2800" dirty="0"/>
              <a:t>Blood Flow (CBF</a:t>
            </a:r>
            <a:r>
              <a:rPr lang="en-US" sz="2800" dirty="0" smtClean="0"/>
              <a:t>)</a:t>
            </a:r>
            <a:endParaRPr lang="en-US" sz="2800" dirty="0"/>
          </a:p>
          <a:p>
            <a:pPr lvl="1"/>
            <a:r>
              <a:rPr lang="en-US" sz="2400" dirty="0" smtClean="0"/>
              <a:t>Measurement Units Code Sequence</a:t>
            </a:r>
          </a:p>
          <a:p>
            <a:pPr lvl="2"/>
            <a:r>
              <a:rPr lang="en-US" sz="2000" dirty="0"/>
              <a:t>(ml/[100]g/min, UCUM, "milliliter per 100 gram per minute")</a:t>
            </a:r>
            <a:endParaRPr lang="en-US" sz="2000" dirty="0" smtClean="0"/>
          </a:p>
          <a:p>
            <a:pPr lvl="1"/>
            <a:r>
              <a:rPr lang="en-US" sz="2400" dirty="0" smtClean="0"/>
              <a:t>Quantity Definition Sequence</a:t>
            </a:r>
          </a:p>
          <a:p>
            <a:pPr lvl="2"/>
            <a:r>
              <a:rPr lang="en-US" sz="2000" dirty="0"/>
              <a:t>(G-C1C6, SRT, "Quantity") = (113055, DCM, "Regional Cerebral Blood Flow")</a:t>
            </a:r>
          </a:p>
        </p:txBody>
      </p:sp>
    </p:spTree>
    <p:extLst>
      <p:ext uri="{BB962C8B-B14F-4D97-AF65-F5344CB8AC3E}">
        <p14:creationId xmlns:p14="http://schemas.microsoft.com/office/powerpoint/2010/main" val="9679779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293955"/>
            <a:ext cx="8260323" cy="705465"/>
          </a:xfrm>
        </p:spPr>
        <p:txBody>
          <a:bodyPr/>
          <a:lstStyle/>
          <a:p>
            <a:pPr algn="ctr"/>
            <a:r>
              <a:rPr lang="en-US" dirty="0"/>
              <a:t>Blending </a:t>
            </a:r>
            <a:r>
              <a:rPr lang="en-US" dirty="0" smtClean="0"/>
              <a:t>Presentation State</a:t>
            </a:r>
            <a:endParaRPr lang="en-US" dirty="0"/>
          </a:p>
        </p:txBody>
      </p:sp>
      <p:grpSp>
        <p:nvGrpSpPr>
          <p:cNvPr id="925700" name="Group 4"/>
          <p:cNvGrpSpPr>
            <a:grpSpLocks/>
          </p:cNvGrpSpPr>
          <p:nvPr/>
        </p:nvGrpSpPr>
        <p:grpSpPr bwMode="auto">
          <a:xfrm>
            <a:off x="436563" y="2408238"/>
            <a:ext cx="1377950" cy="1306512"/>
            <a:chOff x="804" y="1523"/>
            <a:chExt cx="868" cy="823"/>
          </a:xfrm>
        </p:grpSpPr>
        <p:pic>
          <p:nvPicPr>
            <p:cNvPr id="925701" name="Picture 5" descr="elcta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" y="1523"/>
              <a:ext cx="622" cy="622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702" name="Picture 6" descr="elcta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" y="1590"/>
              <a:ext cx="622" cy="622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703" name="Picture 7" descr="elcta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" y="1657"/>
              <a:ext cx="622" cy="622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704" name="Picture 8" descr="elcta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724"/>
              <a:ext cx="622" cy="622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5705" name="Group 9"/>
          <p:cNvGrpSpPr>
            <a:grpSpLocks/>
          </p:cNvGrpSpPr>
          <p:nvPr/>
        </p:nvGrpSpPr>
        <p:grpSpPr bwMode="auto">
          <a:xfrm rot="-333376">
            <a:off x="417513" y="4071938"/>
            <a:ext cx="1366837" cy="1254125"/>
            <a:chOff x="810" y="2695"/>
            <a:chExt cx="861" cy="790"/>
          </a:xfrm>
        </p:grpSpPr>
        <p:pic>
          <p:nvPicPr>
            <p:cNvPr id="925706" name="Picture 10" descr="elpetax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" y="2695"/>
              <a:ext cx="616" cy="616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707" name="Picture 11" descr="elpetax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" y="2753"/>
              <a:ext cx="616" cy="616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708" name="Picture 12" descr="elpetax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" y="2811"/>
              <a:ext cx="616" cy="616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709" name="Picture 13" descr="elpetax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" y="2869"/>
              <a:ext cx="616" cy="616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25710" name="Rectangle 14"/>
          <p:cNvSpPr>
            <a:spLocks noChangeArrowheads="1"/>
          </p:cNvSpPr>
          <p:nvPr/>
        </p:nvSpPr>
        <p:spPr bwMode="auto">
          <a:xfrm>
            <a:off x="354013" y="5648325"/>
            <a:ext cx="1808162" cy="5619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select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superimposed</a:t>
            </a:r>
          </a:p>
        </p:txBody>
      </p:sp>
      <p:sp>
        <p:nvSpPr>
          <p:cNvPr id="925711" name="Rectangle 15"/>
          <p:cNvSpPr>
            <a:spLocks noChangeArrowheads="1"/>
          </p:cNvSpPr>
          <p:nvPr/>
        </p:nvSpPr>
        <p:spPr bwMode="auto">
          <a:xfrm>
            <a:off x="2551113" y="1825625"/>
            <a:ext cx="1220787" cy="3619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i="1" dirty="0">
                <a:latin typeface="Arial" charset="0"/>
              </a:rPr>
              <a:t>[register]</a:t>
            </a:r>
          </a:p>
        </p:txBody>
      </p:sp>
      <p:grpSp>
        <p:nvGrpSpPr>
          <p:cNvPr id="925712" name="Group 16"/>
          <p:cNvGrpSpPr>
            <a:grpSpLocks/>
          </p:cNvGrpSpPr>
          <p:nvPr/>
        </p:nvGrpSpPr>
        <p:grpSpPr bwMode="auto">
          <a:xfrm>
            <a:off x="2459038" y="2393950"/>
            <a:ext cx="1377950" cy="1306513"/>
            <a:chOff x="804" y="1523"/>
            <a:chExt cx="868" cy="823"/>
          </a:xfrm>
        </p:grpSpPr>
        <p:pic>
          <p:nvPicPr>
            <p:cNvPr id="925713" name="Picture 17" descr="elcta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" y="1523"/>
              <a:ext cx="622" cy="622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714" name="Picture 18" descr="elcta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" y="1590"/>
              <a:ext cx="622" cy="622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715" name="Picture 19" descr="elcta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" y="1657"/>
              <a:ext cx="622" cy="622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716" name="Picture 20" descr="elcta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724"/>
              <a:ext cx="622" cy="622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25717" name="Rectangle 21"/>
          <p:cNvSpPr>
            <a:spLocks noChangeArrowheads="1"/>
          </p:cNvSpPr>
          <p:nvPr/>
        </p:nvSpPr>
        <p:spPr bwMode="auto">
          <a:xfrm>
            <a:off x="2316163" y="5754688"/>
            <a:ext cx="1220787" cy="3619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i="1">
                <a:latin typeface="Arial" charset="0"/>
              </a:rPr>
              <a:t>resample</a:t>
            </a:r>
          </a:p>
        </p:txBody>
      </p:sp>
      <p:grpSp>
        <p:nvGrpSpPr>
          <p:cNvPr id="925718" name="Group 22"/>
          <p:cNvGrpSpPr>
            <a:grpSpLocks/>
          </p:cNvGrpSpPr>
          <p:nvPr/>
        </p:nvGrpSpPr>
        <p:grpSpPr bwMode="auto">
          <a:xfrm>
            <a:off x="2470150" y="4060825"/>
            <a:ext cx="1301750" cy="1298575"/>
            <a:chOff x="2085" y="2528"/>
            <a:chExt cx="820" cy="818"/>
          </a:xfrm>
        </p:grpSpPr>
        <p:pic>
          <p:nvPicPr>
            <p:cNvPr id="925719" name="Picture 23" descr="elpetaxbi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" y="2528"/>
              <a:ext cx="608" cy="608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720" name="Picture 24" descr="elpetaxbi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6" y="2596"/>
              <a:ext cx="608" cy="608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721" name="Picture 25" descr="elpetaxbi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" y="2664"/>
              <a:ext cx="608" cy="608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722" name="Picture 26" descr="elpetax_chunk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" y="2733"/>
              <a:ext cx="613" cy="613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5723" name="Group 27"/>
          <p:cNvGrpSpPr>
            <a:grpSpLocks/>
          </p:cNvGrpSpPr>
          <p:nvPr/>
        </p:nvGrpSpPr>
        <p:grpSpPr bwMode="auto">
          <a:xfrm>
            <a:off x="4016375" y="4056063"/>
            <a:ext cx="1303338" cy="1289050"/>
            <a:chOff x="2084" y="2528"/>
            <a:chExt cx="821" cy="812"/>
          </a:xfrm>
        </p:grpSpPr>
        <p:pic>
          <p:nvPicPr>
            <p:cNvPr id="925724" name="Picture 28" descr="elpetaxbi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" y="2528"/>
              <a:ext cx="608" cy="608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725" name="Picture 29" descr="elpetaxbi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6" y="2596"/>
              <a:ext cx="608" cy="608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726" name="Picture 30" descr="elpetaxbi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" y="2664"/>
              <a:ext cx="608" cy="608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727" name="Picture 31" descr="elpetaxbi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" y="2732"/>
              <a:ext cx="608" cy="608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25728" name="Rectangle 32"/>
          <p:cNvSpPr>
            <a:spLocks noChangeArrowheads="1"/>
          </p:cNvSpPr>
          <p:nvPr/>
        </p:nvSpPr>
        <p:spPr bwMode="auto">
          <a:xfrm>
            <a:off x="3608388" y="5535613"/>
            <a:ext cx="1941512" cy="3619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i="1">
                <a:latin typeface="Arial" charset="0"/>
              </a:rPr>
              <a:t>within slices</a:t>
            </a:r>
          </a:p>
        </p:txBody>
      </p:sp>
      <p:sp>
        <p:nvSpPr>
          <p:cNvPr id="925729" name="Rectangle 33"/>
          <p:cNvSpPr>
            <a:spLocks noChangeArrowheads="1"/>
          </p:cNvSpPr>
          <p:nvPr/>
        </p:nvSpPr>
        <p:spPr bwMode="auto">
          <a:xfrm>
            <a:off x="3611563" y="5957888"/>
            <a:ext cx="1952625" cy="3619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i="1" dirty="0" smtClean="0">
                <a:latin typeface="Arial" charset="0"/>
              </a:rPr>
              <a:t>between slices</a:t>
            </a:r>
            <a:endParaRPr lang="en-US" sz="1800" i="1" dirty="0">
              <a:latin typeface="Arial" charset="0"/>
            </a:endParaRPr>
          </a:p>
        </p:txBody>
      </p:sp>
      <p:sp>
        <p:nvSpPr>
          <p:cNvPr id="925730" name="Rectangle 34"/>
          <p:cNvSpPr>
            <a:spLocks noChangeArrowheads="1"/>
          </p:cNvSpPr>
          <p:nvPr/>
        </p:nvSpPr>
        <p:spPr bwMode="auto">
          <a:xfrm>
            <a:off x="385763" y="1720850"/>
            <a:ext cx="1808162" cy="5619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Arial" charset="0"/>
              </a:rPr>
              <a:t>select</a:t>
            </a:r>
            <a:br>
              <a:rPr lang="en-US" sz="1800" dirty="0">
                <a:latin typeface="Arial" charset="0"/>
              </a:rPr>
            </a:br>
            <a:r>
              <a:rPr lang="en-US" sz="1800" dirty="0">
                <a:latin typeface="Arial" charset="0"/>
              </a:rPr>
              <a:t>underlying</a:t>
            </a:r>
          </a:p>
        </p:txBody>
      </p:sp>
      <p:sp>
        <p:nvSpPr>
          <p:cNvPr id="925731" name="Rectangle 35"/>
          <p:cNvSpPr>
            <a:spLocks noChangeArrowheads="1"/>
          </p:cNvSpPr>
          <p:nvPr/>
        </p:nvSpPr>
        <p:spPr bwMode="auto">
          <a:xfrm>
            <a:off x="5508625" y="1722438"/>
            <a:ext cx="1508125" cy="5619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rescale and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window</a:t>
            </a:r>
          </a:p>
        </p:txBody>
      </p:sp>
      <p:grpSp>
        <p:nvGrpSpPr>
          <p:cNvPr id="925732" name="Group 36"/>
          <p:cNvGrpSpPr>
            <a:grpSpLocks/>
          </p:cNvGrpSpPr>
          <p:nvPr/>
        </p:nvGrpSpPr>
        <p:grpSpPr bwMode="auto">
          <a:xfrm>
            <a:off x="5568950" y="2386013"/>
            <a:ext cx="1365250" cy="1304925"/>
            <a:chOff x="3508" y="1503"/>
            <a:chExt cx="860" cy="822"/>
          </a:xfrm>
        </p:grpSpPr>
        <p:pic>
          <p:nvPicPr>
            <p:cNvPr id="925733" name="Picture 37" descr="elcta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" y="1503"/>
              <a:ext cx="622" cy="622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734" name="Picture 38" descr="elcta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4" y="1570"/>
              <a:ext cx="622" cy="622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735" name="Picture 39" descr="elcta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" y="1637"/>
              <a:ext cx="622" cy="622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736" name="Picture 40" descr="elctaxwi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" y="1705"/>
              <a:ext cx="620" cy="620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5737" name="Group 41"/>
          <p:cNvGrpSpPr>
            <a:grpSpLocks/>
          </p:cNvGrpSpPr>
          <p:nvPr/>
        </p:nvGrpSpPr>
        <p:grpSpPr bwMode="auto">
          <a:xfrm>
            <a:off x="5559425" y="4059238"/>
            <a:ext cx="1317625" cy="1301750"/>
            <a:chOff x="3502" y="2557"/>
            <a:chExt cx="830" cy="820"/>
          </a:xfrm>
        </p:grpSpPr>
        <p:pic>
          <p:nvPicPr>
            <p:cNvPr id="925738" name="Picture 42" descr="elpetaxbi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" y="2557"/>
              <a:ext cx="608" cy="608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739" name="Picture 43" descr="elpetaxbi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3" y="2625"/>
              <a:ext cx="608" cy="608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740" name="Picture 44" descr="elpetaxbi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" y="2693"/>
              <a:ext cx="608" cy="608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741" name="Picture 45" descr="elpetaxbigwi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" y="2770"/>
              <a:ext cx="607" cy="607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25742" name="Rectangle 46"/>
          <p:cNvSpPr>
            <a:spLocks noChangeArrowheads="1"/>
          </p:cNvSpPr>
          <p:nvPr/>
        </p:nvSpPr>
        <p:spPr bwMode="auto">
          <a:xfrm>
            <a:off x="7272338" y="1808163"/>
            <a:ext cx="1220787" cy="3619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Arial" charset="0"/>
              </a:rPr>
              <a:t>blend</a:t>
            </a:r>
          </a:p>
        </p:txBody>
      </p:sp>
      <p:grpSp>
        <p:nvGrpSpPr>
          <p:cNvPr id="925743" name="Group 47"/>
          <p:cNvGrpSpPr>
            <a:grpSpLocks/>
          </p:cNvGrpSpPr>
          <p:nvPr/>
        </p:nvGrpSpPr>
        <p:grpSpPr bwMode="auto">
          <a:xfrm>
            <a:off x="7208838" y="4052888"/>
            <a:ext cx="1311275" cy="1285875"/>
            <a:chOff x="4604" y="2553"/>
            <a:chExt cx="826" cy="810"/>
          </a:xfrm>
        </p:grpSpPr>
        <p:pic>
          <p:nvPicPr>
            <p:cNvPr id="925744" name="Picture 48" descr="elpetaxbi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" y="2553"/>
              <a:ext cx="608" cy="608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745" name="Picture 49" descr="elpetaxbi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1" y="2621"/>
              <a:ext cx="608" cy="608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746" name="Picture 50" descr="elpetaxbi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" y="2689"/>
              <a:ext cx="608" cy="608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747" name="Picture 51" descr="elpetaxbigwinco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2757"/>
              <a:ext cx="606" cy="606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5748" name="Group 52"/>
          <p:cNvGrpSpPr>
            <a:grpSpLocks/>
          </p:cNvGrpSpPr>
          <p:nvPr/>
        </p:nvGrpSpPr>
        <p:grpSpPr bwMode="auto">
          <a:xfrm>
            <a:off x="7197725" y="2393950"/>
            <a:ext cx="1350963" cy="1316038"/>
            <a:chOff x="4597" y="1508"/>
            <a:chExt cx="851" cy="829"/>
          </a:xfrm>
        </p:grpSpPr>
        <p:pic>
          <p:nvPicPr>
            <p:cNvPr id="925749" name="Picture 53" descr="elcta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" y="1508"/>
              <a:ext cx="622" cy="622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750" name="Picture 54" descr="elcta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" y="1575"/>
              <a:ext cx="622" cy="622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751" name="Picture 55" descr="elcta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" y="1642"/>
              <a:ext cx="622" cy="622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5752" name="Picture 56" descr="elctpetaxfus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7" y="1713"/>
              <a:ext cx="624" cy="624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25753" name="Rectangle 57"/>
          <p:cNvSpPr>
            <a:spLocks noChangeArrowheads="1"/>
          </p:cNvSpPr>
          <p:nvPr/>
        </p:nvSpPr>
        <p:spPr bwMode="auto">
          <a:xfrm>
            <a:off x="7008813" y="5729288"/>
            <a:ext cx="1636712" cy="3619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pseudo-color</a:t>
            </a:r>
          </a:p>
        </p:txBody>
      </p:sp>
    </p:spTree>
    <p:extLst>
      <p:ext uri="{BB962C8B-B14F-4D97-AF65-F5344CB8AC3E}">
        <p14:creationId xmlns:p14="http://schemas.microsoft.com/office/powerpoint/2010/main" val="24082601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Registration &amp; </a:t>
            </a:r>
            <a:r>
              <a:rPr lang="en-US" dirty="0" err="1" smtClean="0"/>
              <a:t>Fiducials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Mapping between 3D coordinates</a:t>
            </a:r>
          </a:p>
          <a:p>
            <a:pPr lvl="1"/>
            <a:r>
              <a:rPr lang="en-US" sz="2800" dirty="0" smtClean="0"/>
              <a:t>DICOM Registration – rigid matrix</a:t>
            </a:r>
          </a:p>
          <a:p>
            <a:pPr lvl="1"/>
            <a:r>
              <a:rPr lang="en-US" sz="2800" dirty="0" smtClean="0"/>
              <a:t>DICOM Deformable Registration</a:t>
            </a:r>
          </a:p>
          <a:p>
            <a:r>
              <a:rPr lang="en-US" sz="3200" dirty="0" smtClean="0"/>
              <a:t>Location of specific points</a:t>
            </a:r>
          </a:p>
          <a:p>
            <a:pPr lvl="1"/>
            <a:r>
              <a:rPr lang="en-US" sz="2800" dirty="0" smtClean="0"/>
              <a:t>DICOM </a:t>
            </a:r>
            <a:r>
              <a:rPr lang="en-US" sz="2800" dirty="0" err="1" smtClean="0"/>
              <a:t>Fiducial</a:t>
            </a:r>
            <a:endParaRPr lang="en-US" sz="2800" dirty="0" smtClean="0"/>
          </a:p>
          <a:p>
            <a:r>
              <a:rPr lang="en-US" sz="3200" dirty="0" smtClean="0"/>
              <a:t>Used to save manual or automated results</a:t>
            </a:r>
          </a:p>
          <a:p>
            <a:pPr lvl="1"/>
            <a:r>
              <a:rPr lang="en-US" sz="2800" dirty="0"/>
              <a:t>s</a:t>
            </a:r>
            <a:r>
              <a:rPr lang="en-US" sz="2800" dirty="0" smtClean="0"/>
              <a:t>ave application state for further work later</a:t>
            </a:r>
          </a:p>
          <a:p>
            <a:pPr lvl="1"/>
            <a:r>
              <a:rPr lang="en-US" sz="2800" dirty="0"/>
              <a:t>r</a:t>
            </a:r>
            <a:r>
              <a:rPr lang="en-US" sz="2800" dirty="0" smtClean="0"/>
              <a:t>e-use for other purposes (e.g., sync’d scrolling)</a:t>
            </a:r>
          </a:p>
        </p:txBody>
      </p:sp>
    </p:spTree>
    <p:extLst>
      <p:ext uri="{BB962C8B-B14F-4D97-AF65-F5344CB8AC3E}">
        <p14:creationId xmlns:p14="http://schemas.microsoft.com/office/powerpoint/2010/main" val="41967469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Arial Black" charset="0"/>
                <a:ea typeface="ＭＳ Ｐゴシック" charset="0"/>
                <a:cs typeface="ＭＳ Ｐゴシック" charset="0"/>
              </a:rPr>
              <a:t>Other Bulk </a:t>
            </a:r>
            <a:r>
              <a:rPr lang="en-US" dirty="0" smtClean="0">
                <a:latin typeface="Arial Black" charset="0"/>
                <a:ea typeface="ＭＳ Ｐゴシック" charset="0"/>
                <a:cs typeface="ＭＳ Ｐゴシック" charset="0"/>
              </a:rPr>
              <a:t>Data</a:t>
            </a:r>
            <a:r>
              <a:rPr lang="en-US" dirty="0">
                <a:latin typeface="Arial Black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 Black" charset="0"/>
                <a:ea typeface="ＭＳ Ｐゴシック" charset="0"/>
                <a:cs typeface="ＭＳ Ｐゴシック" charset="0"/>
              </a:rPr>
              <a:t>Storage </a:t>
            </a:r>
            <a:endParaRPr lang="en-US" dirty="0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Time-based Waveforms</a:t>
            </a:r>
          </a:p>
          <a:p>
            <a:pPr lvl="1"/>
            <a:r>
              <a:rPr lang="en-US" sz="2800" dirty="0">
                <a:latin typeface="Arial" charset="0"/>
                <a:ea typeface="ＭＳ Ｐゴシック" charset="0"/>
              </a:rPr>
              <a:t>ECG</a:t>
            </a:r>
          </a:p>
          <a:p>
            <a:pPr lvl="1"/>
            <a:r>
              <a:rPr lang="en-US" sz="2800" dirty="0">
                <a:latin typeface="Arial" charset="0"/>
                <a:ea typeface="ＭＳ Ｐゴシック" charset="0"/>
              </a:rPr>
              <a:t>Hemodynamic</a:t>
            </a:r>
          </a:p>
          <a:p>
            <a:pPr lvl="1"/>
            <a:r>
              <a:rPr lang="en-US" sz="2800" dirty="0">
                <a:latin typeface="Arial" charset="0"/>
                <a:ea typeface="ＭＳ Ｐゴシック" charset="0"/>
              </a:rPr>
              <a:t>Audio</a:t>
            </a:r>
          </a:p>
          <a:p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MR Spectroscopy</a:t>
            </a:r>
          </a:p>
          <a:p>
            <a:pPr lvl="1"/>
            <a:r>
              <a:rPr lang="en-US" sz="2800" dirty="0">
                <a:latin typeface="Arial" charset="0"/>
                <a:ea typeface="ＭＳ Ｐゴシック" charset="0"/>
              </a:rPr>
              <a:t>Single voxel</a:t>
            </a:r>
          </a:p>
          <a:p>
            <a:pPr lvl="1"/>
            <a:r>
              <a:rPr lang="en-US" sz="2800" dirty="0">
                <a:latin typeface="Arial" charset="0"/>
                <a:ea typeface="ＭＳ Ｐゴシック" charset="0"/>
              </a:rPr>
              <a:t>Multi-voxel</a:t>
            </a:r>
          </a:p>
          <a:p>
            <a:pPr lvl="1"/>
            <a:r>
              <a:rPr lang="en-US" sz="2800" dirty="0">
                <a:latin typeface="Arial" charset="0"/>
                <a:ea typeface="ＭＳ Ｐゴシック" charset="0"/>
              </a:rPr>
              <a:t>Multi-frame</a:t>
            </a:r>
          </a:p>
          <a:p>
            <a:pPr lvl="1"/>
            <a:r>
              <a:rPr lang="en-US" sz="2800" dirty="0">
                <a:latin typeface="Arial" charset="0"/>
                <a:ea typeface="ＭＳ Ｐゴシック" charset="0"/>
              </a:rPr>
              <a:t>Metabolite maps (CSI) as 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images</a:t>
            </a:r>
          </a:p>
          <a:p>
            <a:r>
              <a:rPr lang="en-US" sz="3200" dirty="0" smtClean="0">
                <a:latin typeface="Arial" charset="0"/>
                <a:ea typeface="ＭＳ Ｐゴシック" charset="0"/>
              </a:rPr>
              <a:t>Raw Data IOD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3067050"/>
            <a:ext cx="159702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4689475"/>
            <a:ext cx="16764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3043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>
          <a:xfrm>
            <a:off x="484188" y="293955"/>
            <a:ext cx="8260323" cy="705465"/>
          </a:xfrm>
        </p:spPr>
        <p:txBody>
          <a:bodyPr/>
          <a:lstStyle/>
          <a:p>
            <a:pPr algn="r"/>
            <a:r>
              <a:rPr lang="en-US" dirty="0">
                <a:latin typeface="Arial Black" charset="0"/>
                <a:ea typeface="ＭＳ Ｐゴシック" charset="0"/>
                <a:cs typeface="ＭＳ Ｐゴシック" charset="0"/>
              </a:rPr>
              <a:t>Encapsulated </a:t>
            </a:r>
            <a:r>
              <a:rPr lang="en-US" dirty="0" smtClean="0">
                <a:latin typeface="Arial Black" charset="0"/>
                <a:ea typeface="ＭＳ Ｐゴシック" charset="0"/>
                <a:cs typeface="ＭＳ Ｐゴシック" charset="0"/>
              </a:rPr>
              <a:t>PDF Pretty Pictures</a:t>
            </a:r>
            <a:endParaRPr lang="en-US" dirty="0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7891" name="Picture 4" descr="encappd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090018"/>
            <a:ext cx="36576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 descr="encappdfb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1120180"/>
            <a:ext cx="3638550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6699" y="6037758"/>
            <a:ext cx="731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 “prettier” alternative to Secondary Capture Images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291590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60"/>
          <p:cNvCxnSpPr>
            <a:stCxn id="13" idx="2"/>
            <a:endCxn id="5" idx="1"/>
          </p:cNvCxnSpPr>
          <p:nvPr/>
        </p:nvCxnSpPr>
        <p:spPr>
          <a:xfrm rot="5400000" flipH="1">
            <a:off x="3970391" y="523913"/>
            <a:ext cx="528159" cy="7379081"/>
          </a:xfrm>
          <a:prstGeom prst="bentConnector4">
            <a:avLst>
              <a:gd name="adj1" fmla="val -387011"/>
              <a:gd name="adj2" fmla="val 10309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293955"/>
            <a:ext cx="8260323" cy="705465"/>
          </a:xfrm>
        </p:spPr>
        <p:txBody>
          <a:bodyPr/>
          <a:lstStyle/>
          <a:p>
            <a:pPr algn="ctr"/>
            <a:r>
              <a:rPr lang="en-US" dirty="0" smtClean="0"/>
              <a:t>All Together Now …</a:t>
            </a:r>
            <a:endParaRPr lang="en-US" dirty="0"/>
          </a:p>
        </p:txBody>
      </p:sp>
      <p:sp>
        <p:nvSpPr>
          <p:cNvPr id="4" name="Display 3"/>
          <p:cNvSpPr/>
          <p:nvPr/>
        </p:nvSpPr>
        <p:spPr>
          <a:xfrm>
            <a:off x="2440487" y="3429000"/>
            <a:ext cx="1564971" cy="1048531"/>
          </a:xfrm>
          <a:prstGeom prst="flowChartDisplay">
            <a:avLst/>
          </a:prstGeom>
          <a:solidFill>
            <a:schemeClr val="accent5"/>
          </a:solidFill>
          <a:ln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6200000" scaled="0"/>
              <a:tileRect/>
            </a:gra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Analysis Workstation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" name="Stored Data 4"/>
          <p:cNvSpPr/>
          <p:nvPr/>
        </p:nvSpPr>
        <p:spPr>
          <a:xfrm>
            <a:off x="544930" y="3456608"/>
            <a:ext cx="1470937" cy="985528"/>
          </a:xfrm>
          <a:prstGeom prst="flowChartOnlineStorage">
            <a:avLst/>
          </a:prstGeom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Current DICOM Images from Modality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8" name="Document 7"/>
          <p:cNvSpPr/>
          <p:nvPr/>
        </p:nvSpPr>
        <p:spPr>
          <a:xfrm>
            <a:off x="5331290" y="1766837"/>
            <a:ext cx="1190251" cy="797468"/>
          </a:xfrm>
          <a:prstGeom prst="flowChartDocumen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DICOM Segmentation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Document 8"/>
          <p:cNvSpPr/>
          <p:nvPr/>
        </p:nvSpPr>
        <p:spPr>
          <a:xfrm>
            <a:off x="5331290" y="2650999"/>
            <a:ext cx="1190251" cy="797468"/>
          </a:xfrm>
          <a:prstGeom prst="flowChartDocumen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DICOM Registration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Document 9"/>
          <p:cNvSpPr/>
          <p:nvPr/>
        </p:nvSpPr>
        <p:spPr>
          <a:xfrm>
            <a:off x="4489246" y="3553565"/>
            <a:ext cx="1190251" cy="797468"/>
          </a:xfrm>
          <a:prstGeom prst="flowChartDocumen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DICOM SR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1" name="Document 10"/>
          <p:cNvSpPr/>
          <p:nvPr/>
        </p:nvSpPr>
        <p:spPr>
          <a:xfrm>
            <a:off x="5331290" y="4492942"/>
            <a:ext cx="1190251" cy="797468"/>
          </a:xfrm>
          <a:prstGeom prst="flowChartDocumen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DICOM Real World Value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Document 11"/>
          <p:cNvSpPr/>
          <p:nvPr/>
        </p:nvSpPr>
        <p:spPr>
          <a:xfrm>
            <a:off x="5331290" y="5370333"/>
            <a:ext cx="1190251" cy="797468"/>
          </a:xfrm>
          <a:prstGeom prst="flowChartDocumen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DICOM Parametric Map Images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" name="Display 12"/>
          <p:cNvSpPr/>
          <p:nvPr/>
        </p:nvSpPr>
        <p:spPr>
          <a:xfrm>
            <a:off x="7141525" y="3429000"/>
            <a:ext cx="1564971" cy="1048531"/>
          </a:xfrm>
          <a:prstGeom prst="flowChartDisplay">
            <a:avLst/>
          </a:prstGeom>
          <a:solidFill>
            <a:schemeClr val="accent5"/>
          </a:solidFill>
          <a:ln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6200000" scaled="0"/>
              <a:tileRect/>
            </a:gra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PACS Store, Distribute and Review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4" name="Straight Arrow Connector 60"/>
          <p:cNvCxnSpPr>
            <a:stCxn id="5" idx="3"/>
            <a:endCxn id="4" idx="1"/>
          </p:cNvCxnSpPr>
          <p:nvPr/>
        </p:nvCxnSpPr>
        <p:spPr>
          <a:xfrm>
            <a:off x="1770710" y="3949372"/>
            <a:ext cx="669776" cy="389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tored Data 16"/>
          <p:cNvSpPr/>
          <p:nvPr/>
        </p:nvSpPr>
        <p:spPr>
          <a:xfrm>
            <a:off x="552381" y="5021745"/>
            <a:ext cx="1470937" cy="985528"/>
          </a:xfrm>
          <a:prstGeom prst="flowChartOnlineStorage">
            <a:avLst/>
          </a:prstGeom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Previous DICOM Images from PACS</a:t>
            </a:r>
            <a:endParaRPr lang="en-US" sz="1100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60"/>
          <p:cNvCxnSpPr>
            <a:stCxn id="17" idx="3"/>
            <a:endCxn id="4" idx="1"/>
          </p:cNvCxnSpPr>
          <p:nvPr/>
        </p:nvCxnSpPr>
        <p:spPr>
          <a:xfrm flipV="1">
            <a:off x="1778162" y="3953266"/>
            <a:ext cx="662325" cy="156124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60"/>
          <p:cNvCxnSpPr>
            <a:stCxn id="13" idx="2"/>
            <a:endCxn id="17" idx="2"/>
          </p:cNvCxnSpPr>
          <p:nvPr/>
        </p:nvCxnSpPr>
        <p:spPr>
          <a:xfrm rot="5400000">
            <a:off x="3841060" y="1924322"/>
            <a:ext cx="1529743" cy="6636161"/>
          </a:xfrm>
          <a:prstGeom prst="bentConnector3">
            <a:avLst>
              <a:gd name="adj1" fmla="val 1199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60"/>
          <p:cNvCxnSpPr>
            <a:stCxn id="10" idx="3"/>
            <a:endCxn id="13" idx="1"/>
          </p:cNvCxnSpPr>
          <p:nvPr/>
        </p:nvCxnSpPr>
        <p:spPr>
          <a:xfrm>
            <a:off x="5679496" y="3952299"/>
            <a:ext cx="1462028" cy="9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60"/>
          <p:cNvCxnSpPr>
            <a:stCxn id="4" idx="3"/>
            <a:endCxn id="10" idx="1"/>
          </p:cNvCxnSpPr>
          <p:nvPr/>
        </p:nvCxnSpPr>
        <p:spPr>
          <a:xfrm flipV="1">
            <a:off x="4005457" y="3952299"/>
            <a:ext cx="483788" cy="9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2322427" y="1804398"/>
            <a:ext cx="1495051" cy="1203868"/>
            <a:chOff x="3109277" y="1298082"/>
            <a:chExt cx="1495051" cy="902901"/>
          </a:xfr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</p:grpSpPr>
        <p:sp>
          <p:nvSpPr>
            <p:cNvPr id="35" name="Document 34"/>
            <p:cNvSpPr/>
            <p:nvPr/>
          </p:nvSpPr>
          <p:spPr>
            <a:xfrm>
              <a:off x="3109277" y="1298082"/>
              <a:ext cx="1190251" cy="598101"/>
            </a:xfrm>
            <a:prstGeom prst="flowChartDocument">
              <a:avLst/>
            </a:prstGeom>
            <a:grp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6" name="Document 35"/>
            <p:cNvSpPr/>
            <p:nvPr/>
          </p:nvSpPr>
          <p:spPr>
            <a:xfrm>
              <a:off x="3261677" y="1450482"/>
              <a:ext cx="1190251" cy="598101"/>
            </a:xfrm>
            <a:prstGeom prst="flowChartDocument">
              <a:avLst/>
            </a:prstGeom>
            <a:grp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7" name="Document 36"/>
            <p:cNvSpPr/>
            <p:nvPr/>
          </p:nvSpPr>
          <p:spPr>
            <a:xfrm>
              <a:off x="3414077" y="1602882"/>
              <a:ext cx="1190251" cy="598101"/>
            </a:xfrm>
            <a:prstGeom prst="flowChartDocument">
              <a:avLst/>
            </a:prstGeom>
            <a:grp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Previous DICOM SR 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etc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39" name="Straight Arrow Connector 60"/>
          <p:cNvCxnSpPr>
            <a:stCxn id="37" idx="2"/>
            <a:endCxn id="4" idx="0"/>
          </p:cNvCxnSpPr>
          <p:nvPr/>
        </p:nvCxnSpPr>
        <p:spPr>
          <a:xfrm rot="16200000" flipH="1">
            <a:off x="2985934" y="3191962"/>
            <a:ext cx="473456" cy="6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60"/>
          <p:cNvCxnSpPr>
            <a:stCxn id="13" idx="0"/>
            <a:endCxn id="35" idx="0"/>
          </p:cNvCxnSpPr>
          <p:nvPr/>
        </p:nvCxnSpPr>
        <p:spPr>
          <a:xfrm rot="16200000" flipV="1">
            <a:off x="4608480" y="113470"/>
            <a:ext cx="1624603" cy="5006458"/>
          </a:xfrm>
          <a:prstGeom prst="bentConnector3">
            <a:avLst>
              <a:gd name="adj1" fmla="val 11876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60"/>
          <p:cNvCxnSpPr>
            <a:stCxn id="8" idx="3"/>
            <a:endCxn id="13" idx="1"/>
          </p:cNvCxnSpPr>
          <p:nvPr/>
        </p:nvCxnSpPr>
        <p:spPr>
          <a:xfrm>
            <a:off x="6521540" y="2165571"/>
            <a:ext cx="619984" cy="178769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60"/>
          <p:cNvCxnSpPr>
            <a:stCxn id="9" idx="3"/>
            <a:endCxn id="13" idx="1"/>
          </p:cNvCxnSpPr>
          <p:nvPr/>
        </p:nvCxnSpPr>
        <p:spPr>
          <a:xfrm>
            <a:off x="6521540" y="3049734"/>
            <a:ext cx="619984" cy="9035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60"/>
          <p:cNvCxnSpPr>
            <a:stCxn id="12" idx="3"/>
            <a:endCxn id="13" idx="1"/>
          </p:cNvCxnSpPr>
          <p:nvPr/>
        </p:nvCxnSpPr>
        <p:spPr>
          <a:xfrm flipV="1">
            <a:off x="6521540" y="3953266"/>
            <a:ext cx="619984" cy="181580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1" idx="3"/>
            <a:endCxn id="13" idx="1"/>
          </p:cNvCxnSpPr>
          <p:nvPr/>
        </p:nvCxnSpPr>
        <p:spPr>
          <a:xfrm flipV="1">
            <a:off x="6521540" y="3953265"/>
            <a:ext cx="619984" cy="93841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0"/>
          <p:cNvCxnSpPr>
            <a:stCxn id="4" idx="3"/>
            <a:endCxn id="8" idx="1"/>
          </p:cNvCxnSpPr>
          <p:nvPr/>
        </p:nvCxnSpPr>
        <p:spPr>
          <a:xfrm flipV="1">
            <a:off x="4005457" y="2165571"/>
            <a:ext cx="1325832" cy="1787695"/>
          </a:xfrm>
          <a:prstGeom prst="bentConnector3">
            <a:avLst>
              <a:gd name="adj1" fmla="val 1928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0"/>
          <p:cNvCxnSpPr>
            <a:stCxn id="4" idx="3"/>
            <a:endCxn id="9" idx="1"/>
          </p:cNvCxnSpPr>
          <p:nvPr/>
        </p:nvCxnSpPr>
        <p:spPr>
          <a:xfrm flipV="1">
            <a:off x="4005457" y="3049734"/>
            <a:ext cx="1325832" cy="903532"/>
          </a:xfrm>
          <a:prstGeom prst="bentConnector3">
            <a:avLst>
              <a:gd name="adj1" fmla="val 203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60"/>
          <p:cNvCxnSpPr>
            <a:stCxn id="4" idx="3"/>
            <a:endCxn id="12" idx="1"/>
          </p:cNvCxnSpPr>
          <p:nvPr/>
        </p:nvCxnSpPr>
        <p:spPr>
          <a:xfrm>
            <a:off x="4005457" y="3953266"/>
            <a:ext cx="1325832" cy="1815801"/>
          </a:xfrm>
          <a:prstGeom prst="bentConnector3">
            <a:avLst>
              <a:gd name="adj1" fmla="val 203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60"/>
          <p:cNvCxnSpPr>
            <a:stCxn id="4" idx="3"/>
            <a:endCxn id="11" idx="1"/>
          </p:cNvCxnSpPr>
          <p:nvPr/>
        </p:nvCxnSpPr>
        <p:spPr>
          <a:xfrm>
            <a:off x="4005457" y="3953265"/>
            <a:ext cx="1325832" cy="938411"/>
          </a:xfrm>
          <a:prstGeom prst="bentConnector3">
            <a:avLst>
              <a:gd name="adj1" fmla="val 203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49"/>
          <p:cNvCxnSpPr>
            <a:stCxn id="10" idx="0"/>
            <a:endCxn id="8" idx="1"/>
          </p:cNvCxnSpPr>
          <p:nvPr/>
        </p:nvCxnSpPr>
        <p:spPr>
          <a:xfrm rot="5400000" flipH="1" flipV="1">
            <a:off x="4513835" y="2736109"/>
            <a:ext cx="1387993" cy="246918"/>
          </a:xfrm>
          <a:prstGeom prst="bentConnector2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49"/>
          <p:cNvCxnSpPr>
            <a:stCxn id="10" idx="0"/>
            <a:endCxn id="9" idx="1"/>
          </p:cNvCxnSpPr>
          <p:nvPr/>
        </p:nvCxnSpPr>
        <p:spPr>
          <a:xfrm rot="5400000" flipH="1" flipV="1">
            <a:off x="4955916" y="3178190"/>
            <a:ext cx="503831" cy="246918"/>
          </a:xfrm>
          <a:prstGeom prst="bentConnector2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49"/>
          <p:cNvCxnSpPr>
            <a:stCxn id="10" idx="2"/>
            <a:endCxn id="11" idx="1"/>
          </p:cNvCxnSpPr>
          <p:nvPr/>
        </p:nvCxnSpPr>
        <p:spPr>
          <a:xfrm rot="16200000" flipH="1">
            <a:off x="4911147" y="4471534"/>
            <a:ext cx="593365" cy="246918"/>
          </a:xfrm>
          <a:prstGeom prst="bentConnector2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49"/>
          <p:cNvCxnSpPr>
            <a:stCxn id="10" idx="2"/>
            <a:endCxn id="12" idx="1"/>
          </p:cNvCxnSpPr>
          <p:nvPr/>
        </p:nvCxnSpPr>
        <p:spPr>
          <a:xfrm rot="16200000" flipH="1">
            <a:off x="4472453" y="4910229"/>
            <a:ext cx="1470756" cy="246918"/>
          </a:xfrm>
          <a:prstGeom prst="bentConnector2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8999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60"/>
          <p:cNvCxnSpPr>
            <a:stCxn id="13" idx="2"/>
            <a:endCxn id="5" idx="1"/>
          </p:cNvCxnSpPr>
          <p:nvPr/>
        </p:nvCxnSpPr>
        <p:spPr>
          <a:xfrm rot="5400000" flipH="1">
            <a:off x="3970391" y="523913"/>
            <a:ext cx="528159" cy="7379081"/>
          </a:xfrm>
          <a:prstGeom prst="bentConnector4">
            <a:avLst>
              <a:gd name="adj1" fmla="val -387011"/>
              <a:gd name="adj2" fmla="val 10309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293955"/>
            <a:ext cx="8260323" cy="705465"/>
          </a:xfrm>
        </p:spPr>
        <p:txBody>
          <a:bodyPr/>
          <a:lstStyle/>
          <a:p>
            <a:pPr algn="ctr"/>
            <a:r>
              <a:rPr lang="en-US" dirty="0" smtClean="0"/>
              <a:t>SR as the Organizing Structure</a:t>
            </a:r>
            <a:endParaRPr lang="en-US" dirty="0"/>
          </a:p>
        </p:txBody>
      </p:sp>
      <p:sp>
        <p:nvSpPr>
          <p:cNvPr id="4" name="Display 3"/>
          <p:cNvSpPr/>
          <p:nvPr/>
        </p:nvSpPr>
        <p:spPr>
          <a:xfrm>
            <a:off x="2440487" y="3429000"/>
            <a:ext cx="1564971" cy="1048531"/>
          </a:xfrm>
          <a:prstGeom prst="flowChartDisplay">
            <a:avLst/>
          </a:prstGeom>
          <a:solidFill>
            <a:schemeClr val="accent5"/>
          </a:solidFill>
          <a:ln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6200000" scaled="0"/>
              <a:tileRect/>
            </a:gra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Analysis Workstation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" name="Stored Data 4"/>
          <p:cNvSpPr/>
          <p:nvPr/>
        </p:nvSpPr>
        <p:spPr>
          <a:xfrm>
            <a:off x="544930" y="3456608"/>
            <a:ext cx="1470937" cy="985528"/>
          </a:xfrm>
          <a:prstGeom prst="flowChartOnlineStorage">
            <a:avLst/>
          </a:prstGeom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Current DICOM Images from Modality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8" name="Document 7"/>
          <p:cNvSpPr/>
          <p:nvPr/>
        </p:nvSpPr>
        <p:spPr>
          <a:xfrm>
            <a:off x="5331290" y="1766837"/>
            <a:ext cx="1190251" cy="797468"/>
          </a:xfrm>
          <a:prstGeom prst="flowChartDocumen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DICOM Segmentation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Document 8"/>
          <p:cNvSpPr/>
          <p:nvPr/>
        </p:nvSpPr>
        <p:spPr>
          <a:xfrm>
            <a:off x="5331290" y="2650999"/>
            <a:ext cx="1190251" cy="797468"/>
          </a:xfrm>
          <a:prstGeom prst="flowChartDocumen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DICOM Registration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Document 9"/>
          <p:cNvSpPr/>
          <p:nvPr/>
        </p:nvSpPr>
        <p:spPr>
          <a:xfrm>
            <a:off x="4489246" y="3553565"/>
            <a:ext cx="1190251" cy="797468"/>
          </a:xfrm>
          <a:prstGeom prst="flowChartDocumen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DICOM SR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1" name="Document 10"/>
          <p:cNvSpPr/>
          <p:nvPr/>
        </p:nvSpPr>
        <p:spPr>
          <a:xfrm>
            <a:off x="5331290" y="4492942"/>
            <a:ext cx="1190251" cy="797468"/>
          </a:xfrm>
          <a:prstGeom prst="flowChartDocumen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DICOM Real World Value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Document 11"/>
          <p:cNvSpPr/>
          <p:nvPr/>
        </p:nvSpPr>
        <p:spPr>
          <a:xfrm>
            <a:off x="5331290" y="5370333"/>
            <a:ext cx="1190251" cy="797468"/>
          </a:xfrm>
          <a:prstGeom prst="flowChartDocumen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DICOM Parametric Map Images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" name="Display 12"/>
          <p:cNvSpPr/>
          <p:nvPr/>
        </p:nvSpPr>
        <p:spPr>
          <a:xfrm>
            <a:off x="7141525" y="3429000"/>
            <a:ext cx="1564971" cy="1048531"/>
          </a:xfrm>
          <a:prstGeom prst="flowChartDisplay">
            <a:avLst/>
          </a:prstGeom>
          <a:solidFill>
            <a:schemeClr val="accent5"/>
          </a:solidFill>
          <a:ln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6200000" scaled="0"/>
              <a:tileRect/>
            </a:gra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PACS Store, Distribute and Review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4" name="Straight Arrow Connector 60"/>
          <p:cNvCxnSpPr>
            <a:stCxn id="5" idx="3"/>
            <a:endCxn id="4" idx="1"/>
          </p:cNvCxnSpPr>
          <p:nvPr/>
        </p:nvCxnSpPr>
        <p:spPr>
          <a:xfrm>
            <a:off x="1770710" y="3949372"/>
            <a:ext cx="669776" cy="389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tored Data 16"/>
          <p:cNvSpPr/>
          <p:nvPr/>
        </p:nvSpPr>
        <p:spPr>
          <a:xfrm>
            <a:off x="552381" y="5021745"/>
            <a:ext cx="1470937" cy="985528"/>
          </a:xfrm>
          <a:prstGeom prst="flowChartOnlineStorage">
            <a:avLst/>
          </a:prstGeom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Previous DICOM Images from PACS</a:t>
            </a:r>
            <a:endParaRPr lang="en-US" sz="1100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60"/>
          <p:cNvCxnSpPr>
            <a:stCxn id="17" idx="3"/>
            <a:endCxn id="4" idx="1"/>
          </p:cNvCxnSpPr>
          <p:nvPr/>
        </p:nvCxnSpPr>
        <p:spPr>
          <a:xfrm flipV="1">
            <a:off x="1778162" y="3953266"/>
            <a:ext cx="662325" cy="156124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60"/>
          <p:cNvCxnSpPr>
            <a:stCxn id="13" idx="2"/>
            <a:endCxn id="17" idx="2"/>
          </p:cNvCxnSpPr>
          <p:nvPr/>
        </p:nvCxnSpPr>
        <p:spPr>
          <a:xfrm rot="5400000">
            <a:off x="3841060" y="1924322"/>
            <a:ext cx="1529743" cy="6636161"/>
          </a:xfrm>
          <a:prstGeom prst="bentConnector3">
            <a:avLst>
              <a:gd name="adj1" fmla="val 1199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60"/>
          <p:cNvCxnSpPr>
            <a:stCxn id="10" idx="3"/>
            <a:endCxn id="13" idx="1"/>
          </p:cNvCxnSpPr>
          <p:nvPr/>
        </p:nvCxnSpPr>
        <p:spPr>
          <a:xfrm>
            <a:off x="5679496" y="3952299"/>
            <a:ext cx="1462028" cy="9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60"/>
          <p:cNvCxnSpPr>
            <a:stCxn id="4" idx="3"/>
            <a:endCxn id="10" idx="1"/>
          </p:cNvCxnSpPr>
          <p:nvPr/>
        </p:nvCxnSpPr>
        <p:spPr>
          <a:xfrm flipV="1">
            <a:off x="4005457" y="3952299"/>
            <a:ext cx="483788" cy="9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2322427" y="1804398"/>
            <a:ext cx="1495051" cy="1203868"/>
            <a:chOff x="3109277" y="1298082"/>
            <a:chExt cx="1495051" cy="902901"/>
          </a:xfr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</p:grpSpPr>
        <p:sp>
          <p:nvSpPr>
            <p:cNvPr id="35" name="Document 34"/>
            <p:cNvSpPr/>
            <p:nvPr/>
          </p:nvSpPr>
          <p:spPr>
            <a:xfrm>
              <a:off x="3109277" y="1298082"/>
              <a:ext cx="1190251" cy="598101"/>
            </a:xfrm>
            <a:prstGeom prst="flowChartDocument">
              <a:avLst/>
            </a:prstGeom>
            <a:grp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6" name="Document 35"/>
            <p:cNvSpPr/>
            <p:nvPr/>
          </p:nvSpPr>
          <p:spPr>
            <a:xfrm>
              <a:off x="3261677" y="1450482"/>
              <a:ext cx="1190251" cy="598101"/>
            </a:xfrm>
            <a:prstGeom prst="flowChartDocument">
              <a:avLst/>
            </a:prstGeom>
            <a:grp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7" name="Document 36"/>
            <p:cNvSpPr/>
            <p:nvPr/>
          </p:nvSpPr>
          <p:spPr>
            <a:xfrm>
              <a:off x="3414077" y="1602882"/>
              <a:ext cx="1190251" cy="598101"/>
            </a:xfrm>
            <a:prstGeom prst="flowChartDocument">
              <a:avLst/>
            </a:prstGeom>
            <a:grp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Previous DICOM SR 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etc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39" name="Straight Arrow Connector 60"/>
          <p:cNvCxnSpPr>
            <a:stCxn id="37" idx="2"/>
            <a:endCxn id="4" idx="0"/>
          </p:cNvCxnSpPr>
          <p:nvPr/>
        </p:nvCxnSpPr>
        <p:spPr>
          <a:xfrm rot="16200000" flipH="1">
            <a:off x="2985934" y="3191962"/>
            <a:ext cx="473456" cy="6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60"/>
          <p:cNvCxnSpPr>
            <a:stCxn id="13" idx="0"/>
            <a:endCxn id="35" idx="0"/>
          </p:cNvCxnSpPr>
          <p:nvPr/>
        </p:nvCxnSpPr>
        <p:spPr>
          <a:xfrm rot="16200000" flipV="1">
            <a:off x="4608480" y="113470"/>
            <a:ext cx="1624603" cy="5006458"/>
          </a:xfrm>
          <a:prstGeom prst="bentConnector3">
            <a:avLst>
              <a:gd name="adj1" fmla="val 11876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60"/>
          <p:cNvCxnSpPr>
            <a:stCxn id="8" idx="3"/>
            <a:endCxn id="13" idx="1"/>
          </p:cNvCxnSpPr>
          <p:nvPr/>
        </p:nvCxnSpPr>
        <p:spPr>
          <a:xfrm>
            <a:off x="6521540" y="2165571"/>
            <a:ext cx="619984" cy="178769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60"/>
          <p:cNvCxnSpPr>
            <a:stCxn id="9" idx="3"/>
            <a:endCxn id="13" idx="1"/>
          </p:cNvCxnSpPr>
          <p:nvPr/>
        </p:nvCxnSpPr>
        <p:spPr>
          <a:xfrm>
            <a:off x="6521540" y="3049734"/>
            <a:ext cx="619984" cy="9035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60"/>
          <p:cNvCxnSpPr>
            <a:stCxn id="12" idx="3"/>
            <a:endCxn id="13" idx="1"/>
          </p:cNvCxnSpPr>
          <p:nvPr/>
        </p:nvCxnSpPr>
        <p:spPr>
          <a:xfrm flipV="1">
            <a:off x="6521540" y="3953266"/>
            <a:ext cx="619984" cy="181580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1" idx="3"/>
            <a:endCxn id="13" idx="1"/>
          </p:cNvCxnSpPr>
          <p:nvPr/>
        </p:nvCxnSpPr>
        <p:spPr>
          <a:xfrm flipV="1">
            <a:off x="6521540" y="3953265"/>
            <a:ext cx="619984" cy="93841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0"/>
          <p:cNvCxnSpPr>
            <a:stCxn id="4" idx="3"/>
            <a:endCxn id="8" idx="1"/>
          </p:cNvCxnSpPr>
          <p:nvPr/>
        </p:nvCxnSpPr>
        <p:spPr>
          <a:xfrm flipV="1">
            <a:off x="4005457" y="2165571"/>
            <a:ext cx="1325832" cy="1787695"/>
          </a:xfrm>
          <a:prstGeom prst="bentConnector3">
            <a:avLst>
              <a:gd name="adj1" fmla="val 1928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0"/>
          <p:cNvCxnSpPr>
            <a:stCxn id="4" idx="3"/>
            <a:endCxn id="9" idx="1"/>
          </p:cNvCxnSpPr>
          <p:nvPr/>
        </p:nvCxnSpPr>
        <p:spPr>
          <a:xfrm flipV="1">
            <a:off x="4005457" y="3049734"/>
            <a:ext cx="1325832" cy="903532"/>
          </a:xfrm>
          <a:prstGeom prst="bentConnector3">
            <a:avLst>
              <a:gd name="adj1" fmla="val 203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60"/>
          <p:cNvCxnSpPr>
            <a:stCxn id="4" idx="3"/>
            <a:endCxn id="12" idx="1"/>
          </p:cNvCxnSpPr>
          <p:nvPr/>
        </p:nvCxnSpPr>
        <p:spPr>
          <a:xfrm>
            <a:off x="4005457" y="3953266"/>
            <a:ext cx="1325832" cy="1815801"/>
          </a:xfrm>
          <a:prstGeom prst="bentConnector3">
            <a:avLst>
              <a:gd name="adj1" fmla="val 203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60"/>
          <p:cNvCxnSpPr>
            <a:stCxn id="4" idx="3"/>
            <a:endCxn id="11" idx="1"/>
          </p:cNvCxnSpPr>
          <p:nvPr/>
        </p:nvCxnSpPr>
        <p:spPr>
          <a:xfrm>
            <a:off x="4005457" y="3953265"/>
            <a:ext cx="1325832" cy="938411"/>
          </a:xfrm>
          <a:prstGeom prst="bentConnector3">
            <a:avLst>
              <a:gd name="adj1" fmla="val 203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49"/>
          <p:cNvCxnSpPr>
            <a:stCxn id="10" idx="0"/>
            <a:endCxn id="8" idx="1"/>
          </p:cNvCxnSpPr>
          <p:nvPr/>
        </p:nvCxnSpPr>
        <p:spPr>
          <a:xfrm rot="5400000" flipH="1" flipV="1">
            <a:off x="4513835" y="2736109"/>
            <a:ext cx="1387993" cy="246918"/>
          </a:xfrm>
          <a:prstGeom prst="bentConnector2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49"/>
          <p:cNvCxnSpPr>
            <a:stCxn id="10" idx="0"/>
            <a:endCxn id="9" idx="1"/>
          </p:cNvCxnSpPr>
          <p:nvPr/>
        </p:nvCxnSpPr>
        <p:spPr>
          <a:xfrm rot="5400000" flipH="1" flipV="1">
            <a:off x="4955916" y="3178190"/>
            <a:ext cx="503831" cy="246918"/>
          </a:xfrm>
          <a:prstGeom prst="bentConnector2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49"/>
          <p:cNvCxnSpPr>
            <a:stCxn id="10" idx="2"/>
            <a:endCxn id="11" idx="1"/>
          </p:cNvCxnSpPr>
          <p:nvPr/>
        </p:nvCxnSpPr>
        <p:spPr>
          <a:xfrm rot="16200000" flipH="1">
            <a:off x="4911147" y="4471534"/>
            <a:ext cx="593365" cy="246918"/>
          </a:xfrm>
          <a:prstGeom prst="bentConnector2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49"/>
          <p:cNvCxnSpPr>
            <a:stCxn id="10" idx="2"/>
            <a:endCxn id="12" idx="1"/>
          </p:cNvCxnSpPr>
          <p:nvPr/>
        </p:nvCxnSpPr>
        <p:spPr>
          <a:xfrm rot="16200000" flipH="1">
            <a:off x="4472453" y="4910229"/>
            <a:ext cx="1470756" cy="246918"/>
          </a:xfrm>
          <a:prstGeom prst="bentConnector2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 bwMode="auto">
          <a:xfrm>
            <a:off x="4067546" y="3104620"/>
            <a:ext cx="1957916" cy="1725084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98258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60"/>
          <p:cNvCxnSpPr>
            <a:stCxn id="13" idx="2"/>
            <a:endCxn id="5" idx="1"/>
          </p:cNvCxnSpPr>
          <p:nvPr/>
        </p:nvCxnSpPr>
        <p:spPr>
          <a:xfrm rot="5400000" flipH="1">
            <a:off x="3970391" y="523913"/>
            <a:ext cx="528159" cy="7379081"/>
          </a:xfrm>
          <a:prstGeom prst="bentConnector4">
            <a:avLst>
              <a:gd name="adj1" fmla="val -387011"/>
              <a:gd name="adj2" fmla="val 10309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293955"/>
            <a:ext cx="8260323" cy="705465"/>
          </a:xfrm>
        </p:spPr>
        <p:txBody>
          <a:bodyPr/>
          <a:lstStyle/>
          <a:p>
            <a:pPr algn="ctr"/>
            <a:r>
              <a:rPr lang="en-US" dirty="0" smtClean="0"/>
              <a:t>Distributing the Results</a:t>
            </a:r>
            <a:endParaRPr lang="en-US" dirty="0"/>
          </a:p>
        </p:txBody>
      </p:sp>
      <p:sp>
        <p:nvSpPr>
          <p:cNvPr id="4" name="Display 3"/>
          <p:cNvSpPr/>
          <p:nvPr/>
        </p:nvSpPr>
        <p:spPr>
          <a:xfrm>
            <a:off x="2440487" y="3429000"/>
            <a:ext cx="1564971" cy="1048531"/>
          </a:xfrm>
          <a:prstGeom prst="flowChartDisplay">
            <a:avLst/>
          </a:prstGeom>
          <a:solidFill>
            <a:schemeClr val="accent5"/>
          </a:solidFill>
          <a:ln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6200000" scaled="0"/>
              <a:tileRect/>
            </a:gra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Analysis Workstation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" name="Stored Data 4"/>
          <p:cNvSpPr/>
          <p:nvPr/>
        </p:nvSpPr>
        <p:spPr>
          <a:xfrm>
            <a:off x="544930" y="3456608"/>
            <a:ext cx="1470937" cy="985528"/>
          </a:xfrm>
          <a:prstGeom prst="flowChartOnlineStorage">
            <a:avLst/>
          </a:prstGeom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Current DICOM Images from Modality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8" name="Document 7"/>
          <p:cNvSpPr/>
          <p:nvPr/>
        </p:nvSpPr>
        <p:spPr>
          <a:xfrm>
            <a:off x="5331290" y="1766837"/>
            <a:ext cx="1190251" cy="797468"/>
          </a:xfrm>
          <a:prstGeom prst="flowChartDocumen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DICOM Segmentation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Document 8"/>
          <p:cNvSpPr/>
          <p:nvPr/>
        </p:nvSpPr>
        <p:spPr>
          <a:xfrm>
            <a:off x="5331290" y="2650999"/>
            <a:ext cx="1190251" cy="797468"/>
          </a:xfrm>
          <a:prstGeom prst="flowChartDocumen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DICOM Registration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Document 9"/>
          <p:cNvSpPr/>
          <p:nvPr/>
        </p:nvSpPr>
        <p:spPr>
          <a:xfrm>
            <a:off x="4489246" y="3553565"/>
            <a:ext cx="1190251" cy="797468"/>
          </a:xfrm>
          <a:prstGeom prst="flowChartDocumen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DICOM SR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1" name="Document 10"/>
          <p:cNvSpPr/>
          <p:nvPr/>
        </p:nvSpPr>
        <p:spPr>
          <a:xfrm>
            <a:off x="5331290" y="4492942"/>
            <a:ext cx="1190251" cy="797468"/>
          </a:xfrm>
          <a:prstGeom prst="flowChartDocumen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DICOM Real World Value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Document 11"/>
          <p:cNvSpPr/>
          <p:nvPr/>
        </p:nvSpPr>
        <p:spPr>
          <a:xfrm>
            <a:off x="5331290" y="5370333"/>
            <a:ext cx="1190251" cy="797468"/>
          </a:xfrm>
          <a:prstGeom prst="flowChartDocumen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DICOM Parametric Map Images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" name="Display 12"/>
          <p:cNvSpPr/>
          <p:nvPr/>
        </p:nvSpPr>
        <p:spPr>
          <a:xfrm>
            <a:off x="7141525" y="3429000"/>
            <a:ext cx="1564971" cy="1048531"/>
          </a:xfrm>
          <a:prstGeom prst="flowChartDisplay">
            <a:avLst/>
          </a:prstGeom>
          <a:solidFill>
            <a:schemeClr val="accent5"/>
          </a:solidFill>
          <a:ln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6200000" scaled="0"/>
              <a:tileRect/>
            </a:gra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PACS Store, Distribute and Review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4" name="Straight Arrow Connector 60"/>
          <p:cNvCxnSpPr>
            <a:stCxn id="5" idx="3"/>
            <a:endCxn id="4" idx="1"/>
          </p:cNvCxnSpPr>
          <p:nvPr/>
        </p:nvCxnSpPr>
        <p:spPr>
          <a:xfrm>
            <a:off x="1770710" y="3949372"/>
            <a:ext cx="669776" cy="389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tored Data 16"/>
          <p:cNvSpPr/>
          <p:nvPr/>
        </p:nvSpPr>
        <p:spPr>
          <a:xfrm>
            <a:off x="552381" y="5021745"/>
            <a:ext cx="1470937" cy="985528"/>
          </a:xfrm>
          <a:prstGeom prst="flowChartOnlineStorage">
            <a:avLst/>
          </a:prstGeom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Previous DICOM Images from PACS</a:t>
            </a:r>
            <a:endParaRPr lang="en-US" sz="1100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60"/>
          <p:cNvCxnSpPr>
            <a:stCxn id="17" idx="3"/>
            <a:endCxn id="4" idx="1"/>
          </p:cNvCxnSpPr>
          <p:nvPr/>
        </p:nvCxnSpPr>
        <p:spPr>
          <a:xfrm flipV="1">
            <a:off x="1778162" y="3953266"/>
            <a:ext cx="662325" cy="156124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60"/>
          <p:cNvCxnSpPr>
            <a:stCxn id="13" idx="2"/>
            <a:endCxn id="17" idx="2"/>
          </p:cNvCxnSpPr>
          <p:nvPr/>
        </p:nvCxnSpPr>
        <p:spPr>
          <a:xfrm rot="5400000">
            <a:off x="3841060" y="1924322"/>
            <a:ext cx="1529743" cy="6636161"/>
          </a:xfrm>
          <a:prstGeom prst="bentConnector3">
            <a:avLst>
              <a:gd name="adj1" fmla="val 1199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60"/>
          <p:cNvCxnSpPr>
            <a:stCxn id="10" idx="3"/>
            <a:endCxn id="13" idx="1"/>
          </p:cNvCxnSpPr>
          <p:nvPr/>
        </p:nvCxnSpPr>
        <p:spPr>
          <a:xfrm>
            <a:off x="5679496" y="3952299"/>
            <a:ext cx="1462028" cy="9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60"/>
          <p:cNvCxnSpPr>
            <a:stCxn id="4" idx="3"/>
            <a:endCxn id="10" idx="1"/>
          </p:cNvCxnSpPr>
          <p:nvPr/>
        </p:nvCxnSpPr>
        <p:spPr>
          <a:xfrm flipV="1">
            <a:off x="4005457" y="3952299"/>
            <a:ext cx="483788" cy="9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2322427" y="1804398"/>
            <a:ext cx="1495051" cy="1203868"/>
            <a:chOff x="3109277" y="1298082"/>
            <a:chExt cx="1495051" cy="902901"/>
          </a:xfr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</p:grpSpPr>
        <p:sp>
          <p:nvSpPr>
            <p:cNvPr id="35" name="Document 34"/>
            <p:cNvSpPr/>
            <p:nvPr/>
          </p:nvSpPr>
          <p:spPr>
            <a:xfrm>
              <a:off x="3109277" y="1298082"/>
              <a:ext cx="1190251" cy="598101"/>
            </a:xfrm>
            <a:prstGeom prst="flowChartDocument">
              <a:avLst/>
            </a:prstGeom>
            <a:grp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6" name="Document 35"/>
            <p:cNvSpPr/>
            <p:nvPr/>
          </p:nvSpPr>
          <p:spPr>
            <a:xfrm>
              <a:off x="3261677" y="1450482"/>
              <a:ext cx="1190251" cy="598101"/>
            </a:xfrm>
            <a:prstGeom prst="flowChartDocument">
              <a:avLst/>
            </a:prstGeom>
            <a:grp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7" name="Document 36"/>
            <p:cNvSpPr/>
            <p:nvPr/>
          </p:nvSpPr>
          <p:spPr>
            <a:xfrm>
              <a:off x="3414077" y="1602882"/>
              <a:ext cx="1190251" cy="598101"/>
            </a:xfrm>
            <a:prstGeom prst="flowChartDocument">
              <a:avLst/>
            </a:prstGeom>
            <a:grp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Previous DICOM SR 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etc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39" name="Straight Arrow Connector 60"/>
          <p:cNvCxnSpPr>
            <a:stCxn id="37" idx="2"/>
            <a:endCxn id="4" idx="0"/>
          </p:cNvCxnSpPr>
          <p:nvPr/>
        </p:nvCxnSpPr>
        <p:spPr>
          <a:xfrm rot="16200000" flipH="1">
            <a:off x="2985934" y="3191962"/>
            <a:ext cx="473456" cy="6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60"/>
          <p:cNvCxnSpPr>
            <a:stCxn id="13" idx="0"/>
            <a:endCxn id="35" idx="0"/>
          </p:cNvCxnSpPr>
          <p:nvPr/>
        </p:nvCxnSpPr>
        <p:spPr>
          <a:xfrm rot="16200000" flipV="1">
            <a:off x="4608480" y="113470"/>
            <a:ext cx="1624603" cy="5006458"/>
          </a:xfrm>
          <a:prstGeom prst="bentConnector3">
            <a:avLst>
              <a:gd name="adj1" fmla="val 11876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60"/>
          <p:cNvCxnSpPr>
            <a:stCxn id="8" idx="3"/>
            <a:endCxn id="13" idx="1"/>
          </p:cNvCxnSpPr>
          <p:nvPr/>
        </p:nvCxnSpPr>
        <p:spPr>
          <a:xfrm>
            <a:off x="6521540" y="2165571"/>
            <a:ext cx="619984" cy="178769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60"/>
          <p:cNvCxnSpPr>
            <a:stCxn id="9" idx="3"/>
            <a:endCxn id="13" idx="1"/>
          </p:cNvCxnSpPr>
          <p:nvPr/>
        </p:nvCxnSpPr>
        <p:spPr>
          <a:xfrm>
            <a:off x="6521540" y="3049734"/>
            <a:ext cx="619984" cy="9035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60"/>
          <p:cNvCxnSpPr>
            <a:stCxn id="12" idx="3"/>
            <a:endCxn id="13" idx="1"/>
          </p:cNvCxnSpPr>
          <p:nvPr/>
        </p:nvCxnSpPr>
        <p:spPr>
          <a:xfrm flipV="1">
            <a:off x="6521540" y="3953266"/>
            <a:ext cx="619984" cy="181580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1" idx="3"/>
            <a:endCxn id="13" idx="1"/>
          </p:cNvCxnSpPr>
          <p:nvPr/>
        </p:nvCxnSpPr>
        <p:spPr>
          <a:xfrm flipV="1">
            <a:off x="6521540" y="3953265"/>
            <a:ext cx="619984" cy="93841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0"/>
          <p:cNvCxnSpPr>
            <a:stCxn id="4" idx="3"/>
            <a:endCxn id="8" idx="1"/>
          </p:cNvCxnSpPr>
          <p:nvPr/>
        </p:nvCxnSpPr>
        <p:spPr>
          <a:xfrm flipV="1">
            <a:off x="4005457" y="2165571"/>
            <a:ext cx="1325832" cy="1787695"/>
          </a:xfrm>
          <a:prstGeom prst="bentConnector3">
            <a:avLst>
              <a:gd name="adj1" fmla="val 1928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0"/>
          <p:cNvCxnSpPr>
            <a:stCxn id="4" idx="3"/>
            <a:endCxn id="9" idx="1"/>
          </p:cNvCxnSpPr>
          <p:nvPr/>
        </p:nvCxnSpPr>
        <p:spPr>
          <a:xfrm flipV="1">
            <a:off x="4005457" y="3049734"/>
            <a:ext cx="1325832" cy="903532"/>
          </a:xfrm>
          <a:prstGeom prst="bentConnector3">
            <a:avLst>
              <a:gd name="adj1" fmla="val 203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60"/>
          <p:cNvCxnSpPr>
            <a:stCxn id="4" idx="3"/>
            <a:endCxn id="12" idx="1"/>
          </p:cNvCxnSpPr>
          <p:nvPr/>
        </p:nvCxnSpPr>
        <p:spPr>
          <a:xfrm>
            <a:off x="4005457" y="3953266"/>
            <a:ext cx="1325832" cy="1815801"/>
          </a:xfrm>
          <a:prstGeom prst="bentConnector3">
            <a:avLst>
              <a:gd name="adj1" fmla="val 203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60"/>
          <p:cNvCxnSpPr>
            <a:stCxn id="4" idx="3"/>
            <a:endCxn id="11" idx="1"/>
          </p:cNvCxnSpPr>
          <p:nvPr/>
        </p:nvCxnSpPr>
        <p:spPr>
          <a:xfrm>
            <a:off x="4005457" y="3953265"/>
            <a:ext cx="1325832" cy="938411"/>
          </a:xfrm>
          <a:prstGeom prst="bentConnector3">
            <a:avLst>
              <a:gd name="adj1" fmla="val 203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49"/>
          <p:cNvCxnSpPr>
            <a:stCxn id="10" idx="0"/>
            <a:endCxn id="8" idx="1"/>
          </p:cNvCxnSpPr>
          <p:nvPr/>
        </p:nvCxnSpPr>
        <p:spPr>
          <a:xfrm rot="5400000" flipH="1" flipV="1">
            <a:off x="4513835" y="2736109"/>
            <a:ext cx="1387993" cy="246918"/>
          </a:xfrm>
          <a:prstGeom prst="bentConnector2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49"/>
          <p:cNvCxnSpPr>
            <a:stCxn id="10" idx="0"/>
            <a:endCxn id="9" idx="1"/>
          </p:cNvCxnSpPr>
          <p:nvPr/>
        </p:nvCxnSpPr>
        <p:spPr>
          <a:xfrm rot="5400000" flipH="1" flipV="1">
            <a:off x="4955916" y="3178190"/>
            <a:ext cx="503831" cy="246918"/>
          </a:xfrm>
          <a:prstGeom prst="bentConnector2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49"/>
          <p:cNvCxnSpPr>
            <a:stCxn id="10" idx="2"/>
            <a:endCxn id="11" idx="1"/>
          </p:cNvCxnSpPr>
          <p:nvPr/>
        </p:nvCxnSpPr>
        <p:spPr>
          <a:xfrm rot="16200000" flipH="1">
            <a:off x="4911147" y="4471534"/>
            <a:ext cx="593365" cy="246918"/>
          </a:xfrm>
          <a:prstGeom prst="bentConnector2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49"/>
          <p:cNvCxnSpPr>
            <a:stCxn id="10" idx="2"/>
            <a:endCxn id="12" idx="1"/>
          </p:cNvCxnSpPr>
          <p:nvPr/>
        </p:nvCxnSpPr>
        <p:spPr>
          <a:xfrm rot="16200000" flipH="1">
            <a:off x="4472453" y="4910229"/>
            <a:ext cx="1470756" cy="246918"/>
          </a:xfrm>
          <a:prstGeom prst="bentConnector2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 bwMode="auto">
          <a:xfrm>
            <a:off x="6942668" y="3104621"/>
            <a:ext cx="1957916" cy="1725084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216163" y="3104621"/>
            <a:ext cx="1957916" cy="1725084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88006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Final thoughts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DICOM is not just for modality vendors</a:t>
            </a:r>
          </a:p>
          <a:p>
            <a:r>
              <a:rPr lang="en-US" sz="2000" dirty="0" smtClean="0"/>
              <a:t>Use of DICOM facilitates faster translation from research into clinical trial and/or clinical use with structured data, not just “pretty pictures”</a:t>
            </a:r>
          </a:p>
          <a:p>
            <a:r>
              <a:rPr lang="en-US" sz="2000" dirty="0" smtClean="0"/>
              <a:t>Research applications can benefit from improved organization in enhanced family images, even if conversion required</a:t>
            </a:r>
          </a:p>
          <a:p>
            <a:r>
              <a:rPr lang="en-US" sz="2000" dirty="0" smtClean="0"/>
              <a:t>Rich family of DICOM objects and mechanisms to support quantitative imaging result recording, derived images, and intermediate results</a:t>
            </a:r>
          </a:p>
          <a:p>
            <a:r>
              <a:rPr lang="en-US" sz="2000" dirty="0" smtClean="0"/>
              <a:t>New parametric map object with floating point pixels</a:t>
            </a:r>
          </a:p>
          <a:p>
            <a:r>
              <a:rPr lang="en-US" sz="2000" dirty="0" smtClean="0"/>
              <a:t>New SR templates and related infrastructure for measurement encoding with rich research-specific code sets and templates</a:t>
            </a:r>
          </a:p>
          <a:p>
            <a:r>
              <a:rPr lang="en-US" sz="2000" dirty="0" smtClean="0"/>
              <a:t>DICOM is responsive to research requirements (e.g., QIICR project, WG18 Clinical Trials &amp; Research) – 9 month cycle time if aggressive</a:t>
            </a:r>
          </a:p>
          <a:p>
            <a:r>
              <a:rPr lang="en-US" sz="2000" dirty="0" smtClean="0"/>
              <a:t>Widely used toolkits can rapidly adopt new mechanisms (e.g., </a:t>
            </a:r>
            <a:r>
              <a:rPr lang="en-US" sz="2000" dirty="0" err="1" smtClean="0"/>
              <a:t>dcmtk</a:t>
            </a:r>
            <a:r>
              <a:rPr lang="en-US" sz="2000" dirty="0" smtClean="0"/>
              <a:t> in response to QIICR requirements) leading to broader generic support (e.g., in 3D Slicer, </a:t>
            </a:r>
            <a:r>
              <a:rPr lang="en-US" sz="2000" dirty="0" err="1" smtClean="0"/>
              <a:t>Osirix</a:t>
            </a:r>
            <a:r>
              <a:rPr lang="en-US" sz="2000" dirty="0" smtClean="0"/>
              <a:t>, </a:t>
            </a:r>
            <a:r>
              <a:rPr lang="en-US" sz="2000" dirty="0" err="1" smtClean="0"/>
              <a:t>ClearCanvas</a:t>
            </a:r>
            <a:r>
              <a:rPr lang="en-US" sz="2000" dirty="0" smtClean="0"/>
              <a:t>, etc.)</a:t>
            </a:r>
          </a:p>
        </p:txBody>
      </p:sp>
    </p:spTree>
    <p:extLst>
      <p:ext uri="{BB962C8B-B14F-4D97-AF65-F5344CB8AC3E}">
        <p14:creationId xmlns:p14="http://schemas.microsoft.com/office/powerpoint/2010/main" val="5570933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CAR_20050603_CTMR_20050528_DAC">
  <a:themeElements>
    <a:clrScheme name="SCAR_20050603_CTMR_20050528_DAC 2">
      <a:dk1>
        <a:srgbClr val="000000"/>
      </a:dk1>
      <a:lt1>
        <a:srgbClr val="FFFFFF"/>
      </a:lt1>
      <a:dk2>
        <a:srgbClr val="3732A0"/>
      </a:dk2>
      <a:lt2>
        <a:srgbClr val="666699"/>
      </a:lt2>
      <a:accent1>
        <a:srgbClr val="CCCCFF"/>
      </a:accent1>
      <a:accent2>
        <a:srgbClr val="009999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8A8A"/>
      </a:accent6>
      <a:hlink>
        <a:srgbClr val="3366CC"/>
      </a:hlink>
      <a:folHlink>
        <a:srgbClr val="9094B8"/>
      </a:folHlink>
    </a:clrScheme>
    <a:fontScheme name="SCAR_20050603_CTMR_20050528_DA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SCAR_20050603_CTMR_20050528_DAC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R_20050603_CTMR_20050528_DAC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R_20050603_CTMR_20050528_DAC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R_20050603_CTMR_20050528_DAC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R_20050603_CTMR_20050528_DAC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R_20050603_CTMR_20050528_DAC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AR_20050603_CTMR_20050528_DAC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AR_20050603_CTMR_20050528_DAC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AR_20050603_CTMR_20050528_DAC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AR_20050603_CTMR_20050528_DAC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Inside Helgray - User:Users:dclunie:Documents:Medical:stuff:Advancement:CTMultiFrame:SCAR2005:SCAR_20050603_CTMR_20050528_DAC.ppt</Template>
  <TotalTime>13397</TotalTime>
  <Words>5459</Words>
  <Application>Microsoft Macintosh PowerPoint</Application>
  <PresentationFormat>On-screen Show (4:3)</PresentationFormat>
  <Paragraphs>1014</Paragraphs>
  <Slides>98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98</vt:i4>
      </vt:variant>
    </vt:vector>
  </HeadingPairs>
  <TitlesOfParts>
    <vt:vector size="101" baseType="lpstr">
      <vt:lpstr>SCAR_20050603_CTMR_20050528_DAC</vt:lpstr>
      <vt:lpstr>Worksheet</vt:lpstr>
      <vt:lpstr>Picture</vt:lpstr>
      <vt:lpstr>3D Slicer Workshop – University of Iowa  DICOM Support for Quantitative Imaging</vt:lpstr>
      <vt:lpstr>Learning Objectives</vt:lpstr>
      <vt:lpstr>What is Quantitative Imaging?</vt:lpstr>
      <vt:lpstr>What is Quantitative Imaging?</vt:lpstr>
      <vt:lpstr>What is DICOM?</vt:lpstr>
      <vt:lpstr>DICOM – Brief History</vt:lpstr>
      <vt:lpstr>DICOM – Brief History</vt:lpstr>
      <vt:lpstr>DICOM – Brief History</vt:lpstr>
      <vt:lpstr>PowerPoint Presentation</vt:lpstr>
      <vt:lpstr>PowerPoint Presentation</vt:lpstr>
      <vt:lpstr>PowerPoint Presentation</vt:lpstr>
      <vt:lpstr>PowerPoint Presentation</vt:lpstr>
      <vt:lpstr>DICOM – Brief History</vt:lpstr>
      <vt:lpstr>DICOM – Scope</vt:lpstr>
      <vt:lpstr>Why does DICOM exist ?</vt:lpstr>
      <vt:lpstr>Why (open) standards at all ?</vt:lpstr>
      <vt:lpstr>Why not “existing” standards ?</vt:lpstr>
      <vt:lpstr>DICOM – Why?</vt:lpstr>
      <vt:lpstr>Key goals of DICOM</vt:lpstr>
      <vt:lpstr>DICOM – Modality Interface</vt:lpstr>
      <vt:lpstr>DICOM - Workstation Interface</vt:lpstr>
      <vt:lpstr>DICOM - Workstation Interface</vt:lpstr>
      <vt:lpstr>DICOM &amp; Quantitative Imaging</vt:lpstr>
      <vt:lpstr>Clinical v Research Use Cases</vt:lpstr>
      <vt:lpstr>See It, Compare It, Dictate It</vt:lpstr>
      <vt:lpstr>See It, Analyze It, Measure It</vt:lpstr>
      <vt:lpstr>Code It</vt:lpstr>
      <vt:lpstr>Tabulate It</vt:lpstr>
      <vt:lpstr>Graph It</vt:lpstr>
      <vt:lpstr>Aggregate It and Visualize It</vt:lpstr>
      <vt:lpstr>Re-Use It</vt:lpstr>
      <vt:lpstr>Preaching to the Converted</vt:lpstr>
      <vt:lpstr>Preaching to the Converted</vt:lpstr>
      <vt:lpstr>Changing the Paradigm</vt:lpstr>
      <vt:lpstr>Self-Serving Reasons</vt:lpstr>
      <vt:lpstr>Composite Context </vt:lpstr>
      <vt:lpstr>Quantitation – Images In</vt:lpstr>
      <vt:lpstr>Enhanced Multi-frame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 (just) about performance</vt:lpstr>
      <vt:lpstr>MR Acquisition Contrast</vt:lpstr>
      <vt:lpstr>Technique Attributes &amp; Terms</vt:lpstr>
      <vt:lpstr>Hanging protocol rule impact</vt:lpstr>
      <vt:lpstr>Acquisition Timing Information</vt:lpstr>
      <vt:lpstr>Timing Information</vt:lpstr>
      <vt:lpstr>Cardiac Timing Information</vt:lpstr>
      <vt:lpstr>Organizational Features</vt:lpstr>
      <vt:lpstr>Organizational Features</vt:lpstr>
      <vt:lpstr>Multi-frame Functional Groups</vt:lpstr>
      <vt:lpstr>What is a Functional Group?</vt:lpstr>
      <vt:lpstr>Functional Group Encoding</vt:lpstr>
      <vt:lpstr>Functional Groups – Varieties</vt:lpstr>
      <vt:lpstr>Modules vs. Functional Groups</vt:lpstr>
      <vt:lpstr>Stacks</vt:lpstr>
      <vt:lpstr>PowerPoint Presentation</vt:lpstr>
      <vt:lpstr>Multi-frame Dimensions</vt:lpstr>
      <vt:lpstr>Multi-frame Dimensions</vt:lpstr>
      <vt:lpstr>PowerPoint Presentation</vt:lpstr>
      <vt:lpstr>But when ?</vt:lpstr>
      <vt:lpstr>Enhanced MF for Research</vt:lpstr>
      <vt:lpstr>Legacy Converted Enhanced</vt:lpstr>
      <vt:lpstr>PACS to PACS (or VNA) with Legacy DICOM Object Conversion</vt:lpstr>
      <vt:lpstr>Measurements Out</vt:lpstr>
      <vt:lpstr>DICOM encoding of ROIs</vt:lpstr>
      <vt:lpstr>DICOM Structured Reports</vt:lpstr>
      <vt:lpstr>SR – Questions and Answers</vt:lpstr>
      <vt:lpstr>SR Templates for Quantitation</vt:lpstr>
      <vt:lpstr>Example of Measurement Report</vt:lpstr>
      <vt:lpstr>Example of PET Measurement - I</vt:lpstr>
      <vt:lpstr>Example of PET Measurement - II</vt:lpstr>
      <vt:lpstr>Example of Image Library</vt:lpstr>
      <vt:lpstr>Example of New Codes &amp; Definitions</vt:lpstr>
      <vt:lpstr>DICOM RT Structure Sets</vt:lpstr>
      <vt:lpstr>DICOM Presentation States</vt:lpstr>
      <vt:lpstr>Parametric Maps</vt:lpstr>
      <vt:lpstr>Label Maps</vt:lpstr>
      <vt:lpstr>Parametric &amp; Label Maps</vt:lpstr>
      <vt:lpstr>Segmentations</vt:lpstr>
      <vt:lpstr>Segmentation Codes</vt:lpstr>
      <vt:lpstr>Segmentations</vt:lpstr>
      <vt:lpstr>DICOM Segmentation Example</vt:lpstr>
      <vt:lpstr>Parametric Maps</vt:lpstr>
      <vt:lpstr>Parametric Maps</vt:lpstr>
      <vt:lpstr>Real World Value Mapping</vt:lpstr>
      <vt:lpstr>Real World Value Mapping</vt:lpstr>
      <vt:lpstr>Real World Value Mapping</vt:lpstr>
      <vt:lpstr>Blending Presentation State</vt:lpstr>
      <vt:lpstr>Registration &amp; Fiducials</vt:lpstr>
      <vt:lpstr>Other Bulk Data Storage </vt:lpstr>
      <vt:lpstr>Encapsulated PDF Pretty Pictures</vt:lpstr>
      <vt:lpstr>All Together Now …</vt:lpstr>
      <vt:lpstr>SR as the Organizing Structure</vt:lpstr>
      <vt:lpstr>Distributing the Results</vt:lpstr>
      <vt:lpstr>Final thoughts …</vt:lpstr>
    </vt:vector>
  </TitlesOfParts>
  <Company>David Clunie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Mammo Issues</dc:title>
  <dc:creator>David Clunie</dc:creator>
  <cp:lastModifiedBy>David Clunie</cp:lastModifiedBy>
  <cp:revision>1955</cp:revision>
  <cp:lastPrinted>2005-06-07T11:12:42Z</cp:lastPrinted>
  <dcterms:created xsi:type="dcterms:W3CDTF">2009-02-10T18:09:56Z</dcterms:created>
  <dcterms:modified xsi:type="dcterms:W3CDTF">2014-11-18T16:27:30Z</dcterms:modified>
</cp:coreProperties>
</file>