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500" autoAdjust="0"/>
  </p:normalViewPr>
  <p:slideViewPr>
    <p:cSldViewPr snapToGrid="0" snapToObjects="1">
      <p:cViewPr varScale="1">
        <p:scale>
          <a:sx n="102" d="100"/>
          <a:sy n="102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422275"/>
            <a:ext cx="83820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2053"/>
          <p:cNvSpPr>
            <a:spLocks noChangeShapeType="1"/>
          </p:cNvSpPr>
          <p:nvPr/>
        </p:nvSpPr>
        <p:spPr bwMode="auto">
          <a:xfrm>
            <a:off x="498475" y="6172200"/>
            <a:ext cx="8153400" cy="0"/>
          </a:xfrm>
          <a:prstGeom prst="line">
            <a:avLst/>
          </a:prstGeom>
          <a:noFill/>
          <a:ln w="25400">
            <a:solidFill>
              <a:srgbClr val="0050A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en-US">
              <a:latin typeface="Times" pitchFamily="-80" charset="0"/>
              <a:ea typeface="+mn-ea"/>
              <a:cs typeface="+mn-cs"/>
            </a:endParaRPr>
          </a:p>
        </p:txBody>
      </p:sp>
      <p:sp>
        <p:nvSpPr>
          <p:cNvPr id="6" name="Text Box 2054"/>
          <p:cNvSpPr txBox="1">
            <a:spLocks noChangeArrowheads="1"/>
          </p:cNvSpPr>
          <p:nvPr/>
        </p:nvSpPr>
        <p:spPr bwMode="auto">
          <a:xfrm>
            <a:off x="1354138" y="381000"/>
            <a:ext cx="6075362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200" i="1">
                <a:solidFill>
                  <a:schemeClr val="bg2"/>
                </a:solidFill>
                <a:ea typeface="+mn-ea"/>
                <a:cs typeface="+mn-cs"/>
              </a:rPr>
              <a:t>NA-MIC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200" i="1">
                <a:solidFill>
                  <a:schemeClr val="bg2"/>
                </a:solidFill>
                <a:ea typeface="+mn-ea"/>
                <a:cs typeface="+mn-cs"/>
              </a:rPr>
              <a:t>National Alliance for Medical Image Computing </a:t>
            </a:r>
            <a:br>
              <a:rPr lang="en-US" sz="2200" i="1">
                <a:solidFill>
                  <a:schemeClr val="bg2"/>
                </a:solidFill>
                <a:ea typeface="+mn-ea"/>
                <a:cs typeface="+mn-cs"/>
              </a:rPr>
            </a:br>
            <a:r>
              <a:rPr lang="en-US" sz="2200" i="1">
                <a:solidFill>
                  <a:schemeClr val="bg2"/>
                </a:solidFill>
                <a:ea typeface="+mn-ea"/>
                <a:cs typeface="+mn-cs"/>
              </a:rPr>
              <a:t>http://na-mic.org</a:t>
            </a:r>
          </a:p>
        </p:txBody>
      </p:sp>
      <p:sp>
        <p:nvSpPr>
          <p:cNvPr id="31747" name="Rectangle 2051"/>
          <p:cNvSpPr>
            <a:spLocks noGrp="1" noChangeArrowheads="1"/>
          </p:cNvSpPr>
          <p:nvPr>
            <p:ph type="ctrTitle"/>
          </p:nvPr>
        </p:nvSpPr>
        <p:spPr>
          <a:xfrm>
            <a:off x="1371600" y="1981200"/>
            <a:ext cx="7086600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748" name="Rectangle 205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70866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16769"/>
      </p:ext>
    </p:extLst>
  </p:cSld>
  <p:clrMapOvr>
    <a:masterClrMapping/>
  </p:clrMapOvr>
  <p:transition xmlns:p14="http://schemas.microsoft.com/office/powerpoint/2010/main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19C22-9FB1-1647-A3A5-D30FC1A06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60451"/>
      </p:ext>
    </p:extLst>
  </p:cSld>
  <p:clrMapOvr>
    <a:masterClrMapping/>
  </p:clrMapOvr>
  <p:transition xmlns:p14="http://schemas.microsoft.com/office/powerpoint/2010/main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18097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2768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19C22-9FB1-1647-A3A5-D30FC1A06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84496"/>
      </p:ext>
    </p:extLst>
  </p:cSld>
  <p:clrMapOvr>
    <a:masterClrMapping/>
  </p:clrMapOvr>
  <p:transition xmlns:p14="http://schemas.microsoft.com/office/powerpoint/2010/main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19C22-9FB1-1647-A3A5-D30FC1A06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10459"/>
      </p:ext>
    </p:extLst>
  </p:cSld>
  <p:clrMapOvr>
    <a:masterClrMapping/>
  </p:clrMapOvr>
  <p:transition xmlns:p14="http://schemas.microsoft.com/office/powerpoint/2010/main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19C22-9FB1-1647-A3A5-D30FC1A06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49178"/>
      </p:ext>
    </p:extLst>
  </p:cSld>
  <p:clrMapOvr>
    <a:masterClrMapping/>
  </p:clrMapOvr>
  <p:transition xmlns:p14="http://schemas.microsoft.com/office/powerpoint/2010/main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764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19C22-9FB1-1647-A3A5-D30FC1A06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28807"/>
      </p:ext>
    </p:extLst>
  </p:cSld>
  <p:clrMapOvr>
    <a:masterClrMapping/>
  </p:clrMapOvr>
  <p:transition xmlns:p14="http://schemas.microsoft.com/office/powerpoint/2010/main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19C22-9FB1-1647-A3A5-D30FC1A06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46124"/>
      </p:ext>
    </p:extLst>
  </p:cSld>
  <p:clrMapOvr>
    <a:masterClrMapping/>
  </p:clrMapOvr>
  <p:transition xmlns:p14="http://schemas.microsoft.com/office/powerpoint/2010/main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19C22-9FB1-1647-A3A5-D30FC1A06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0447"/>
      </p:ext>
    </p:extLst>
  </p:cSld>
  <p:clrMapOvr>
    <a:masterClrMapping/>
  </p:clrMapOvr>
  <p:transition xmlns:p14="http://schemas.microsoft.com/office/powerpoint/2010/main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19C22-9FB1-1647-A3A5-D30FC1A06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6966"/>
      </p:ext>
    </p:extLst>
  </p:cSld>
  <p:clrMapOvr>
    <a:masterClrMapping/>
  </p:clrMapOvr>
  <p:transition xmlns:p14="http://schemas.microsoft.com/office/powerpoint/2010/main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19C22-9FB1-1647-A3A5-D30FC1A06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57815"/>
      </p:ext>
    </p:extLst>
  </p:cSld>
  <p:clrMapOvr>
    <a:masterClrMapping/>
  </p:clrMapOvr>
  <p:transition xmlns:p14="http://schemas.microsoft.com/office/powerpoint/2010/main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19C22-9FB1-1647-A3A5-D30FC1A06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8456"/>
      </p:ext>
    </p:extLst>
  </p:cSld>
  <p:clrMapOvr>
    <a:masterClrMapping/>
  </p:clrMapOvr>
  <p:transition xmlns:p14="http://schemas.microsoft.com/office/powerpoint/2010/main">
    <p:cover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28600"/>
            <a:ext cx="83820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8475" y="1676400"/>
            <a:ext cx="79597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400">
                <a:latin typeface="Times" charset="0"/>
              </a:defRPr>
            </a:lvl1pPr>
          </a:lstStyle>
          <a:p>
            <a:fld id="{B9D19C22-9FB1-1647-A3A5-D30FC1A06022}" type="slidenum">
              <a:rPr lang="en-US" smtClean="0"/>
              <a:t>‹#›</a:t>
            </a:fld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498475" y="6172200"/>
            <a:ext cx="8153400" cy="0"/>
          </a:xfrm>
          <a:prstGeom prst="line">
            <a:avLst/>
          </a:prstGeom>
          <a:noFill/>
          <a:ln w="25400">
            <a:solidFill>
              <a:srgbClr val="0050A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en-US">
              <a:latin typeface="Times" pitchFamily="-80" charset="0"/>
              <a:ea typeface="+mn-ea"/>
              <a:cs typeface="+mn-cs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203325" y="6251575"/>
            <a:ext cx="3394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1200" i="1">
                <a:solidFill>
                  <a:schemeClr val="bg2"/>
                </a:solidFill>
                <a:ea typeface="+mn-ea"/>
                <a:cs typeface="+mn-cs"/>
              </a:rPr>
              <a:t>National Alliance for Medical Image Computing </a:t>
            </a:r>
            <a:br>
              <a:rPr lang="en-US" sz="1200" i="1">
                <a:solidFill>
                  <a:schemeClr val="bg2"/>
                </a:solidFill>
                <a:ea typeface="+mn-ea"/>
                <a:cs typeface="+mn-cs"/>
              </a:rPr>
            </a:br>
            <a:r>
              <a:rPr lang="en-US" sz="1200" i="1">
                <a:solidFill>
                  <a:schemeClr val="bg2"/>
                </a:solidFill>
                <a:ea typeface="+mn-ea"/>
                <a:cs typeface="+mn-cs"/>
              </a:rPr>
              <a:t>http://na-mic.org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>
    <p:cover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Skull Stripper Extension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Jim Miller</a:t>
            </a:r>
          </a:p>
          <a:p>
            <a:r>
              <a:rPr lang="en-US" dirty="0" smtClean="0"/>
              <a:t>GE Research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925" y="3485145"/>
            <a:ext cx="2621992" cy="262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43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289" y="1447800"/>
            <a:ext cx="2743200" cy="30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Part of a NA-MIC Collaboration Grant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111" y="1676400"/>
            <a:ext cx="6138333" cy="4267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PAR-07-249: R01EB006733 Development and Dissemination of Robust Brain MRI Measurement Tools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PI - </a:t>
            </a:r>
            <a:r>
              <a:rPr lang="en-US" dirty="0" err="1" smtClean="0"/>
              <a:t>Dinggang</a:t>
            </a:r>
            <a:r>
              <a:rPr lang="en-US" dirty="0" smtClean="0"/>
              <a:t> </a:t>
            </a:r>
            <a:r>
              <a:rPr lang="en-US" dirty="0" err="1" smtClean="0"/>
              <a:t>Shen</a:t>
            </a:r>
            <a:r>
              <a:rPr lang="en-US" dirty="0" smtClean="0"/>
              <a:t>, UNC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NA-MIC versions of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HAMMER</a:t>
            </a:r>
          </a:p>
          <a:p>
            <a:pPr marL="0" indent="0">
              <a:buNone/>
            </a:pPr>
            <a:r>
              <a:rPr lang="en-US" dirty="0"/>
              <a:t>	W</a:t>
            </a:r>
            <a:r>
              <a:rPr lang="en-US" dirty="0" smtClean="0"/>
              <a:t>hite matter lesion detection for 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081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Skull Stripping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889" y="1676400"/>
            <a:ext cx="6155161" cy="4267200"/>
          </a:xfrm>
        </p:spPr>
        <p:txBody>
          <a:bodyPr/>
          <a:lstStyle/>
          <a:p>
            <a:r>
              <a:rPr lang="en-US" dirty="0" smtClean="0"/>
              <a:t>Standard step in many </a:t>
            </a:r>
            <a:r>
              <a:rPr lang="en-US" dirty="0" err="1" smtClean="0"/>
              <a:t>neuro</a:t>
            </a:r>
            <a:r>
              <a:rPr lang="en-US" dirty="0" smtClean="0"/>
              <a:t> applications</a:t>
            </a:r>
          </a:p>
          <a:p>
            <a:pPr lvl="1"/>
            <a:r>
              <a:rPr lang="en-US" dirty="0" smtClean="0"/>
              <a:t>Removes anatomy not </a:t>
            </a:r>
            <a:r>
              <a:rPr lang="en-US" dirty="0" err="1" smtClean="0"/>
              <a:t>relevent</a:t>
            </a:r>
            <a:r>
              <a:rPr lang="en-US" dirty="0" smtClean="0"/>
              <a:t> to the analysis</a:t>
            </a:r>
          </a:p>
          <a:p>
            <a:pPr lvl="1"/>
            <a:r>
              <a:rPr lang="en-US" dirty="0" smtClean="0"/>
              <a:t>Improves robustness</a:t>
            </a:r>
          </a:p>
          <a:p>
            <a:r>
              <a:rPr lang="en-US" dirty="0" smtClean="0"/>
              <a:t>Preliminary results for grant used FSL</a:t>
            </a:r>
          </a:p>
          <a:p>
            <a:pPr lvl="1"/>
            <a:r>
              <a:rPr lang="en-US" dirty="0" smtClean="0"/>
              <a:t>Needed a skull stripper with a NA-MIC compatible license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925" y="3485145"/>
            <a:ext cx="2621992" cy="262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06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Skull Stripper Method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76400"/>
            <a:ext cx="7950200" cy="4267200"/>
          </a:xfrm>
        </p:spPr>
        <p:txBody>
          <a:bodyPr/>
          <a:lstStyle/>
          <a:p>
            <a:r>
              <a:rPr lang="en-US" sz="2000" dirty="0" smtClean="0"/>
              <a:t>Similar to BET</a:t>
            </a:r>
          </a:p>
          <a:p>
            <a:r>
              <a:rPr lang="en-US" sz="2000" dirty="0" smtClean="0"/>
              <a:t>Deformable model</a:t>
            </a:r>
          </a:p>
          <a:p>
            <a:r>
              <a:rPr lang="en-US" sz="2000" dirty="0" smtClean="0"/>
              <a:t>Fuzzy tissue classification</a:t>
            </a:r>
          </a:p>
          <a:p>
            <a:endParaRPr lang="en-US" sz="2000" dirty="0"/>
          </a:p>
          <a:p>
            <a:r>
              <a:rPr lang="en-US" sz="2000" dirty="0" smtClean="0"/>
              <a:t>Tested on OASIS database</a:t>
            </a:r>
          </a:p>
          <a:p>
            <a:pPr lvl="1"/>
            <a:r>
              <a:rPr lang="en-US" sz="1800" dirty="0" smtClean="0"/>
              <a:t>DICE comparison to BET 0.948</a:t>
            </a:r>
          </a:p>
          <a:p>
            <a:endParaRPr lang="en-US" sz="2000" dirty="0"/>
          </a:p>
          <a:p>
            <a:r>
              <a:rPr lang="en-US" sz="2000" dirty="0" err="1" smtClean="0"/>
              <a:t>Xiaodong</a:t>
            </a:r>
            <a:r>
              <a:rPr lang="en-US" sz="2000" dirty="0" smtClean="0"/>
              <a:t> </a:t>
            </a:r>
            <a:r>
              <a:rPr lang="en-US" sz="2000" dirty="0"/>
              <a:t>Tao ; Ming-</a:t>
            </a:r>
            <a:r>
              <a:rPr lang="en-US" sz="2000" dirty="0" err="1"/>
              <a:t>Ching</a:t>
            </a:r>
            <a:r>
              <a:rPr lang="en-US" sz="2000" dirty="0"/>
              <a:t> Chang; A skull stripping method using deformable surface and tissue classification. Proc. SPIE 7623, Medical Imaging 2010: Image Processing, 76233L (March 12, 2010); doi:10.1117/12.844061.</a:t>
            </a: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4935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Skull Stripper Extension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111" y="1676400"/>
            <a:ext cx="7936089" cy="4267200"/>
          </a:xfrm>
        </p:spPr>
        <p:txBody>
          <a:bodyPr/>
          <a:lstStyle/>
          <a:p>
            <a:r>
              <a:rPr lang="en-US" dirty="0" smtClean="0"/>
              <a:t>Single CLI module</a:t>
            </a:r>
          </a:p>
          <a:p>
            <a:r>
              <a:rPr lang="en-US" dirty="0" smtClean="0"/>
              <a:t>Not a complete </a:t>
            </a:r>
            <a:r>
              <a:rPr lang="en-US" dirty="0" err="1" smtClean="0"/>
              <a:t>neuro</a:t>
            </a:r>
            <a:r>
              <a:rPr lang="en-US" dirty="0" smtClean="0"/>
              <a:t> analysis workflow</a:t>
            </a:r>
          </a:p>
          <a:p>
            <a:r>
              <a:rPr lang="en-US" dirty="0" smtClean="0"/>
              <a:t>Packaged for re-use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4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 manager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001" b="5001"/>
          <a:stretch>
            <a:fillRect/>
          </a:stretch>
        </p:blipFill>
        <p:spPr/>
      </p:pic>
      <p:sp>
        <p:nvSpPr>
          <p:cNvPr id="5" name="Up Arrow 4"/>
          <p:cNvSpPr/>
          <p:nvPr/>
        </p:nvSpPr>
        <p:spPr bwMode="auto">
          <a:xfrm>
            <a:off x="3217334" y="5362223"/>
            <a:ext cx="917222" cy="1171222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223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Skull Stripper Module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888" y="1676400"/>
            <a:ext cx="5348111" cy="20456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375" y="3729470"/>
            <a:ext cx="2706623" cy="22980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23" y="1586624"/>
            <a:ext cx="3135084" cy="393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2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A-MIC Theme">
  <a:themeElements>
    <a:clrScheme name="NA-MIC-template-2004-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A-MIC-template-2004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-8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-80" charset="0"/>
          </a:defRPr>
        </a:defPPr>
      </a:lstStyle>
    </a:lnDef>
  </a:objectDefaults>
  <a:extraClrSchemeLst>
    <a:extraClrScheme>
      <a:clrScheme name="NA-MIC-template-2004-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NA-MIC Theme.thmx</Template>
  <TotalTime>98</TotalTime>
  <Words>152</Words>
  <Application>Microsoft Macintosh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NA-MIC Theme</vt:lpstr>
      <vt:lpstr>Skull Stripper Extension</vt:lpstr>
      <vt:lpstr>Part of a NA-MIC Collaboration Grant</vt:lpstr>
      <vt:lpstr>Skull Stripping</vt:lpstr>
      <vt:lpstr>Skull Stripper Method </vt:lpstr>
      <vt:lpstr>Skull Stripper Extension</vt:lpstr>
      <vt:lpstr>Extensions manager</vt:lpstr>
      <vt:lpstr>Skull Stripper Module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Skull Stripper Extension</dc:title>
  <dc:creator>GE Global Research</dc:creator>
  <cp:lastModifiedBy>GE Global Research</cp:lastModifiedBy>
  <cp:revision>30</cp:revision>
  <dcterms:created xsi:type="dcterms:W3CDTF">2013-01-05T23:38:10Z</dcterms:created>
  <dcterms:modified xsi:type="dcterms:W3CDTF">2013-01-06T01:16:43Z</dcterms:modified>
</cp:coreProperties>
</file>