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462" r:id="rId3"/>
    <p:sldId id="463" r:id="rId4"/>
    <p:sldId id="464" r:id="rId5"/>
    <p:sldId id="465" r:id="rId6"/>
    <p:sldId id="466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33889F"/>
    <a:srgbClr val="78953D"/>
    <a:srgbClr val="3389A1"/>
    <a:srgbClr val="399AB5"/>
    <a:srgbClr val="BF2E01"/>
    <a:srgbClr val="FF3300"/>
    <a:srgbClr val="F77547"/>
    <a:srgbClr val="F78247"/>
    <a:srgbClr val="70A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0216" autoAdjust="0"/>
  </p:normalViewPr>
  <p:slideViewPr>
    <p:cSldViewPr showGuides="1">
      <p:cViewPr varScale="1">
        <p:scale>
          <a:sx n="79" d="100"/>
          <a:sy n="79" d="100"/>
        </p:scale>
        <p:origin x="-1602" y="-84"/>
      </p:cViewPr>
      <p:guideLst>
        <p:guide orient="horz" pos="816"/>
        <p:guide pos="288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88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1D9270-7B54-4D7C-8DD4-CF63D88EDDCF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DDC0B2-0EBF-4904-9EF4-D04E58D10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1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91F084-C06D-49B0-B02F-18A6730B83F6}" type="datetimeFigureOut">
              <a:rPr lang="en-US"/>
              <a:pPr>
                <a:defRPr/>
              </a:pPr>
              <a:t>6/20/2013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5EC535-FC31-4244-9C64-EE05A8ED5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71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3D Slicer from</a:t>
            </a:r>
            <a:r>
              <a:rPr lang="en-US" baseline="0" dirty="0" smtClean="0"/>
              <a:t> a more technical perspective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3D Slicer from</a:t>
            </a:r>
            <a:r>
              <a:rPr lang="en-US" baseline="0" dirty="0" smtClean="0"/>
              <a:t> a more technical perspective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3D Slicer from</a:t>
            </a:r>
            <a:r>
              <a:rPr lang="en-US" baseline="0" dirty="0" smtClean="0"/>
              <a:t> a more technical perspective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3D Slicer from</a:t>
            </a:r>
            <a:r>
              <a:rPr lang="en-US" baseline="0" dirty="0" smtClean="0"/>
              <a:t> a more technical perspective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3D Slicer from</a:t>
            </a:r>
            <a:r>
              <a:rPr lang="en-US" baseline="0" dirty="0" smtClean="0"/>
              <a:t> a more technical perspective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5568294"/>
            <a:ext cx="1447800" cy="98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lasso\My Dropbox\PerkWeb\PerkLogo2010-base-with-text-300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718175"/>
            <a:ext cx="38862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97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861" y="5474179"/>
            <a:ext cx="1738539" cy="117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pic>
        <p:nvPicPr>
          <p:cNvPr id="8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pic>
        <p:nvPicPr>
          <p:cNvPr id="11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pic>
        <p:nvPicPr>
          <p:cNvPr id="10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601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Laboratory for Percutaneous Surgery (The Perk Lab) – Copyright © Queen’s University,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390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- </a:t>
            </a:r>
            <a:fld id="{475D6290-06D0-4868-A6EB-0AF4BB68ED62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4" r:id="rId3"/>
    <p:sldLayoutId id="2147483765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52400" y="1905000"/>
            <a:ext cx="8839200" cy="1905000"/>
          </a:xfrm>
        </p:spPr>
        <p:txBody>
          <a:bodyPr/>
          <a:lstStyle/>
          <a:p>
            <a:pPr eaLnBrk="1" hangingPunct="1"/>
            <a:r>
              <a:rPr lang="en-CA" b="1" dirty="0" smtClean="0"/>
              <a:t>SlicerRT</a:t>
            </a:r>
            <a:r>
              <a:rPr lang="en-CA" b="1" smtClean="0"/>
              <a:t/>
            </a:r>
            <a:br>
              <a:rPr lang="en-CA" b="1" smtClean="0"/>
            </a:br>
            <a:r>
              <a:rPr lang="en-CA" b="1" smtClean="0">
                <a:solidFill>
                  <a:schemeClr val="accent1">
                    <a:lumMod val="75000"/>
                  </a:schemeClr>
                </a:solidFill>
              </a:rPr>
              <a:t>Patient Hierarchy introduction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14"/>
    </mc:Choice>
    <mc:Fallback xmlns="">
      <p:transition spd="slow" advTm="1381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2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92728" y="1262063"/>
            <a:ext cx="775854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mtClean="0"/>
              <a:t>Represent loaded medical data in a more intuitive way</a:t>
            </a:r>
          </a:p>
          <a:p>
            <a:r>
              <a:rPr lang="en-CA" smtClean="0"/>
              <a:t>Easier handling of grouped data (e.g. show)</a:t>
            </a:r>
          </a:p>
          <a:p>
            <a:pPr lvl="1"/>
            <a:r>
              <a:rPr lang="en-CA" smtClean="0"/>
              <a:t>Special RT data: structure sets, beams, etc.</a:t>
            </a:r>
          </a:p>
          <a:p>
            <a:r>
              <a:rPr lang="en-CA" smtClean="0"/>
              <a:t>Maintain relationships between different data nodes</a:t>
            </a:r>
          </a:p>
          <a:p>
            <a:pPr lvl="1"/>
            <a:r>
              <a:rPr lang="en-CA" smtClean="0"/>
              <a:t>Purpose: automatic selection, data export</a:t>
            </a:r>
          </a:p>
          <a:p>
            <a:pPr lvl="1"/>
            <a:r>
              <a:rPr lang="en-CA" smtClean="0"/>
              <a:t>Example: registered image with input images</a:t>
            </a:r>
            <a:endParaRPr lang="en-CA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smtClean="0">
                <a:solidFill>
                  <a:schemeClr val="tx2"/>
                </a:solidFill>
              </a:rPr>
              <a:t>Motivation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00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3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12747" y="1143000"/>
            <a:ext cx="5445914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smtClean="0"/>
              <a:t>Building tree when loading from DICOM</a:t>
            </a:r>
          </a:p>
          <a:p>
            <a:r>
              <a:rPr lang="en-CA" sz="2800" smtClean="0"/>
              <a:t>Add every related node (e.g. color tables, generated beam models)</a:t>
            </a:r>
          </a:p>
          <a:p>
            <a:r>
              <a:rPr lang="en-CA" sz="2800" smtClean="0"/>
              <a:t>Reparenting, adding from potential nodes list</a:t>
            </a:r>
          </a:p>
          <a:p>
            <a:r>
              <a:rPr lang="en-CA" sz="2800" smtClean="0"/>
              <a:t>Finding related nodes automatically</a:t>
            </a:r>
          </a:p>
          <a:p>
            <a:r>
              <a:rPr lang="en-CA" sz="2800" smtClean="0"/>
              <a:t>Show/hide complete branches, show volumes</a:t>
            </a:r>
            <a:endParaRPr lang="en-CA" sz="2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518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smtClean="0">
                <a:solidFill>
                  <a:schemeClr val="tx2"/>
                </a:solidFill>
              </a:rPr>
              <a:t>Current state</a:t>
            </a:r>
            <a:endParaRPr lang="en-CA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23324"/>
            <a:ext cx="3309047" cy="6201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70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4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94846" y="1117442"/>
            <a:ext cx="8154308" cy="497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smtClean="0"/>
              <a:t>vtkMRMLHierarchy nodes (Displayable for displayable leaves) with attributes:</a:t>
            </a:r>
          </a:p>
          <a:p>
            <a:pPr lvl="1"/>
            <a:r>
              <a:rPr lang="en-US" sz="2400" i="1" smtClean="0"/>
              <a:t>HierarchyType </a:t>
            </a:r>
            <a:r>
              <a:rPr lang="en-US" sz="2400" smtClean="0"/>
              <a:t>: </a:t>
            </a:r>
            <a:r>
              <a:rPr lang="en-US" sz="2400" i="1" smtClean="0"/>
              <a:t>PatientHierarchy</a:t>
            </a:r>
          </a:p>
          <a:p>
            <a:pPr lvl="1"/>
            <a:r>
              <a:rPr lang="en-US" sz="2400" i="1" smtClean="0"/>
              <a:t>DicomLevel</a:t>
            </a:r>
            <a:r>
              <a:rPr lang="en-US" sz="2400" smtClean="0"/>
              <a:t> : [Patient/Study/Series/Subseries]</a:t>
            </a:r>
          </a:p>
          <a:p>
            <a:pPr lvl="1"/>
            <a:r>
              <a:rPr lang="en-US" sz="2400" i="1" smtClean="0"/>
              <a:t>DicomUid</a:t>
            </a:r>
            <a:r>
              <a:rPr lang="en-US" sz="2400" smtClean="0"/>
              <a:t> : [UID]</a:t>
            </a:r>
          </a:p>
          <a:p>
            <a:pPr lvl="1"/>
            <a:r>
              <a:rPr lang="en-US" sz="2400"/>
              <a:t>References: e.g. </a:t>
            </a:r>
            <a:r>
              <a:rPr lang="en-US" sz="2400" i="1" smtClean="0"/>
              <a:t>RoiReferencedSeriesUid</a:t>
            </a:r>
          </a:p>
          <a:p>
            <a:pPr lvl="1"/>
            <a:r>
              <a:rPr lang="en-US" sz="2400" smtClean="0"/>
              <a:t>Sometimes additional info, e.g. modality</a:t>
            </a:r>
          </a:p>
          <a:p>
            <a:r>
              <a:rPr lang="en-US" sz="2800" smtClean="0"/>
              <a:t>Widgets (Qt designer plugin available)</a:t>
            </a:r>
          </a:p>
          <a:p>
            <a:pPr lvl="1"/>
            <a:r>
              <a:rPr lang="en-US" sz="2400" smtClean="0"/>
              <a:t>TreeView</a:t>
            </a:r>
          </a:p>
          <a:p>
            <a:pPr lvl="1"/>
            <a:r>
              <a:rPr lang="en-US" sz="2400" smtClean="0"/>
              <a:t>SceneModel, SortFilterProxyModel</a:t>
            </a:r>
          </a:p>
          <a:p>
            <a:pPr lvl="1"/>
            <a:r>
              <a:rPr lang="en-US" sz="2400" smtClean="0"/>
              <a:t>Potential nodes list (model, proxy model)</a:t>
            </a:r>
            <a:endParaRPr lang="en-CA" sz="24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smtClean="0">
                <a:solidFill>
                  <a:schemeClr val="tx2"/>
                </a:solidFill>
              </a:rPr>
              <a:t>Implementation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08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5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94846" y="1117442"/>
            <a:ext cx="8154308" cy="497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PatientHierarchy plugin mechanism</a:t>
            </a:r>
            <a:br>
              <a:rPr lang="en-US" sz="2400" smtClean="0"/>
            </a:br>
            <a:r>
              <a:rPr lang="en-US" sz="2400" smtClean="0"/>
              <a:t>Outsources reparent operations for specific node types (e.g. contours have to deal with color tables and labelmap volume labels)</a:t>
            </a:r>
          </a:p>
          <a:p>
            <a:pPr lvl="1"/>
            <a:r>
              <a:rPr lang="en-US" sz="2000" smtClean="0"/>
              <a:t>AddNodeToPatientHierarchy</a:t>
            </a:r>
          </a:p>
          <a:p>
            <a:pPr lvl="1"/>
            <a:r>
              <a:rPr lang="en-US" sz="2000" smtClean="0"/>
              <a:t>ReparentNodeInsidePatientHierarchy</a:t>
            </a:r>
            <a:endParaRPr lang="en-US" sz="2000"/>
          </a:p>
          <a:p>
            <a:r>
              <a:rPr lang="en-US" sz="2400" smtClean="0"/>
              <a:t>Logic: convenience utility functions (mostly static) for</a:t>
            </a:r>
          </a:p>
          <a:p>
            <a:pPr lvl="1"/>
            <a:r>
              <a:rPr lang="en-US" sz="2000" smtClean="0"/>
              <a:t>Insertion</a:t>
            </a:r>
          </a:p>
          <a:p>
            <a:pPr lvl="1"/>
            <a:r>
              <a:rPr lang="en-US" sz="2000" smtClean="0"/>
              <a:t>Queries (e.g. are nodes in same branch, check DICOM level)</a:t>
            </a:r>
          </a:p>
          <a:p>
            <a:pPr lvl="1"/>
            <a:r>
              <a:rPr lang="en-US" sz="2000" smtClean="0"/>
              <a:t>Set/get whole branch visibility (e.g. studies, structure sets)</a:t>
            </a:r>
          </a:p>
          <a:p>
            <a:pPr lvl="1"/>
            <a:r>
              <a:rPr lang="en-US" sz="2000" smtClean="0"/>
              <a:t>Find patient hierarchy nodes</a:t>
            </a:r>
          </a:p>
          <a:p>
            <a:pPr lvl="1"/>
            <a:r>
              <a:rPr lang="en-US" sz="2000" smtClean="0"/>
              <a:t>Generate tooltips</a:t>
            </a:r>
          </a:p>
          <a:p>
            <a:pPr lvl="1"/>
            <a:r>
              <a:rPr lang="en-US" sz="2000" smtClean="0"/>
              <a:t>etc.</a:t>
            </a:r>
          </a:p>
          <a:p>
            <a:pPr lvl="1"/>
            <a:endParaRPr lang="en-CA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smtClean="0">
                <a:solidFill>
                  <a:schemeClr val="tx2"/>
                </a:solidFill>
              </a:rPr>
              <a:t>Implementation cont’d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94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6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828432" y="1343740"/>
            <a:ext cx="748713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/>
              <a:t>Generalization</a:t>
            </a:r>
          </a:p>
          <a:p>
            <a:pPr lvl="1"/>
            <a:r>
              <a:rPr lang="en-US" sz="2400" smtClean="0"/>
              <a:t>Isolate </a:t>
            </a:r>
            <a:r>
              <a:rPr lang="en-US" sz="2400" smtClean="0"/>
              <a:t>non-DICOM specific parts</a:t>
            </a:r>
          </a:p>
          <a:p>
            <a:pPr lvl="1"/>
            <a:r>
              <a:rPr lang="en-US" sz="2400" smtClean="0"/>
              <a:t>Migrate infrastructure (plugin mechanism, widgets)</a:t>
            </a:r>
          </a:p>
          <a:p>
            <a:pPr lvl="1"/>
            <a:r>
              <a:rPr lang="en-US" sz="2400" smtClean="0"/>
              <a:t>Rename to SubjectHierarchy? (StudyHierarchy?)</a:t>
            </a:r>
          </a:p>
          <a:p>
            <a:pPr lvl="1"/>
            <a:r>
              <a:rPr lang="en-US" sz="2400" smtClean="0"/>
              <a:t>Extensive automatic testing</a:t>
            </a:r>
            <a:endParaRPr lang="en-CA" sz="2000" dirty="0"/>
          </a:p>
          <a:p>
            <a:pPr lvl="1"/>
            <a:r>
              <a:rPr lang="en-CA" sz="2400" smtClean="0"/>
              <a:t>Integrate to Slicer </a:t>
            </a:r>
            <a:r>
              <a:rPr lang="en-CA" sz="2400" smtClean="0"/>
              <a:t>core</a:t>
            </a:r>
          </a:p>
          <a:p>
            <a:r>
              <a:rPr lang="en-US" sz="2800" smtClean="0"/>
              <a:t>Re-create patient hierarchy features as subclasses of the new hierarchy module</a:t>
            </a:r>
          </a:p>
          <a:p>
            <a:pPr lvl="1"/>
            <a:r>
              <a:rPr lang="en-US" sz="2400" smtClean="0"/>
              <a:t>Use the same module (Subject Hierarchy)</a:t>
            </a:r>
          </a:p>
          <a:p>
            <a:pPr lvl="1"/>
            <a:r>
              <a:rPr lang="en-US" sz="2400" smtClean="0"/>
              <a:t>Extend functionality for DICOM and DICOM-RT</a:t>
            </a:r>
            <a:endParaRPr lang="en-US" sz="240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smtClean="0">
                <a:solidFill>
                  <a:schemeClr val="tx2"/>
                </a:solidFill>
              </a:rPr>
              <a:t>Generalization and integration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87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15203</TotalTime>
  <Words>318</Words>
  <Application>Microsoft Office PowerPoint</Application>
  <PresentationFormat>On-screen Show (4:3)</PresentationFormat>
  <Paragraphs>66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SlicerRT Patient Hierarchy 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Queen's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Andras Lasso</dc:creator>
  <cp:lastModifiedBy>Csaba Pinter</cp:lastModifiedBy>
  <cp:revision>393</cp:revision>
  <cp:lastPrinted>2013-02-02T23:26:38Z</cp:lastPrinted>
  <dcterms:created xsi:type="dcterms:W3CDTF">2010-01-28T18:12:58Z</dcterms:created>
  <dcterms:modified xsi:type="dcterms:W3CDTF">2013-06-20T18:09:47Z</dcterms:modified>
</cp:coreProperties>
</file>