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6" r:id="rId10"/>
    <p:sldId id="265" r:id="rId11"/>
    <p:sldId id="267" r:id="rId12"/>
    <p:sldId id="268" r:id="rId13"/>
    <p:sldId id="269" r:id="rId14"/>
  </p:sldIdLst>
  <p:sldSz cx="9144000" cy="6858000" type="screen4x3"/>
  <p:notesSz cx="6858000" cy="9144000"/>
  <p:defaultTextStyle>
    <a:defPPr>
      <a:defRPr lang="de-A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740"/>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0647" autoAdjust="0"/>
  </p:normalViewPr>
  <p:slideViewPr>
    <p:cSldViewPr>
      <p:cViewPr>
        <p:scale>
          <a:sx n="90" d="100"/>
          <a:sy n="90" d="100"/>
        </p:scale>
        <p:origin x="-13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F4C1A-1EC1-412D-83E0-527C8ABE397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CA"/>
        </a:p>
      </dgm:t>
    </dgm:pt>
    <dgm:pt modelId="{0D7E5FBC-97A2-45F1-B172-D46560C32F6E}">
      <dgm:prSet phldrT="[Text]" custT="1"/>
      <dgm:spPr>
        <a:xfrm>
          <a:off x="1900674" y="1804327"/>
          <a:ext cx="2522716" cy="1983865"/>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CA" sz="3600" dirty="0" smtClean="0">
              <a:solidFill>
                <a:sysClr val="window" lastClr="FFFFFF"/>
              </a:solidFill>
              <a:latin typeface="Calibri"/>
              <a:ea typeface="+mn-ea"/>
              <a:cs typeface="+mn-cs"/>
            </a:rPr>
            <a:t>3D Slicer</a:t>
          </a:r>
          <a:endParaRPr lang="en-CA" sz="3600" dirty="0">
            <a:solidFill>
              <a:sysClr val="window" lastClr="FFFFFF"/>
            </a:solidFill>
            <a:latin typeface="Calibri"/>
            <a:ea typeface="+mn-ea"/>
            <a:cs typeface="+mn-cs"/>
          </a:endParaRPr>
        </a:p>
      </dgm:t>
    </dgm:pt>
    <dgm:pt modelId="{FCFF3CC7-442F-48D7-B9FC-DF57DB6BAD08}" type="parTrans" cxnId="{E61F4E0E-9B9E-43C4-8DA3-FCA52201C107}">
      <dgm:prSet/>
      <dgm:spPr/>
      <dgm:t>
        <a:bodyPr/>
        <a:lstStyle/>
        <a:p>
          <a:endParaRPr lang="en-CA"/>
        </a:p>
      </dgm:t>
    </dgm:pt>
    <dgm:pt modelId="{155AADC1-9D71-4EC6-AAB3-4CC69B9EF8B8}" type="sibTrans" cxnId="{E61F4E0E-9B9E-43C4-8DA3-FCA52201C107}">
      <dgm:prSet/>
      <dgm:spPr/>
      <dgm:t>
        <a:bodyPr/>
        <a:lstStyle/>
        <a:p>
          <a:endParaRPr lang="en-CA"/>
        </a:p>
      </dgm:t>
    </dgm:pt>
    <dgm:pt modelId="{0C308ACE-FEA0-4CE4-A6AC-BA2904999A47}">
      <dgm:prSet phldrT="[Text]" custT="1">
        <dgm:style>
          <a:lnRef idx="3">
            <a:schemeClr val="lt1"/>
          </a:lnRef>
          <a:fillRef idx="1">
            <a:schemeClr val="accent5"/>
          </a:fillRef>
          <a:effectRef idx="1">
            <a:schemeClr val="accent5"/>
          </a:effectRef>
          <a:fontRef idx="minor">
            <a:schemeClr val="lt1"/>
          </a:fontRef>
        </dgm:style>
      </dgm:prSet>
      <dgm:spPr>
        <a:xfrm>
          <a:off x="2029259" y="8633"/>
          <a:ext cx="2274083" cy="1625908"/>
        </a:xfrm>
        <a:prstGeom prst="hexagon">
          <a:avLst>
            <a:gd name="adj" fmla="val 28570"/>
            <a:gd name="vf" fmla="val 115470"/>
          </a:avLst>
        </a:prstGeom>
        <a:solidFill>
          <a:srgbClr val="4BACC6"/>
        </a:solidFill>
        <a:ln w="38100" cap="flat" cmpd="sng" algn="ctr">
          <a:solidFill>
            <a:sysClr val="window" lastClr="FFFFFF"/>
          </a:solidFill>
          <a:prstDash val="solid"/>
        </a:ln>
        <a:effectLst>
          <a:outerShdw blurRad="50800" dist="38100" dir="2700000" algn="tl" rotWithShape="0">
            <a:prstClr val="black">
              <a:alpha val="40000"/>
            </a:prstClr>
          </a:outerShdw>
        </a:effectLst>
      </dgm:spPr>
      <dgm:t>
        <a:bodyPr/>
        <a:lstStyle/>
        <a:p>
          <a:r>
            <a:rPr lang="en-CA" sz="1600" b="1" dirty="0" smtClean="0">
              <a:solidFill>
                <a:sysClr val="window" lastClr="FFFFFF"/>
              </a:solidFill>
              <a:latin typeface="Calibri"/>
              <a:ea typeface="+mn-ea"/>
              <a:cs typeface="+mn-cs"/>
            </a:rPr>
            <a:t>RT import (DICOM)</a:t>
          </a:r>
          <a:endParaRPr lang="en-CA" sz="1600" b="1" dirty="0">
            <a:solidFill>
              <a:sysClr val="window" lastClr="FFFFFF"/>
            </a:solidFill>
            <a:latin typeface="Calibri"/>
            <a:ea typeface="+mn-ea"/>
            <a:cs typeface="+mn-cs"/>
          </a:endParaRPr>
        </a:p>
      </dgm:t>
    </dgm:pt>
    <dgm:pt modelId="{56EA42CF-3356-4CE0-BC4D-EAD9F1F2339A}" type="parTrans" cxnId="{4FB82769-43BF-439E-A5F6-7F626A164679}">
      <dgm:prSet/>
      <dgm:spPr/>
      <dgm:t>
        <a:bodyPr/>
        <a:lstStyle/>
        <a:p>
          <a:endParaRPr lang="en-CA"/>
        </a:p>
      </dgm:t>
    </dgm:pt>
    <dgm:pt modelId="{CE2A27D6-EC1A-4B75-91AA-E4DF6AC711DE}" type="sibTrans" cxnId="{4FB82769-43BF-439E-A5F6-7F626A164679}">
      <dgm:prSet/>
      <dgm:spPr/>
      <dgm:t>
        <a:bodyPr/>
        <a:lstStyle/>
        <a:p>
          <a:endParaRPr lang="en-CA"/>
        </a:p>
      </dgm:t>
    </dgm:pt>
    <dgm:pt modelId="{8863C02D-AC43-411D-BD44-90EB7650C93C}">
      <dgm:prSet phldrT="[Text]" custT="1"/>
      <dgm:spPr>
        <a:xfrm>
          <a:off x="4031328" y="982775"/>
          <a:ext cx="2274083" cy="1625908"/>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CA" sz="1800" dirty="0" smtClean="0">
              <a:solidFill>
                <a:sysClr val="window" lastClr="FFFFFF"/>
              </a:solidFill>
              <a:latin typeface="Calibri"/>
              <a:ea typeface="+mn-ea"/>
              <a:cs typeface="+mn-cs"/>
            </a:rPr>
            <a:t>Visualization (volumes, models, 2D/3D, etc.)</a:t>
          </a:r>
          <a:endParaRPr lang="en-CA" sz="1800" dirty="0">
            <a:solidFill>
              <a:sysClr val="window" lastClr="FFFFFF"/>
            </a:solidFill>
            <a:latin typeface="Calibri"/>
            <a:ea typeface="+mn-ea"/>
            <a:cs typeface="+mn-cs"/>
          </a:endParaRPr>
        </a:p>
      </dgm:t>
    </dgm:pt>
    <dgm:pt modelId="{9372C9A9-6C7C-4400-94B7-4CDD1023CC5E}" type="parTrans" cxnId="{143ABCE7-DED9-4C58-A232-DADC921A13AD}">
      <dgm:prSet/>
      <dgm:spPr/>
      <dgm:t>
        <a:bodyPr/>
        <a:lstStyle/>
        <a:p>
          <a:endParaRPr lang="en-CA"/>
        </a:p>
      </dgm:t>
    </dgm:pt>
    <dgm:pt modelId="{ADBF6806-E2E9-4D95-A613-5050A664EC68}" type="sibTrans" cxnId="{143ABCE7-DED9-4C58-A232-DADC921A13AD}">
      <dgm:prSet/>
      <dgm:spPr/>
      <dgm:t>
        <a:bodyPr/>
        <a:lstStyle/>
        <a:p>
          <a:endParaRPr lang="en-CA"/>
        </a:p>
      </dgm:t>
    </dgm:pt>
    <dgm:pt modelId="{2AFB5C7D-48B5-4B92-8979-91211E2E85C7}">
      <dgm:prSet phldrT="[Text]" custT="1"/>
      <dgm:spPr>
        <a:xfrm>
          <a:off x="4052979" y="2997845"/>
          <a:ext cx="2261115" cy="1625908"/>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a:lstStyle/>
        <a:p>
          <a:r>
            <a:rPr lang="en-CA" sz="1800" dirty="0" smtClean="0">
              <a:solidFill>
                <a:sysClr val="window" lastClr="FFFFFF"/>
              </a:solidFill>
              <a:latin typeface="Calibri"/>
              <a:ea typeface="+mn-ea"/>
              <a:cs typeface="+mn-cs"/>
            </a:rPr>
            <a:t>Processing (registration, segmentation, etc.)</a:t>
          </a:r>
          <a:endParaRPr lang="en-CA" sz="1800" dirty="0">
            <a:solidFill>
              <a:sysClr val="window" lastClr="FFFFFF"/>
            </a:solidFill>
            <a:latin typeface="Calibri"/>
            <a:ea typeface="+mn-ea"/>
            <a:cs typeface="+mn-cs"/>
          </a:endParaRPr>
        </a:p>
      </dgm:t>
    </dgm:pt>
    <dgm:pt modelId="{2C559BA9-86D7-44B2-A7BF-20267405C1E6}" type="parTrans" cxnId="{AEDC036F-2C9F-402F-9B53-C5A0E2661DA1}">
      <dgm:prSet/>
      <dgm:spPr/>
      <dgm:t>
        <a:bodyPr/>
        <a:lstStyle/>
        <a:p>
          <a:endParaRPr lang="en-CA"/>
        </a:p>
      </dgm:t>
    </dgm:pt>
    <dgm:pt modelId="{CF4B9D9E-5350-4786-943C-69FD7FB065CA}" type="sibTrans" cxnId="{AEDC036F-2C9F-402F-9B53-C5A0E2661DA1}">
      <dgm:prSet/>
      <dgm:spPr/>
      <dgm:t>
        <a:bodyPr/>
        <a:lstStyle/>
        <a:p>
          <a:endParaRPr lang="en-CA"/>
        </a:p>
      </dgm:t>
    </dgm:pt>
    <dgm:pt modelId="{8DFDA22C-4DB0-4C8E-A05C-EF4515DF39AA}">
      <dgm:prSet phldrT="[Text]" custT="1"/>
      <dgm:spPr>
        <a:xfrm>
          <a:off x="1988917" y="3967171"/>
          <a:ext cx="2354766" cy="1625908"/>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gm:spPr>
      <dgm:t>
        <a:bodyPr lIns="0" tIns="21600" rIns="0"/>
        <a:lstStyle/>
        <a:p>
          <a:r>
            <a:rPr lang="en-CA" sz="1800" dirty="0" smtClean="0">
              <a:solidFill>
                <a:sysClr val="window" lastClr="FFFFFF"/>
              </a:solidFill>
              <a:latin typeface="Calibri"/>
              <a:ea typeface="+mn-ea"/>
              <a:cs typeface="+mn-cs"/>
            </a:rPr>
            <a:t>Analysis </a:t>
          </a:r>
          <a:br>
            <a:rPr lang="en-CA" sz="1800" dirty="0" smtClean="0">
              <a:solidFill>
                <a:sysClr val="window" lastClr="FFFFFF"/>
              </a:solidFill>
              <a:latin typeface="Calibri"/>
              <a:ea typeface="+mn-ea"/>
              <a:cs typeface="+mn-cs"/>
            </a:rPr>
          </a:br>
          <a:r>
            <a:rPr lang="en-CA" sz="1800" dirty="0" smtClean="0">
              <a:solidFill>
                <a:sysClr val="window" lastClr="FFFFFF"/>
              </a:solidFill>
              <a:latin typeface="Calibri"/>
              <a:ea typeface="+mn-ea"/>
              <a:cs typeface="+mn-cs"/>
            </a:rPr>
            <a:t>(error metrics, measurements, image fusion, etc.)</a:t>
          </a:r>
          <a:endParaRPr lang="en-CA" sz="1800" dirty="0">
            <a:solidFill>
              <a:sysClr val="window" lastClr="FFFFFF"/>
            </a:solidFill>
            <a:latin typeface="Calibri"/>
            <a:ea typeface="+mn-ea"/>
            <a:cs typeface="+mn-cs"/>
          </a:endParaRPr>
        </a:p>
      </dgm:t>
    </dgm:pt>
    <dgm:pt modelId="{1116FC52-4858-41F4-AABA-B1FE00BDF719}" type="parTrans" cxnId="{BC636848-2909-4B0E-AEB5-625A17C72D9B}">
      <dgm:prSet/>
      <dgm:spPr/>
      <dgm:t>
        <a:bodyPr/>
        <a:lstStyle/>
        <a:p>
          <a:endParaRPr lang="en-CA"/>
        </a:p>
      </dgm:t>
    </dgm:pt>
    <dgm:pt modelId="{8F9A9832-A2B9-4B9F-A5D6-4F6D9656B2BD}" type="sibTrans" cxnId="{BC636848-2909-4B0E-AEB5-625A17C72D9B}">
      <dgm:prSet/>
      <dgm:spPr/>
      <dgm:t>
        <a:bodyPr/>
        <a:lstStyle/>
        <a:p>
          <a:endParaRPr lang="en-CA"/>
        </a:p>
      </dgm:t>
    </dgm:pt>
    <dgm:pt modelId="{6542C0F2-5408-41B1-B463-A982DA625237}">
      <dgm:prSet phldrT="[Text]" custT="1">
        <dgm:style>
          <a:lnRef idx="3">
            <a:schemeClr val="lt1"/>
          </a:lnRef>
          <a:fillRef idx="1">
            <a:schemeClr val="accent5"/>
          </a:fillRef>
          <a:effectRef idx="1">
            <a:schemeClr val="accent5"/>
          </a:effectRef>
          <a:fontRef idx="minor">
            <a:schemeClr val="lt1"/>
          </a:fontRef>
        </dgm:style>
      </dgm:prSet>
      <dgm:spPr>
        <a:xfrm>
          <a:off x="0" y="2967128"/>
          <a:ext cx="2274083" cy="1625908"/>
        </a:xfrm>
        <a:prstGeom prst="hexagon">
          <a:avLst>
            <a:gd name="adj" fmla="val 28570"/>
            <a:gd name="vf" fmla="val 115470"/>
          </a:avLst>
        </a:prstGeom>
        <a:solidFill>
          <a:srgbClr val="4BACC6"/>
        </a:solidFill>
        <a:ln w="38100" cap="flat" cmpd="sng" algn="ctr">
          <a:solidFill>
            <a:sysClr val="window" lastClr="FFFFFF"/>
          </a:solidFill>
          <a:prstDash val="solid"/>
        </a:ln>
        <a:effectLst>
          <a:outerShdw blurRad="50800" dist="38100" dir="2700000" algn="tl" rotWithShape="0">
            <a:prstClr val="black">
              <a:alpha val="40000"/>
            </a:prstClr>
          </a:outerShdw>
        </a:effectLst>
      </dgm:spPr>
      <dgm:t>
        <a:bodyPr/>
        <a:lstStyle/>
        <a:p>
          <a:r>
            <a:rPr lang="en-CA" sz="1800" b="1" smtClean="0">
              <a:solidFill>
                <a:sysClr val="window" lastClr="FFFFFF"/>
              </a:solidFill>
              <a:latin typeface="Calibri"/>
              <a:ea typeface="+mn-ea"/>
              <a:cs typeface="+mn-cs"/>
            </a:rPr>
            <a:t>RT-specific analysis (dose </a:t>
          </a:r>
          <a:r>
            <a:rPr lang="en-CA" sz="1800" b="1" dirty="0" smtClean="0">
              <a:solidFill>
                <a:sysClr val="window" lastClr="FFFFFF"/>
              </a:solidFill>
              <a:latin typeface="Calibri"/>
              <a:ea typeface="+mn-ea"/>
              <a:cs typeface="+mn-cs"/>
            </a:rPr>
            <a:t>comparison, DVH, …) </a:t>
          </a:r>
          <a:endParaRPr lang="en-CA" sz="1800" b="1" dirty="0">
            <a:solidFill>
              <a:sysClr val="window" lastClr="FFFFFF"/>
            </a:solidFill>
            <a:latin typeface="Calibri"/>
            <a:ea typeface="+mn-ea"/>
            <a:cs typeface="+mn-cs"/>
          </a:endParaRPr>
        </a:p>
      </dgm:t>
    </dgm:pt>
    <dgm:pt modelId="{AD7980F8-9FC7-46CF-8C61-78DB618BBC16}" type="parTrans" cxnId="{289F9CD3-CB5D-4D61-BE3D-EE4F35E41F7D}">
      <dgm:prSet/>
      <dgm:spPr/>
      <dgm:t>
        <a:bodyPr/>
        <a:lstStyle/>
        <a:p>
          <a:endParaRPr lang="en-CA"/>
        </a:p>
      </dgm:t>
    </dgm:pt>
    <dgm:pt modelId="{40046609-ACEC-45F4-8F58-F5784CD0A014}" type="sibTrans" cxnId="{289F9CD3-CB5D-4D61-BE3D-EE4F35E41F7D}">
      <dgm:prSet/>
      <dgm:spPr/>
      <dgm:t>
        <a:bodyPr/>
        <a:lstStyle/>
        <a:p>
          <a:endParaRPr lang="en-CA"/>
        </a:p>
      </dgm:t>
    </dgm:pt>
    <dgm:pt modelId="{2BFEE69F-03B9-4A1B-98DE-42D10D30F46C}">
      <dgm:prSet phldrT="[Text]" custT="1">
        <dgm:style>
          <a:lnRef idx="3">
            <a:schemeClr val="lt1"/>
          </a:lnRef>
          <a:fillRef idx="1">
            <a:schemeClr val="accent5"/>
          </a:fillRef>
          <a:effectRef idx="1">
            <a:schemeClr val="accent5"/>
          </a:effectRef>
          <a:fontRef idx="minor">
            <a:schemeClr val="lt1"/>
          </a:fontRef>
        </dgm:style>
      </dgm:prSet>
      <dgm:spPr>
        <a:xfrm>
          <a:off x="0" y="997805"/>
          <a:ext cx="2274083" cy="1625908"/>
        </a:xfrm>
        <a:prstGeom prst="hexagon">
          <a:avLst>
            <a:gd name="adj" fmla="val 28570"/>
            <a:gd name="vf" fmla="val 115470"/>
          </a:avLst>
        </a:prstGeom>
        <a:solidFill>
          <a:srgbClr val="4BACC6"/>
        </a:solidFill>
        <a:ln w="38100" cap="flat" cmpd="sng" algn="ctr">
          <a:solidFill>
            <a:sysClr val="window" lastClr="FFFFFF"/>
          </a:solidFill>
          <a:prstDash val="solid"/>
        </a:ln>
        <a:effectLst>
          <a:outerShdw blurRad="50800" dist="38100" dir="2700000" algn="tl" rotWithShape="0">
            <a:prstClr val="black">
              <a:alpha val="40000"/>
            </a:prstClr>
          </a:outerShdw>
        </a:effectLst>
      </dgm:spPr>
      <dgm:t>
        <a:bodyPr/>
        <a:lstStyle/>
        <a:p>
          <a:r>
            <a:rPr lang="en-CA" sz="1800" b="1" dirty="0" smtClean="0">
              <a:solidFill>
                <a:sysClr val="window" lastClr="FFFFFF"/>
              </a:solidFill>
              <a:latin typeface="Calibri"/>
              <a:ea typeface="+mn-ea"/>
              <a:cs typeface="+mn-cs"/>
            </a:rPr>
            <a:t>RT export (DICOM, </a:t>
          </a:r>
          <a:r>
            <a:rPr lang="en-CA" sz="1800" b="1" dirty="0" err="1" smtClean="0">
              <a:solidFill>
                <a:sysClr val="window" lastClr="FFFFFF"/>
              </a:solidFill>
              <a:latin typeface="Calibri"/>
              <a:ea typeface="+mn-ea"/>
              <a:cs typeface="+mn-cs"/>
            </a:rPr>
            <a:t>Matlab</a:t>
          </a:r>
          <a:r>
            <a:rPr lang="en-CA" sz="1800" b="1" dirty="0" smtClean="0">
              <a:solidFill>
                <a:sysClr val="window" lastClr="FFFFFF"/>
              </a:solidFill>
              <a:latin typeface="Calibri"/>
              <a:ea typeface="+mn-ea"/>
              <a:cs typeface="+mn-cs"/>
            </a:rPr>
            <a:t>, …)</a:t>
          </a:r>
          <a:endParaRPr lang="en-CA" sz="1800" b="1" dirty="0">
            <a:solidFill>
              <a:sysClr val="window" lastClr="FFFFFF"/>
            </a:solidFill>
            <a:latin typeface="Calibri"/>
            <a:ea typeface="+mn-ea"/>
            <a:cs typeface="+mn-cs"/>
          </a:endParaRPr>
        </a:p>
      </dgm:t>
    </dgm:pt>
    <dgm:pt modelId="{6329C8E1-07CA-4982-B627-CBEF7D2B9FEA}" type="parTrans" cxnId="{085E0B27-6861-4D59-8142-BABBE6F3D245}">
      <dgm:prSet/>
      <dgm:spPr/>
      <dgm:t>
        <a:bodyPr/>
        <a:lstStyle/>
        <a:p>
          <a:endParaRPr lang="en-CA"/>
        </a:p>
      </dgm:t>
    </dgm:pt>
    <dgm:pt modelId="{405BDF3E-3066-4A34-9663-9626C5F4CE3C}" type="sibTrans" cxnId="{085E0B27-6861-4D59-8142-BABBE6F3D245}">
      <dgm:prSet/>
      <dgm:spPr/>
      <dgm:t>
        <a:bodyPr/>
        <a:lstStyle/>
        <a:p>
          <a:endParaRPr lang="en-CA"/>
        </a:p>
      </dgm:t>
    </dgm:pt>
    <dgm:pt modelId="{636D1B0F-BC63-44FF-B376-2354B3585ADA}" type="pres">
      <dgm:prSet presAssocID="{3C9F4C1A-1EC1-412D-83E0-527C8ABE397C}" presName="Name0" presStyleCnt="0">
        <dgm:presLayoutVars>
          <dgm:chMax val="1"/>
          <dgm:chPref val="1"/>
          <dgm:dir/>
          <dgm:animOne val="branch"/>
          <dgm:animLvl val="lvl"/>
        </dgm:presLayoutVars>
      </dgm:prSet>
      <dgm:spPr/>
      <dgm:t>
        <a:bodyPr/>
        <a:lstStyle/>
        <a:p>
          <a:endParaRPr lang="en-CA"/>
        </a:p>
      </dgm:t>
    </dgm:pt>
    <dgm:pt modelId="{44400438-B2E8-4116-8150-1264F02ADB13}" type="pres">
      <dgm:prSet presAssocID="{0D7E5FBC-97A2-45F1-B172-D46560C32F6E}" presName="Parent" presStyleLbl="node0" presStyleIdx="0" presStyleCnt="1" custScaleX="110000">
        <dgm:presLayoutVars>
          <dgm:chMax val="6"/>
          <dgm:chPref val="6"/>
        </dgm:presLayoutVars>
      </dgm:prSet>
      <dgm:spPr/>
      <dgm:t>
        <a:bodyPr/>
        <a:lstStyle/>
        <a:p>
          <a:endParaRPr lang="en-CA"/>
        </a:p>
      </dgm:t>
    </dgm:pt>
    <dgm:pt modelId="{0CE5F73C-35D7-4F32-B9A3-DC0559E05C3F}" type="pres">
      <dgm:prSet presAssocID="{0C308ACE-FEA0-4CE4-A6AC-BA2904999A47}" presName="Accent1" presStyleCnt="0"/>
      <dgm:spPr/>
    </dgm:pt>
    <dgm:pt modelId="{2676EB8C-C88A-4D16-83CA-082193D896F7}" type="pres">
      <dgm:prSet presAssocID="{0C308ACE-FEA0-4CE4-A6AC-BA2904999A47}" presName="Accent" presStyleLbl="bgShp" presStyleIdx="0" presStyleCnt="6"/>
      <dgm:spPr/>
    </dgm:pt>
    <dgm:pt modelId="{DC8B099D-2261-4AAE-A5EF-F9291DD833F3}" type="pres">
      <dgm:prSet presAssocID="{0C308ACE-FEA0-4CE4-A6AC-BA2904999A47}" presName="Child1" presStyleLbl="node1" presStyleIdx="0" presStyleCnt="6" custScaleX="121000" custLinFactNeighborY="531">
        <dgm:presLayoutVars>
          <dgm:chMax val="0"/>
          <dgm:chPref val="0"/>
          <dgm:bulletEnabled val="1"/>
        </dgm:presLayoutVars>
      </dgm:prSet>
      <dgm:spPr/>
      <dgm:t>
        <a:bodyPr/>
        <a:lstStyle/>
        <a:p>
          <a:endParaRPr lang="en-CA"/>
        </a:p>
      </dgm:t>
    </dgm:pt>
    <dgm:pt modelId="{98B98E4A-6D06-41EB-9444-CC5D39633437}" type="pres">
      <dgm:prSet presAssocID="{8863C02D-AC43-411D-BD44-90EB7650C93C}" presName="Accent2" presStyleCnt="0"/>
      <dgm:spPr/>
    </dgm:pt>
    <dgm:pt modelId="{F18EE5F9-1DEE-4E8F-AD13-A5DDDECB0F70}" type="pres">
      <dgm:prSet presAssocID="{8863C02D-AC43-411D-BD44-90EB7650C93C}" presName="Accent" presStyleLbl="bgShp" presStyleIdx="1" presStyleCnt="6" custLinFactNeighborX="22778" custLinFactNeighborY="4664"/>
      <dgm:spPr>
        <a:xfrm>
          <a:off x="3648534" y="889954"/>
          <a:ext cx="865285" cy="745557"/>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US"/>
        </a:p>
      </dgm:t>
    </dgm:pt>
    <dgm:pt modelId="{1B54D8DC-85FE-4837-98F4-085666F72FE1}" type="pres">
      <dgm:prSet presAssocID="{8863C02D-AC43-411D-BD44-90EB7650C93C}" presName="Child2" presStyleLbl="node1" presStyleIdx="1" presStyleCnt="6" custScaleX="121000" custLinFactNeighborX="14815" custLinFactNeighborY="-1062">
        <dgm:presLayoutVars>
          <dgm:chMax val="0"/>
          <dgm:chPref val="0"/>
          <dgm:bulletEnabled val="1"/>
        </dgm:presLayoutVars>
      </dgm:prSet>
      <dgm:spPr/>
      <dgm:t>
        <a:bodyPr/>
        <a:lstStyle/>
        <a:p>
          <a:endParaRPr lang="en-CA"/>
        </a:p>
      </dgm:t>
    </dgm:pt>
    <dgm:pt modelId="{AD57A76D-71D9-4927-884C-114F0F788424}" type="pres">
      <dgm:prSet presAssocID="{2AFB5C7D-48B5-4B92-8979-91211E2E85C7}" presName="Accent3" presStyleCnt="0"/>
      <dgm:spPr/>
    </dgm:pt>
    <dgm:pt modelId="{62AE8C38-50F6-4198-B8FC-C35D7D0E25ED}" type="pres">
      <dgm:prSet presAssocID="{2AFB5C7D-48B5-4B92-8979-91211E2E85C7}" presName="Accent" presStyleLbl="bgShp" presStyleIdx="2" presStyleCnt="6" custScaleX="121000" custLinFactNeighborX="31104" custLinFactNeighborY="1687"/>
      <dgm:spPr>
        <a:xfrm>
          <a:off x="4639577" y="2261555"/>
          <a:ext cx="1046994" cy="745557"/>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US"/>
        </a:p>
      </dgm:t>
    </dgm:pt>
    <dgm:pt modelId="{4CF47E0B-04EF-4A85-ABD2-C8A2B8499701}" type="pres">
      <dgm:prSet presAssocID="{2AFB5C7D-48B5-4B92-8979-91211E2E85C7}" presName="Child3" presStyleLbl="node1" presStyleIdx="2" presStyleCnt="6" custScaleX="120310" custLinFactNeighborX="15622" custLinFactNeighborY="1958">
        <dgm:presLayoutVars>
          <dgm:chMax val="0"/>
          <dgm:chPref val="0"/>
          <dgm:bulletEnabled val="1"/>
        </dgm:presLayoutVars>
      </dgm:prSet>
      <dgm:spPr/>
      <dgm:t>
        <a:bodyPr/>
        <a:lstStyle/>
        <a:p>
          <a:endParaRPr lang="en-CA"/>
        </a:p>
      </dgm:t>
    </dgm:pt>
    <dgm:pt modelId="{08F47742-887D-4FAF-9A55-E3D91A03F8EC}" type="pres">
      <dgm:prSet presAssocID="{8DFDA22C-4DB0-4C8E-A05C-EF4515DF39AA}" presName="Accent4" presStyleCnt="0"/>
      <dgm:spPr/>
    </dgm:pt>
    <dgm:pt modelId="{53255971-ED2C-4494-B110-498D9E375C94}" type="pres">
      <dgm:prSet presAssocID="{8DFDA22C-4DB0-4C8E-A05C-EF4515DF39AA}" presName="Accent" presStyleLbl="bgShp" presStyleIdx="3" presStyleCnt="6" custLinFactNeighborX="17384" custLinFactNeighborY="3471"/>
      <dgm:spPr>
        <a:xfrm>
          <a:off x="3910205" y="3848189"/>
          <a:ext cx="865285" cy="745557"/>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US"/>
        </a:p>
      </dgm:t>
    </dgm:pt>
    <dgm:pt modelId="{5334CD88-52A1-4A9D-A891-89CA830A4705}" type="pres">
      <dgm:prSet presAssocID="{8DFDA22C-4DB0-4C8E-A05C-EF4515DF39AA}" presName="Child4" presStyleLbl="node1" presStyleIdx="3" presStyleCnt="6" custScaleX="125293">
        <dgm:presLayoutVars>
          <dgm:chMax val="0"/>
          <dgm:chPref val="0"/>
          <dgm:bulletEnabled val="1"/>
        </dgm:presLayoutVars>
      </dgm:prSet>
      <dgm:spPr/>
      <dgm:t>
        <a:bodyPr/>
        <a:lstStyle/>
        <a:p>
          <a:endParaRPr lang="en-CA"/>
        </a:p>
      </dgm:t>
    </dgm:pt>
    <dgm:pt modelId="{0880BBCD-EAD2-4699-BB4F-989541A388B7}" type="pres">
      <dgm:prSet presAssocID="{6542C0F2-5408-41B1-B463-A982DA625237}" presName="Accent5" presStyleCnt="0"/>
      <dgm:spPr/>
    </dgm:pt>
    <dgm:pt modelId="{912567B9-3F99-4300-97A4-83E39F5CD8B0}" type="pres">
      <dgm:prSet presAssocID="{6542C0F2-5408-41B1-B463-A982DA625237}" presName="Accent" presStyleLbl="bgShp" presStyleIdx="4" presStyleCnt="6" custLinFactNeighborX="-20275" custLinFactNeighborY="4983"/>
      <dgm:spPr>
        <a:xfrm>
          <a:off x="1844175" y="4022779"/>
          <a:ext cx="865285" cy="745557"/>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US"/>
        </a:p>
      </dgm:t>
    </dgm:pt>
    <dgm:pt modelId="{19DF8CD3-18A2-4B64-889D-C6049A1A4A4D}" type="pres">
      <dgm:prSet presAssocID="{6542C0F2-5408-41B1-B463-A982DA625237}" presName="Child5" presStyleLbl="node1" presStyleIdx="4" presStyleCnt="6" custScaleX="121000" custLinFactNeighborX="-15836">
        <dgm:presLayoutVars>
          <dgm:chMax val="0"/>
          <dgm:chPref val="0"/>
          <dgm:bulletEnabled val="1"/>
        </dgm:presLayoutVars>
      </dgm:prSet>
      <dgm:spPr/>
      <dgm:t>
        <a:bodyPr/>
        <a:lstStyle/>
        <a:p>
          <a:endParaRPr lang="en-CA"/>
        </a:p>
      </dgm:t>
    </dgm:pt>
    <dgm:pt modelId="{FD70BA50-33EF-4AA2-8E35-5B71FDB3C479}" type="pres">
      <dgm:prSet presAssocID="{2BFEE69F-03B9-4A1B-98DE-42D10D30F46C}" presName="Accent6" presStyleCnt="0"/>
      <dgm:spPr/>
    </dgm:pt>
    <dgm:pt modelId="{66FF8BCC-854D-4A3B-9D56-12091FF145C7}" type="pres">
      <dgm:prSet presAssocID="{2BFEE69F-03B9-4A1B-98DE-42D10D30F46C}" presName="Accent" presStyleLbl="bgShp" presStyleIdx="5" presStyleCnt="6" custScaleX="122210" custLinFactNeighborX="-34060"/>
      <dgm:spPr>
        <a:xfrm>
          <a:off x="602413" y="2592392"/>
          <a:ext cx="1057464" cy="745557"/>
        </a:xfrm>
        <a:prstGeom prst="hexagon">
          <a:avLst>
            <a:gd name="adj" fmla="val 28900"/>
            <a:gd name="vf" fmla="val 115470"/>
          </a:avLst>
        </a:prstGeom>
        <a:solidFill>
          <a:srgbClr val="4F81BD">
            <a:tint val="40000"/>
            <a:hueOff val="0"/>
            <a:satOff val="0"/>
            <a:lumOff val="0"/>
            <a:alphaOff val="0"/>
          </a:srgbClr>
        </a:solidFill>
        <a:ln>
          <a:noFill/>
        </a:ln>
        <a:effectLst/>
      </dgm:spPr>
      <dgm:t>
        <a:bodyPr/>
        <a:lstStyle/>
        <a:p>
          <a:endParaRPr lang="en-US"/>
        </a:p>
      </dgm:t>
    </dgm:pt>
    <dgm:pt modelId="{955E2F14-7CCB-4DFB-A6AE-B1E8A3CC5EB6}" type="pres">
      <dgm:prSet presAssocID="{2BFEE69F-03B9-4A1B-98DE-42D10D30F46C}" presName="Child6" presStyleLbl="node1" presStyleIdx="5" presStyleCnt="6" custScaleX="121000" custLinFactNeighborX="-15836">
        <dgm:presLayoutVars>
          <dgm:chMax val="0"/>
          <dgm:chPref val="0"/>
          <dgm:bulletEnabled val="1"/>
        </dgm:presLayoutVars>
      </dgm:prSet>
      <dgm:spPr/>
      <dgm:t>
        <a:bodyPr/>
        <a:lstStyle/>
        <a:p>
          <a:endParaRPr lang="en-CA"/>
        </a:p>
      </dgm:t>
    </dgm:pt>
  </dgm:ptLst>
  <dgm:cxnLst>
    <dgm:cxn modelId="{289F9CD3-CB5D-4D61-BE3D-EE4F35E41F7D}" srcId="{0D7E5FBC-97A2-45F1-B172-D46560C32F6E}" destId="{6542C0F2-5408-41B1-B463-A982DA625237}" srcOrd="4" destOrd="0" parTransId="{AD7980F8-9FC7-46CF-8C61-78DB618BBC16}" sibTransId="{40046609-ACEC-45F4-8F58-F5784CD0A014}"/>
    <dgm:cxn modelId="{4FB82769-43BF-439E-A5F6-7F626A164679}" srcId="{0D7E5FBC-97A2-45F1-B172-D46560C32F6E}" destId="{0C308ACE-FEA0-4CE4-A6AC-BA2904999A47}" srcOrd="0" destOrd="0" parTransId="{56EA42CF-3356-4CE0-BC4D-EAD9F1F2339A}" sibTransId="{CE2A27D6-EC1A-4B75-91AA-E4DF6AC711DE}"/>
    <dgm:cxn modelId="{BC636848-2909-4B0E-AEB5-625A17C72D9B}" srcId="{0D7E5FBC-97A2-45F1-B172-D46560C32F6E}" destId="{8DFDA22C-4DB0-4C8E-A05C-EF4515DF39AA}" srcOrd="3" destOrd="0" parTransId="{1116FC52-4858-41F4-AABA-B1FE00BDF719}" sibTransId="{8F9A9832-A2B9-4B9F-A5D6-4F6D9656B2BD}"/>
    <dgm:cxn modelId="{E757C057-26AD-4A60-8A60-D48CA6A4F63E}" type="presOf" srcId="{3C9F4C1A-1EC1-412D-83E0-527C8ABE397C}" destId="{636D1B0F-BC63-44FF-B376-2354B3585ADA}" srcOrd="0" destOrd="0" presId="urn:microsoft.com/office/officeart/2011/layout/HexagonRadial"/>
    <dgm:cxn modelId="{143ABCE7-DED9-4C58-A232-DADC921A13AD}" srcId="{0D7E5FBC-97A2-45F1-B172-D46560C32F6E}" destId="{8863C02D-AC43-411D-BD44-90EB7650C93C}" srcOrd="1" destOrd="0" parTransId="{9372C9A9-6C7C-4400-94B7-4CDD1023CC5E}" sibTransId="{ADBF6806-E2E9-4D95-A613-5050A664EC68}"/>
    <dgm:cxn modelId="{B8DA4B77-1973-4284-8C5A-894B4CFBE825}" type="presOf" srcId="{2BFEE69F-03B9-4A1B-98DE-42D10D30F46C}" destId="{955E2F14-7CCB-4DFB-A6AE-B1E8A3CC5EB6}" srcOrd="0" destOrd="0" presId="urn:microsoft.com/office/officeart/2011/layout/HexagonRadial"/>
    <dgm:cxn modelId="{3E973CF5-EC05-42F9-B0D6-9C14D11ED63B}" type="presOf" srcId="{0D7E5FBC-97A2-45F1-B172-D46560C32F6E}" destId="{44400438-B2E8-4116-8150-1264F02ADB13}" srcOrd="0" destOrd="0" presId="urn:microsoft.com/office/officeart/2011/layout/HexagonRadial"/>
    <dgm:cxn modelId="{0F4E73BB-19EB-4F95-9413-A5609AD2F466}" type="presOf" srcId="{6542C0F2-5408-41B1-B463-A982DA625237}" destId="{19DF8CD3-18A2-4B64-889D-C6049A1A4A4D}" srcOrd="0" destOrd="0" presId="urn:microsoft.com/office/officeart/2011/layout/HexagonRadial"/>
    <dgm:cxn modelId="{13810C45-E882-48A9-BFE6-AB4F379DCB8C}" type="presOf" srcId="{8863C02D-AC43-411D-BD44-90EB7650C93C}" destId="{1B54D8DC-85FE-4837-98F4-085666F72FE1}" srcOrd="0" destOrd="0" presId="urn:microsoft.com/office/officeart/2011/layout/HexagonRadial"/>
    <dgm:cxn modelId="{AEDC036F-2C9F-402F-9B53-C5A0E2661DA1}" srcId="{0D7E5FBC-97A2-45F1-B172-D46560C32F6E}" destId="{2AFB5C7D-48B5-4B92-8979-91211E2E85C7}" srcOrd="2" destOrd="0" parTransId="{2C559BA9-86D7-44B2-A7BF-20267405C1E6}" sibTransId="{CF4B9D9E-5350-4786-943C-69FD7FB065CA}"/>
    <dgm:cxn modelId="{085E0B27-6861-4D59-8142-BABBE6F3D245}" srcId="{0D7E5FBC-97A2-45F1-B172-D46560C32F6E}" destId="{2BFEE69F-03B9-4A1B-98DE-42D10D30F46C}" srcOrd="5" destOrd="0" parTransId="{6329C8E1-07CA-4982-B627-CBEF7D2B9FEA}" sibTransId="{405BDF3E-3066-4A34-9663-9626C5F4CE3C}"/>
    <dgm:cxn modelId="{8881D428-654D-46C8-A725-FE5BB4596B6A}" type="presOf" srcId="{0C308ACE-FEA0-4CE4-A6AC-BA2904999A47}" destId="{DC8B099D-2261-4AAE-A5EF-F9291DD833F3}" srcOrd="0" destOrd="0" presId="urn:microsoft.com/office/officeart/2011/layout/HexagonRadial"/>
    <dgm:cxn modelId="{E61F4E0E-9B9E-43C4-8DA3-FCA52201C107}" srcId="{3C9F4C1A-1EC1-412D-83E0-527C8ABE397C}" destId="{0D7E5FBC-97A2-45F1-B172-D46560C32F6E}" srcOrd="0" destOrd="0" parTransId="{FCFF3CC7-442F-48D7-B9FC-DF57DB6BAD08}" sibTransId="{155AADC1-9D71-4EC6-AAB3-4CC69B9EF8B8}"/>
    <dgm:cxn modelId="{6A521A30-4516-405E-B9FC-EA10D980438B}" type="presOf" srcId="{2AFB5C7D-48B5-4B92-8979-91211E2E85C7}" destId="{4CF47E0B-04EF-4A85-ABD2-C8A2B8499701}" srcOrd="0" destOrd="0" presId="urn:microsoft.com/office/officeart/2011/layout/HexagonRadial"/>
    <dgm:cxn modelId="{CC5B2A0D-2F29-4DBF-8E6A-F8B7DBDFCF33}" type="presOf" srcId="{8DFDA22C-4DB0-4C8E-A05C-EF4515DF39AA}" destId="{5334CD88-52A1-4A9D-A891-89CA830A4705}" srcOrd="0" destOrd="0" presId="urn:microsoft.com/office/officeart/2011/layout/HexagonRadial"/>
    <dgm:cxn modelId="{325E26D2-850E-4C3B-BF8E-8B68B310897F}" type="presParOf" srcId="{636D1B0F-BC63-44FF-B376-2354B3585ADA}" destId="{44400438-B2E8-4116-8150-1264F02ADB13}" srcOrd="0" destOrd="0" presId="urn:microsoft.com/office/officeart/2011/layout/HexagonRadial"/>
    <dgm:cxn modelId="{31A588B3-98A7-4375-A0BB-BC577153619D}" type="presParOf" srcId="{636D1B0F-BC63-44FF-B376-2354B3585ADA}" destId="{0CE5F73C-35D7-4F32-B9A3-DC0559E05C3F}" srcOrd="1" destOrd="0" presId="urn:microsoft.com/office/officeart/2011/layout/HexagonRadial"/>
    <dgm:cxn modelId="{46B006D9-E865-4F0A-A788-72B7ED003C07}" type="presParOf" srcId="{0CE5F73C-35D7-4F32-B9A3-DC0559E05C3F}" destId="{2676EB8C-C88A-4D16-83CA-082193D896F7}" srcOrd="0" destOrd="0" presId="urn:microsoft.com/office/officeart/2011/layout/HexagonRadial"/>
    <dgm:cxn modelId="{39D26FB0-F43D-4F23-A62C-2FBE9CBCDEF7}" type="presParOf" srcId="{636D1B0F-BC63-44FF-B376-2354B3585ADA}" destId="{DC8B099D-2261-4AAE-A5EF-F9291DD833F3}" srcOrd="2" destOrd="0" presId="urn:microsoft.com/office/officeart/2011/layout/HexagonRadial"/>
    <dgm:cxn modelId="{0D5EF308-2A65-40E8-8BDF-977D2EA03653}" type="presParOf" srcId="{636D1B0F-BC63-44FF-B376-2354B3585ADA}" destId="{98B98E4A-6D06-41EB-9444-CC5D39633437}" srcOrd="3" destOrd="0" presId="urn:microsoft.com/office/officeart/2011/layout/HexagonRadial"/>
    <dgm:cxn modelId="{DF932A6F-39F6-4FE1-9B8D-31CC76779B18}" type="presParOf" srcId="{98B98E4A-6D06-41EB-9444-CC5D39633437}" destId="{F18EE5F9-1DEE-4E8F-AD13-A5DDDECB0F70}" srcOrd="0" destOrd="0" presId="urn:microsoft.com/office/officeart/2011/layout/HexagonRadial"/>
    <dgm:cxn modelId="{C96278B4-41C7-40FD-AE8C-12A174A36795}" type="presParOf" srcId="{636D1B0F-BC63-44FF-B376-2354B3585ADA}" destId="{1B54D8DC-85FE-4837-98F4-085666F72FE1}" srcOrd="4" destOrd="0" presId="urn:microsoft.com/office/officeart/2011/layout/HexagonRadial"/>
    <dgm:cxn modelId="{23F38F23-E14B-4BA0-B578-6B1BBF9866CA}" type="presParOf" srcId="{636D1B0F-BC63-44FF-B376-2354B3585ADA}" destId="{AD57A76D-71D9-4927-884C-114F0F788424}" srcOrd="5" destOrd="0" presId="urn:microsoft.com/office/officeart/2011/layout/HexagonRadial"/>
    <dgm:cxn modelId="{F53B4BC2-C8C4-4BE7-964C-9777E47CF10D}" type="presParOf" srcId="{AD57A76D-71D9-4927-884C-114F0F788424}" destId="{62AE8C38-50F6-4198-B8FC-C35D7D0E25ED}" srcOrd="0" destOrd="0" presId="urn:microsoft.com/office/officeart/2011/layout/HexagonRadial"/>
    <dgm:cxn modelId="{AD0BD6E6-7E19-4736-84AF-03DB7E1A8442}" type="presParOf" srcId="{636D1B0F-BC63-44FF-B376-2354B3585ADA}" destId="{4CF47E0B-04EF-4A85-ABD2-C8A2B8499701}" srcOrd="6" destOrd="0" presId="urn:microsoft.com/office/officeart/2011/layout/HexagonRadial"/>
    <dgm:cxn modelId="{A8EC013D-FA0B-47CF-B3EC-332E3E0D064C}" type="presParOf" srcId="{636D1B0F-BC63-44FF-B376-2354B3585ADA}" destId="{08F47742-887D-4FAF-9A55-E3D91A03F8EC}" srcOrd="7" destOrd="0" presId="urn:microsoft.com/office/officeart/2011/layout/HexagonRadial"/>
    <dgm:cxn modelId="{7343A0E1-8DD8-4E3C-8848-CAD65E11888A}" type="presParOf" srcId="{08F47742-887D-4FAF-9A55-E3D91A03F8EC}" destId="{53255971-ED2C-4494-B110-498D9E375C94}" srcOrd="0" destOrd="0" presId="urn:microsoft.com/office/officeart/2011/layout/HexagonRadial"/>
    <dgm:cxn modelId="{03FA4A8F-6CD1-4842-99B2-5D63406A1CB8}" type="presParOf" srcId="{636D1B0F-BC63-44FF-B376-2354B3585ADA}" destId="{5334CD88-52A1-4A9D-A891-89CA830A4705}" srcOrd="8" destOrd="0" presId="urn:microsoft.com/office/officeart/2011/layout/HexagonRadial"/>
    <dgm:cxn modelId="{A962302A-AA46-443D-957D-FD70C26D86CE}" type="presParOf" srcId="{636D1B0F-BC63-44FF-B376-2354B3585ADA}" destId="{0880BBCD-EAD2-4699-BB4F-989541A388B7}" srcOrd="9" destOrd="0" presId="urn:microsoft.com/office/officeart/2011/layout/HexagonRadial"/>
    <dgm:cxn modelId="{08CB3EE1-2F0D-486D-AA9E-73A40694ECD2}" type="presParOf" srcId="{0880BBCD-EAD2-4699-BB4F-989541A388B7}" destId="{912567B9-3F99-4300-97A4-83E39F5CD8B0}" srcOrd="0" destOrd="0" presId="urn:microsoft.com/office/officeart/2011/layout/HexagonRadial"/>
    <dgm:cxn modelId="{B2437823-CC3E-4D7F-AF23-4CC5B9E4F1A6}" type="presParOf" srcId="{636D1B0F-BC63-44FF-B376-2354B3585ADA}" destId="{19DF8CD3-18A2-4B64-889D-C6049A1A4A4D}" srcOrd="10" destOrd="0" presId="urn:microsoft.com/office/officeart/2011/layout/HexagonRadial"/>
    <dgm:cxn modelId="{4F508897-3031-459D-9DBC-B999C2FD3D2F}" type="presParOf" srcId="{636D1B0F-BC63-44FF-B376-2354B3585ADA}" destId="{FD70BA50-33EF-4AA2-8E35-5B71FDB3C479}" srcOrd="11" destOrd="0" presId="urn:microsoft.com/office/officeart/2011/layout/HexagonRadial"/>
    <dgm:cxn modelId="{52ED1C00-B3F2-4DC5-904B-B1A0D1F05272}" type="presParOf" srcId="{FD70BA50-33EF-4AA2-8E35-5B71FDB3C479}" destId="{66FF8BCC-854D-4A3B-9D56-12091FF145C7}" srcOrd="0" destOrd="0" presId="urn:microsoft.com/office/officeart/2011/layout/HexagonRadial"/>
    <dgm:cxn modelId="{47D99191-B3DE-4C35-85A0-8C616C9840B1}" type="presParOf" srcId="{636D1B0F-BC63-44FF-B376-2354B3585ADA}" destId="{955E2F14-7CCB-4DFB-A6AE-B1E8A3CC5EB6}"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00438-B2E8-4116-8150-1264F02ADB13}">
      <dsp:nvSpPr>
        <dsp:cNvPr id="0" name=""/>
        <dsp:cNvSpPr/>
      </dsp:nvSpPr>
      <dsp:spPr>
        <a:xfrm>
          <a:off x="1900674" y="1804327"/>
          <a:ext cx="2522716" cy="1983865"/>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CA" sz="3600" kern="1200" dirty="0" smtClean="0">
              <a:solidFill>
                <a:sysClr val="window" lastClr="FFFFFF"/>
              </a:solidFill>
              <a:latin typeface="Calibri"/>
              <a:ea typeface="+mn-ea"/>
              <a:cs typeface="+mn-cs"/>
            </a:rPr>
            <a:t>3D Slicer</a:t>
          </a:r>
          <a:endParaRPr lang="en-CA" sz="3600" kern="1200" dirty="0">
            <a:solidFill>
              <a:sysClr val="window" lastClr="FFFFFF"/>
            </a:solidFill>
            <a:latin typeface="Calibri"/>
            <a:ea typeface="+mn-ea"/>
            <a:cs typeface="+mn-cs"/>
          </a:endParaRPr>
        </a:p>
      </dsp:txBody>
      <dsp:txXfrm>
        <a:off x="2299830" y="2118224"/>
        <a:ext cx="1724404" cy="1356071"/>
      </dsp:txXfrm>
    </dsp:sp>
    <dsp:sp modelId="{F18EE5F9-1DEE-4E8F-AD13-A5DDDECB0F70}">
      <dsp:nvSpPr>
        <dsp:cNvPr id="0" name=""/>
        <dsp:cNvSpPr/>
      </dsp:nvSpPr>
      <dsp:spPr>
        <a:xfrm>
          <a:off x="3648534" y="889954"/>
          <a:ext cx="865285" cy="745557"/>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DC8B099D-2261-4AAE-A5EF-F9291DD833F3}">
      <dsp:nvSpPr>
        <dsp:cNvPr id="0" name=""/>
        <dsp:cNvSpPr/>
      </dsp:nvSpPr>
      <dsp:spPr>
        <a:xfrm>
          <a:off x="2029259" y="8633"/>
          <a:ext cx="2274083" cy="1625908"/>
        </a:xfrm>
        <a:prstGeom prst="hexagon">
          <a:avLst>
            <a:gd name="adj" fmla="val 28570"/>
            <a:gd name="vf" fmla="val 115470"/>
          </a:avLst>
        </a:prstGeom>
        <a:solidFill>
          <a:srgbClr val="4BACC6"/>
        </a:solidFill>
        <a:ln w="38100" cap="flat" cmpd="sng" algn="ctr">
          <a:solidFill>
            <a:sysClr val="window" lastClr="FFFFFF"/>
          </a:solidFill>
          <a:prstDash val="solid"/>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CA" sz="1600" b="1" kern="1200" dirty="0" smtClean="0">
              <a:solidFill>
                <a:sysClr val="window" lastClr="FFFFFF"/>
              </a:solidFill>
              <a:latin typeface="Calibri"/>
              <a:ea typeface="+mn-ea"/>
              <a:cs typeface="+mn-cs"/>
            </a:rPr>
            <a:t>RT import (DICOM)</a:t>
          </a:r>
          <a:endParaRPr lang="en-CA" sz="1600" b="1" kern="1200" dirty="0">
            <a:solidFill>
              <a:sysClr val="window" lastClr="FFFFFF"/>
            </a:solidFill>
            <a:latin typeface="Calibri"/>
            <a:ea typeface="+mn-ea"/>
            <a:cs typeface="+mn-cs"/>
          </a:endParaRPr>
        </a:p>
      </dsp:txBody>
      <dsp:txXfrm>
        <a:off x="2373607" y="254832"/>
        <a:ext cx="1585387" cy="1133510"/>
      </dsp:txXfrm>
    </dsp:sp>
    <dsp:sp modelId="{62AE8C38-50F6-4198-B8FC-C35D7D0E25ED}">
      <dsp:nvSpPr>
        <dsp:cNvPr id="0" name=""/>
        <dsp:cNvSpPr/>
      </dsp:nvSpPr>
      <dsp:spPr>
        <a:xfrm>
          <a:off x="4639577" y="2261555"/>
          <a:ext cx="1046994" cy="745557"/>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B54D8DC-85FE-4837-98F4-085666F72FE1}">
      <dsp:nvSpPr>
        <dsp:cNvPr id="0" name=""/>
        <dsp:cNvSpPr/>
      </dsp:nvSpPr>
      <dsp:spPr>
        <a:xfrm>
          <a:off x="4031328" y="982775"/>
          <a:ext cx="2274083" cy="1625908"/>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solidFill>
                <a:sysClr val="window" lastClr="FFFFFF"/>
              </a:solidFill>
              <a:latin typeface="Calibri"/>
              <a:ea typeface="+mn-ea"/>
              <a:cs typeface="+mn-cs"/>
            </a:rPr>
            <a:t>Visualization (volumes, models, 2D/3D, etc.)</a:t>
          </a:r>
          <a:endParaRPr lang="en-CA" sz="1800" kern="1200" dirty="0">
            <a:solidFill>
              <a:sysClr val="window" lastClr="FFFFFF"/>
            </a:solidFill>
            <a:latin typeface="Calibri"/>
            <a:ea typeface="+mn-ea"/>
            <a:cs typeface="+mn-cs"/>
          </a:endParaRPr>
        </a:p>
      </dsp:txBody>
      <dsp:txXfrm>
        <a:off x="4375676" y="1228974"/>
        <a:ext cx="1585387" cy="1133510"/>
      </dsp:txXfrm>
    </dsp:sp>
    <dsp:sp modelId="{53255971-ED2C-4494-B110-498D9E375C94}">
      <dsp:nvSpPr>
        <dsp:cNvPr id="0" name=""/>
        <dsp:cNvSpPr/>
      </dsp:nvSpPr>
      <dsp:spPr>
        <a:xfrm>
          <a:off x="3910205" y="3848189"/>
          <a:ext cx="865285" cy="745557"/>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4CF47E0B-04EF-4A85-ABD2-C8A2B8499701}">
      <dsp:nvSpPr>
        <dsp:cNvPr id="0" name=""/>
        <dsp:cNvSpPr/>
      </dsp:nvSpPr>
      <dsp:spPr>
        <a:xfrm>
          <a:off x="4052979" y="2997845"/>
          <a:ext cx="2261115" cy="1625908"/>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smtClean="0">
              <a:solidFill>
                <a:sysClr val="window" lastClr="FFFFFF"/>
              </a:solidFill>
              <a:latin typeface="Calibri"/>
              <a:ea typeface="+mn-ea"/>
              <a:cs typeface="+mn-cs"/>
            </a:rPr>
            <a:t>Processing (registration, segmentation, etc.)</a:t>
          </a:r>
          <a:endParaRPr lang="en-CA" sz="1800" kern="1200" dirty="0">
            <a:solidFill>
              <a:sysClr val="window" lastClr="FFFFFF"/>
            </a:solidFill>
            <a:latin typeface="Calibri"/>
            <a:ea typeface="+mn-ea"/>
            <a:cs typeface="+mn-cs"/>
          </a:endParaRPr>
        </a:p>
      </dsp:txBody>
      <dsp:txXfrm>
        <a:off x="4396246" y="3244679"/>
        <a:ext cx="1574581" cy="1132240"/>
      </dsp:txXfrm>
    </dsp:sp>
    <dsp:sp modelId="{912567B9-3F99-4300-97A4-83E39F5CD8B0}">
      <dsp:nvSpPr>
        <dsp:cNvPr id="0" name=""/>
        <dsp:cNvSpPr/>
      </dsp:nvSpPr>
      <dsp:spPr>
        <a:xfrm>
          <a:off x="1844175" y="4022779"/>
          <a:ext cx="865285" cy="745557"/>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334CD88-52A1-4A9D-A891-89CA830A4705}">
      <dsp:nvSpPr>
        <dsp:cNvPr id="0" name=""/>
        <dsp:cNvSpPr/>
      </dsp:nvSpPr>
      <dsp:spPr>
        <a:xfrm>
          <a:off x="1988917" y="3967171"/>
          <a:ext cx="2354766" cy="1625908"/>
        </a:xfrm>
        <a:prstGeom prst="hexagon">
          <a:avLst>
            <a:gd name="adj" fmla="val 28570"/>
            <a:gd name="vf" fmla="val 11547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0" tIns="21600" rIns="0" bIns="22860" numCol="1" spcCol="1270" anchor="ctr" anchorCtr="0">
          <a:noAutofit/>
        </a:bodyPr>
        <a:lstStyle/>
        <a:p>
          <a:pPr lvl="0" algn="ctr" defTabSz="800100">
            <a:lnSpc>
              <a:spcPct val="90000"/>
            </a:lnSpc>
            <a:spcBef>
              <a:spcPct val="0"/>
            </a:spcBef>
            <a:spcAft>
              <a:spcPct val="35000"/>
            </a:spcAft>
          </a:pPr>
          <a:r>
            <a:rPr lang="en-CA" sz="1800" kern="1200" dirty="0" smtClean="0">
              <a:solidFill>
                <a:sysClr val="window" lastClr="FFFFFF"/>
              </a:solidFill>
              <a:latin typeface="Calibri"/>
              <a:ea typeface="+mn-ea"/>
              <a:cs typeface="+mn-cs"/>
            </a:rPr>
            <a:t>Analysis </a:t>
          </a:r>
          <a:br>
            <a:rPr lang="en-CA" sz="1800" kern="1200" dirty="0" smtClean="0">
              <a:solidFill>
                <a:sysClr val="window" lastClr="FFFFFF"/>
              </a:solidFill>
              <a:latin typeface="Calibri"/>
              <a:ea typeface="+mn-ea"/>
              <a:cs typeface="+mn-cs"/>
            </a:rPr>
          </a:br>
          <a:r>
            <a:rPr lang="en-CA" sz="1800" kern="1200" dirty="0" smtClean="0">
              <a:solidFill>
                <a:sysClr val="window" lastClr="FFFFFF"/>
              </a:solidFill>
              <a:latin typeface="Calibri"/>
              <a:ea typeface="+mn-ea"/>
              <a:cs typeface="+mn-cs"/>
            </a:rPr>
            <a:t>(error metrics, measurements, image fusion, etc.)</a:t>
          </a:r>
          <a:endParaRPr lang="en-CA" sz="1800" kern="1200" dirty="0">
            <a:solidFill>
              <a:sysClr val="window" lastClr="FFFFFF"/>
            </a:solidFill>
            <a:latin typeface="Calibri"/>
            <a:ea typeface="+mn-ea"/>
            <a:cs typeface="+mn-cs"/>
          </a:endParaRPr>
        </a:p>
      </dsp:txBody>
      <dsp:txXfrm>
        <a:off x="2339988" y="4209577"/>
        <a:ext cx="1652624" cy="1141096"/>
      </dsp:txXfrm>
    </dsp:sp>
    <dsp:sp modelId="{66FF8BCC-854D-4A3B-9D56-12091FF145C7}">
      <dsp:nvSpPr>
        <dsp:cNvPr id="0" name=""/>
        <dsp:cNvSpPr/>
      </dsp:nvSpPr>
      <dsp:spPr>
        <a:xfrm>
          <a:off x="602413" y="2592392"/>
          <a:ext cx="1057464" cy="745557"/>
        </a:xfrm>
        <a:prstGeom prst="hexagon">
          <a:avLst>
            <a:gd name="adj" fmla="val 28900"/>
            <a:gd name="vf" fmla="val 115470"/>
          </a:avLst>
        </a:prstGeom>
        <a:solidFill>
          <a:srgbClr val="4F81B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19DF8CD3-18A2-4B64-889D-C6049A1A4A4D}">
      <dsp:nvSpPr>
        <dsp:cNvPr id="0" name=""/>
        <dsp:cNvSpPr/>
      </dsp:nvSpPr>
      <dsp:spPr>
        <a:xfrm>
          <a:off x="0" y="2967128"/>
          <a:ext cx="2274083" cy="1625908"/>
        </a:xfrm>
        <a:prstGeom prst="hexagon">
          <a:avLst>
            <a:gd name="adj" fmla="val 28570"/>
            <a:gd name="vf" fmla="val 115470"/>
          </a:avLst>
        </a:prstGeom>
        <a:solidFill>
          <a:srgbClr val="4BACC6"/>
        </a:solidFill>
        <a:ln w="38100" cap="flat" cmpd="sng" algn="ctr">
          <a:solidFill>
            <a:sysClr val="window" lastClr="FFFFFF"/>
          </a:solidFill>
          <a:prstDash val="solid"/>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smtClean="0">
              <a:solidFill>
                <a:sysClr val="window" lastClr="FFFFFF"/>
              </a:solidFill>
              <a:latin typeface="Calibri"/>
              <a:ea typeface="+mn-ea"/>
              <a:cs typeface="+mn-cs"/>
            </a:rPr>
            <a:t>RT-specific analysis (dose </a:t>
          </a:r>
          <a:r>
            <a:rPr lang="en-CA" sz="1800" b="1" kern="1200" dirty="0" smtClean="0">
              <a:solidFill>
                <a:sysClr val="window" lastClr="FFFFFF"/>
              </a:solidFill>
              <a:latin typeface="Calibri"/>
              <a:ea typeface="+mn-ea"/>
              <a:cs typeface="+mn-cs"/>
            </a:rPr>
            <a:t>comparison, DVH, …) </a:t>
          </a:r>
          <a:endParaRPr lang="en-CA" sz="1800" b="1" kern="1200" dirty="0">
            <a:solidFill>
              <a:sysClr val="window" lastClr="FFFFFF"/>
            </a:solidFill>
            <a:latin typeface="Calibri"/>
            <a:ea typeface="+mn-ea"/>
            <a:cs typeface="+mn-cs"/>
          </a:endParaRPr>
        </a:p>
      </dsp:txBody>
      <dsp:txXfrm>
        <a:off x="344348" y="3213327"/>
        <a:ext cx="1585387" cy="1133510"/>
      </dsp:txXfrm>
    </dsp:sp>
    <dsp:sp modelId="{955E2F14-7CCB-4DFB-A6AE-B1E8A3CC5EB6}">
      <dsp:nvSpPr>
        <dsp:cNvPr id="0" name=""/>
        <dsp:cNvSpPr/>
      </dsp:nvSpPr>
      <dsp:spPr>
        <a:xfrm>
          <a:off x="0" y="997805"/>
          <a:ext cx="2274083" cy="1625908"/>
        </a:xfrm>
        <a:prstGeom prst="hexagon">
          <a:avLst>
            <a:gd name="adj" fmla="val 28570"/>
            <a:gd name="vf" fmla="val 115470"/>
          </a:avLst>
        </a:prstGeom>
        <a:solidFill>
          <a:srgbClr val="4BACC6"/>
        </a:solidFill>
        <a:ln w="38100" cap="flat" cmpd="sng" algn="ctr">
          <a:solidFill>
            <a:sysClr val="window" lastClr="FFFFFF"/>
          </a:solidFill>
          <a:prstDash val="solid"/>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b="1" kern="1200" dirty="0" smtClean="0">
              <a:solidFill>
                <a:sysClr val="window" lastClr="FFFFFF"/>
              </a:solidFill>
              <a:latin typeface="Calibri"/>
              <a:ea typeface="+mn-ea"/>
              <a:cs typeface="+mn-cs"/>
            </a:rPr>
            <a:t>RT export (DICOM, </a:t>
          </a:r>
          <a:r>
            <a:rPr lang="en-CA" sz="1800" b="1" kern="1200" dirty="0" err="1" smtClean="0">
              <a:solidFill>
                <a:sysClr val="window" lastClr="FFFFFF"/>
              </a:solidFill>
              <a:latin typeface="Calibri"/>
              <a:ea typeface="+mn-ea"/>
              <a:cs typeface="+mn-cs"/>
            </a:rPr>
            <a:t>Matlab</a:t>
          </a:r>
          <a:r>
            <a:rPr lang="en-CA" sz="1800" b="1" kern="1200" dirty="0" smtClean="0">
              <a:solidFill>
                <a:sysClr val="window" lastClr="FFFFFF"/>
              </a:solidFill>
              <a:latin typeface="Calibri"/>
              <a:ea typeface="+mn-ea"/>
              <a:cs typeface="+mn-cs"/>
            </a:rPr>
            <a:t>, …)</a:t>
          </a:r>
          <a:endParaRPr lang="en-CA" sz="1800" b="1" kern="1200" dirty="0">
            <a:solidFill>
              <a:sysClr val="window" lastClr="FFFFFF"/>
            </a:solidFill>
            <a:latin typeface="Calibri"/>
            <a:ea typeface="+mn-ea"/>
            <a:cs typeface="+mn-cs"/>
          </a:endParaRPr>
        </a:p>
      </dsp:txBody>
      <dsp:txXfrm>
        <a:off x="344348" y="1244004"/>
        <a:ext cx="1585387" cy="113351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28" charset="0"/>
              </a:defRPr>
            </a:lvl1pPr>
          </a:lstStyle>
          <a:p>
            <a:pPr>
              <a:defRPr/>
            </a:pPr>
            <a:endParaRPr lang="de-DE"/>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28" charset="0"/>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28" charset="0"/>
              </a:defRPr>
            </a:lvl1pPr>
          </a:lstStyle>
          <a:p>
            <a:pPr>
              <a:defRPr/>
            </a:pPr>
            <a:endParaRPr lang="de-DE"/>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28" charset="0"/>
              </a:defRPr>
            </a:lvl1pPr>
          </a:lstStyle>
          <a:p>
            <a:pPr>
              <a:defRPr/>
            </a:pPr>
            <a:fld id="{ED6853F7-13AC-4A8B-B56B-37B2546DBC43}" type="slidenum">
              <a:rPr lang="de-DE"/>
              <a:pPr>
                <a:defRPr/>
              </a:pPr>
              <a:t>‹#›</a:t>
            </a:fld>
            <a:endParaRPr lang="de-DE"/>
          </a:p>
        </p:txBody>
      </p:sp>
    </p:spTree>
    <p:extLst>
      <p:ext uri="{BB962C8B-B14F-4D97-AF65-F5344CB8AC3E}">
        <p14:creationId xmlns:p14="http://schemas.microsoft.com/office/powerpoint/2010/main" val="12596190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A409B9E-86B4-46FE-8C2C-4D236D9A8319}" type="slidenum">
              <a:rPr lang="de-DE" sz="1200"/>
              <a:pPr eaLnBrk="1" hangingPunct="1"/>
              <a:t>1</a:t>
            </a:fld>
            <a:endParaRPr lang="de-DE" sz="12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SlicerRT</a:t>
            </a:r>
            <a:r>
              <a:rPr lang="en-US" dirty="0" smtClean="0"/>
              <a:t> is distributed as a 3D Slicer extension. It can be easily found and installed from the Slicer </a:t>
            </a:r>
            <a:r>
              <a:rPr lang="en-US" dirty="0" err="1" smtClean="0"/>
              <a:t>AppStore</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11</a:t>
            </a:fld>
            <a:endParaRPr lang="de-DE"/>
          </a:p>
        </p:txBody>
      </p:sp>
    </p:spTree>
    <p:extLst>
      <p:ext uri="{BB962C8B-B14F-4D97-AF65-F5344CB8AC3E}">
        <p14:creationId xmlns:p14="http://schemas.microsoft.com/office/powerpoint/2010/main" val="361959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major tasks we are planning to do in the near future are to implement the DICOM-RT export functionality and finalize the </a:t>
            </a:r>
            <a:r>
              <a:rPr lang="en-US" dirty="0" err="1" smtClean="0"/>
              <a:t>Matlab</a:t>
            </a:r>
            <a:r>
              <a:rPr lang="en-US" dirty="0" smtClean="0"/>
              <a:t> bridge interface. There are smaller features also coming up. … detailed plan … website.</a:t>
            </a:r>
          </a:p>
          <a:p>
            <a:r>
              <a:rPr lang="en-US" dirty="0" smtClean="0"/>
              <a:t>Suggestions, comments and feature requests are warmly welcome! Our weekly meetings on </a:t>
            </a:r>
            <a:r>
              <a:rPr lang="en-US" smtClean="0"/>
              <a:t>every </a:t>
            </a:r>
            <a:r>
              <a:rPr lang="en-US" smtClean="0"/>
              <a:t>Wednesday are </a:t>
            </a:r>
            <a:r>
              <a:rPr lang="en-US" dirty="0" smtClean="0"/>
              <a:t>also open to anybody to discuss any matter related to the toolkit.</a:t>
            </a:r>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12</a:t>
            </a:fld>
            <a:endParaRPr lang="de-DE"/>
          </a:p>
        </p:txBody>
      </p:sp>
    </p:spTree>
    <p:extLst>
      <p:ext uri="{BB962C8B-B14F-4D97-AF65-F5344CB8AC3E}">
        <p14:creationId xmlns:p14="http://schemas.microsoft.com/office/powerpoint/2010/main" val="2344070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attention!</a:t>
            </a:r>
          </a:p>
          <a:p>
            <a:r>
              <a:rPr lang="en-US" dirty="0" smtClean="0"/>
              <a:t>Are there any questions?</a:t>
            </a:r>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13</a:t>
            </a:fld>
            <a:endParaRPr lang="de-DE"/>
          </a:p>
        </p:txBody>
      </p:sp>
    </p:spTree>
    <p:extLst>
      <p:ext uri="{BB962C8B-B14F-4D97-AF65-F5344CB8AC3E}">
        <p14:creationId xmlns:p14="http://schemas.microsoft.com/office/powerpoint/2010/main" val="123488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Runs under the umbrella project</a:t>
            </a:r>
            <a:r>
              <a:rPr lang="en-US" baseline="0" dirty="0" smtClean="0"/>
              <a:t> </a:t>
            </a:r>
            <a:r>
              <a:rPr lang="en-US" baseline="0" dirty="0" err="1" smtClean="0"/>
              <a:t>SparKit</a:t>
            </a:r>
            <a:r>
              <a:rPr lang="en-US" baseline="0" dirty="0" smtClean="0"/>
              <a:t>: </a:t>
            </a:r>
            <a:r>
              <a:rPr lang="en-US" dirty="0" smtClean="0"/>
              <a:t>Software Platform</a:t>
            </a:r>
            <a:r>
              <a:rPr lang="en-US" baseline="0" dirty="0" smtClean="0"/>
              <a:t> and Adaptive </a:t>
            </a:r>
            <a:r>
              <a:rPr lang="en-US" dirty="0" smtClean="0"/>
              <a:t>Radiotherapy Kit</a:t>
            </a:r>
          </a:p>
          <a:p>
            <a:r>
              <a:rPr lang="en-US" smtClean="0"/>
              <a:t>Originally funded by OCAIRO, didn’t cover platform development. </a:t>
            </a:r>
          </a:p>
          <a:p>
            <a:endParaRPr lang="en-US"/>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2</a:t>
            </a:fld>
            <a:endParaRPr lang="de-DE"/>
          </a:p>
        </p:txBody>
      </p:sp>
    </p:spTree>
    <p:extLst>
      <p:ext uri="{BB962C8B-B14F-4D97-AF65-F5344CB8AC3E}">
        <p14:creationId xmlns:p14="http://schemas.microsoft.com/office/powerpoint/2010/main" val="187534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Lack of a comprehensive</a:t>
            </a:r>
            <a:r>
              <a:rPr lang="en-US" baseline="0" dirty="0" smtClean="0"/>
              <a:t> and</a:t>
            </a:r>
            <a:r>
              <a:rPr lang="en-US" dirty="0" smtClean="0"/>
              <a:t> open radiation therapy </a:t>
            </a:r>
            <a:r>
              <a:rPr lang="en-US" dirty="0" smtClean="0"/>
              <a:t>research toolkit</a:t>
            </a:r>
            <a:endParaRPr lang="en-US" dirty="0" smtClean="0"/>
          </a:p>
          <a:p>
            <a:r>
              <a:rPr lang="en-US" dirty="0" smtClean="0"/>
              <a:t>RT researchers use commercial TPSs along with existing research tools.</a:t>
            </a:r>
            <a:r>
              <a:rPr lang="en-US" baseline="0" dirty="0" smtClean="0"/>
              <a:t> Both categories have serious shortcomings when being used for research purposes.</a:t>
            </a:r>
          </a:p>
          <a:p>
            <a:r>
              <a:rPr lang="en-US" dirty="0" err="1" smtClean="0"/>
              <a:t>SlicerRT</a:t>
            </a:r>
            <a:r>
              <a:rPr lang="en-US" dirty="0" smtClean="0"/>
              <a:t> aspires to overcome these limitations, and also congregate their strong properties,</a:t>
            </a:r>
            <a:r>
              <a:rPr lang="en-US" baseline="0" dirty="0" smtClean="0"/>
              <a:t> such as ease of use, stability, flexibility, and so 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3</a:t>
            </a:fld>
            <a:endParaRPr lang="de-DE"/>
          </a:p>
        </p:txBody>
      </p:sp>
    </p:spTree>
    <p:extLst>
      <p:ext uri="{BB962C8B-B14F-4D97-AF65-F5344CB8AC3E}">
        <p14:creationId xmlns:p14="http://schemas.microsoft.com/office/powerpoint/2010/main" val="125330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Approach to leverage… By doing so, we can minimize parallel developments of for example visualization or registration tools, that are otherwise crucial parts of an RT research toolkit.</a:t>
            </a:r>
          </a:p>
          <a:p>
            <a:r>
              <a:rPr lang="en-US" dirty="0" smtClean="0"/>
              <a:t>We aim </a:t>
            </a:r>
            <a:r>
              <a:rPr lang="en-US" dirty="0" err="1" smtClean="0"/>
              <a:t>SlicerRT</a:t>
            </a:r>
            <a:r>
              <a:rPr lang="en-US" dirty="0" smtClean="0"/>
              <a:t> to be a hub for…The hub approach is illustrated on the right side. It shows that </a:t>
            </a:r>
            <a:r>
              <a:rPr lang="en-US" dirty="0" err="1" smtClean="0"/>
              <a:t>SlicerRT</a:t>
            </a:r>
            <a:r>
              <a:rPr lang="en-US" dirty="0" smtClean="0"/>
              <a:t> cooperates with multiple treatment planning systems and </a:t>
            </a:r>
            <a:r>
              <a:rPr lang="en-US" dirty="0" err="1" smtClean="0"/>
              <a:t>Matlab</a:t>
            </a:r>
            <a:r>
              <a:rPr lang="en-US" dirty="0" smtClean="0"/>
              <a:t>, using their native formats.</a:t>
            </a:r>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4</a:t>
            </a:fld>
            <a:endParaRPr lang="de-DE"/>
          </a:p>
        </p:txBody>
      </p:sp>
    </p:spTree>
    <p:extLst>
      <p:ext uri="{BB962C8B-B14F-4D97-AF65-F5344CB8AC3E}">
        <p14:creationId xmlns:p14="http://schemas.microsoft.com/office/powerpoint/2010/main" val="417442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diagram explains the general workflow that </a:t>
            </a:r>
            <a:r>
              <a:rPr lang="en-US" dirty="0" err="1" smtClean="0"/>
              <a:t>SlicerRT</a:t>
            </a:r>
            <a:r>
              <a:rPr lang="en-US" dirty="0" smtClean="0"/>
              <a:t> supports.</a:t>
            </a:r>
          </a:p>
          <a:p>
            <a:r>
              <a:rPr lang="en-US" dirty="0" smtClean="0"/>
              <a:t>It starts with…Then follows by setting up the proper display using…Next,</a:t>
            </a:r>
            <a:r>
              <a:rPr lang="en-US" baseline="0" dirty="0" smtClean="0"/>
              <a:t> we process our input, which means contouring or registration…It is followed by the analysis of the data using both 3D Slicer and * </a:t>
            </a:r>
            <a:r>
              <a:rPr lang="en-US" baseline="0" dirty="0" err="1" smtClean="0"/>
              <a:t>SlicerRT</a:t>
            </a:r>
            <a:r>
              <a:rPr lang="en-US" baseline="0" dirty="0" smtClean="0"/>
              <a:t> tools and algorithms. Finally,…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5</a:t>
            </a:fld>
            <a:endParaRPr lang="de-DE"/>
          </a:p>
        </p:txBody>
      </p:sp>
    </p:spTree>
    <p:extLst>
      <p:ext uri="{BB962C8B-B14F-4D97-AF65-F5344CB8AC3E}">
        <p14:creationId xmlns:p14="http://schemas.microsoft.com/office/powerpoint/2010/main" val="172753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introduce the main feature groups of </a:t>
            </a:r>
            <a:r>
              <a:rPr lang="en-US" dirty="0" err="1" smtClean="0"/>
              <a:t>SlicerRT</a:t>
            </a:r>
            <a:r>
              <a:rPr lang="en-US" dirty="0" smtClean="0"/>
              <a:t>.</a:t>
            </a:r>
          </a:p>
          <a:p>
            <a:r>
              <a:rPr lang="en-US" dirty="0" smtClean="0"/>
              <a:t>The first step of every RT research workflow … … seamless handling and loading of the data using only the DICOM browser in 3D Slicer</a:t>
            </a:r>
          </a:p>
          <a:p>
            <a:r>
              <a:rPr lang="en-US" dirty="0" smtClean="0"/>
              <a:t>Patient hierarchy</a:t>
            </a:r>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6</a:t>
            </a:fld>
            <a:endParaRPr lang="de-DE"/>
          </a:p>
        </p:txBody>
      </p:sp>
    </p:spTree>
    <p:extLst>
      <p:ext uri="{BB962C8B-B14F-4D97-AF65-F5344CB8AC3E}">
        <p14:creationId xmlns:p14="http://schemas.microsoft.com/office/powerpoint/2010/main" val="1432634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incorporates several modules in </a:t>
            </a:r>
            <a:r>
              <a:rPr lang="en-US" dirty="0" err="1" smtClean="0"/>
              <a:t>SlicerRT</a:t>
            </a:r>
            <a:r>
              <a:rPr lang="en-US" dirty="0" smtClean="0"/>
              <a:t>. Our Contours module allows easy handling of the imported structure set contours, by offering multiple representations and automatic conversions between those. The supported representations are…</a:t>
            </a:r>
          </a:p>
          <a:p>
            <a:r>
              <a:rPr lang="en-US" dirty="0" smtClean="0"/>
              <a:t>…the desired input format for numerous processing and analysis techniques</a:t>
            </a:r>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7</a:t>
            </a:fld>
            <a:endParaRPr lang="de-DE"/>
          </a:p>
        </p:txBody>
      </p:sp>
    </p:spTree>
    <p:extLst>
      <p:ext uri="{BB962C8B-B14F-4D97-AF65-F5344CB8AC3E}">
        <p14:creationId xmlns:p14="http://schemas.microsoft.com/office/powerpoint/2010/main" val="2140048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present an example use case, possibly the one that covers the most features available in </a:t>
            </a:r>
            <a:r>
              <a:rPr lang="en-US" dirty="0" err="1" smtClean="0"/>
              <a:t>SlicerRT</a:t>
            </a:r>
            <a:r>
              <a:rPr lang="en-US" dirty="0" smtClean="0"/>
              <a:t> at the moment. …</a:t>
            </a:r>
          </a:p>
          <a:p>
            <a:r>
              <a:rPr lang="en-US" dirty="0" smtClean="0"/>
              <a:t>We</a:t>
            </a:r>
            <a:r>
              <a:rPr lang="en-US" baseline="0" dirty="0" smtClean="0"/>
              <a:t> compute the results without adaptation as a baseline. </a:t>
            </a:r>
            <a:r>
              <a:rPr lang="en-US" dirty="0" smtClean="0"/>
              <a:t>…</a:t>
            </a:r>
          </a:p>
          <a:p>
            <a:r>
              <a:rPr lang="en-US" dirty="0" smtClean="0"/>
              <a:t>… between the two CT images. We need to register them and apply the registration result to the day two dose distribution, thus aligning the two datasets together for analysis.</a:t>
            </a:r>
          </a:p>
          <a:p>
            <a:r>
              <a:rPr lang="en-US" dirty="0" smtClean="0"/>
              <a:t>Zooming in on the area the target dose starts to fall, we can compare the delivered dose better for each case.</a:t>
            </a:r>
          </a:p>
          <a:p>
            <a:r>
              <a:rPr lang="en-US" dirty="0" smtClean="0"/>
              <a:t>We can also check the basic metrics and compute more complicated ones to quantify the differences.</a:t>
            </a:r>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9</a:t>
            </a:fld>
            <a:endParaRPr lang="de-DE"/>
          </a:p>
        </p:txBody>
      </p:sp>
    </p:spTree>
    <p:extLst>
      <p:ext uri="{BB962C8B-B14F-4D97-AF65-F5344CB8AC3E}">
        <p14:creationId xmlns:p14="http://schemas.microsoft.com/office/powerpoint/2010/main" val="2086299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quality of our software, which means stability, reliability, accuracy, flexibility, extensibility and maintainability is ensured by following the strict and proven development processes we adapted, and the verification and validation performed by the automated testing system. The</a:t>
            </a:r>
            <a:r>
              <a:rPr lang="en-US" baseline="0" dirty="0" smtClean="0"/>
              <a:t> automated unit and application tests run …</a:t>
            </a:r>
            <a:endParaRPr lang="en-US" dirty="0" smtClean="0"/>
          </a:p>
          <a:p>
            <a:r>
              <a:rPr lang="en-US" dirty="0" smtClean="0"/>
              <a:t>The reliability and accuracy of the </a:t>
            </a:r>
            <a:r>
              <a:rPr lang="en-US" dirty="0" err="1" smtClean="0"/>
              <a:t>SlicerRT</a:t>
            </a:r>
            <a:r>
              <a:rPr lang="en-US" dirty="0" smtClean="0"/>
              <a:t> algorithms are ensured through a series of validation tests, in course of which our results are compared to the results of other software packages, such as Pinnacle or CERR.</a:t>
            </a:r>
          </a:p>
          <a:p>
            <a:endParaRPr lang="en-US" dirty="0"/>
          </a:p>
        </p:txBody>
      </p:sp>
      <p:sp>
        <p:nvSpPr>
          <p:cNvPr id="4" name="Slide Number Placeholder 3"/>
          <p:cNvSpPr>
            <a:spLocks noGrp="1"/>
          </p:cNvSpPr>
          <p:nvPr>
            <p:ph type="sldNum" sz="quarter" idx="10"/>
          </p:nvPr>
        </p:nvSpPr>
        <p:spPr/>
        <p:txBody>
          <a:bodyPr/>
          <a:lstStyle/>
          <a:p>
            <a:pPr>
              <a:defRPr/>
            </a:pPr>
            <a:fld id="{ED6853F7-13AC-4A8B-B56B-37B2546DBC43}" type="slidenum">
              <a:rPr lang="de-DE" smtClean="0"/>
              <a:pPr>
                <a:defRPr/>
              </a:pPr>
              <a:t>10</a:t>
            </a:fld>
            <a:endParaRPr lang="de-DE"/>
          </a:p>
        </p:txBody>
      </p:sp>
    </p:spTree>
    <p:extLst>
      <p:ext uri="{BB962C8B-B14F-4D97-AF65-F5344CB8AC3E}">
        <p14:creationId xmlns:p14="http://schemas.microsoft.com/office/powerpoint/2010/main" val="927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US"/>
          </a:p>
        </p:txBody>
      </p:sp>
    </p:spTree>
    <p:extLst>
      <p:ext uri="{BB962C8B-B14F-4D97-AF65-F5344CB8AC3E}">
        <p14:creationId xmlns:p14="http://schemas.microsoft.com/office/powerpoint/2010/main" val="111342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645100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23038" y="898525"/>
            <a:ext cx="1933575" cy="5218113"/>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719138" y="898525"/>
            <a:ext cx="5651500" cy="521811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292532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pic>
        <p:nvPicPr>
          <p:cNvPr id="4" name="Picture 1" descr="C:\lasso\PerkFacilities\PerkWeb\images\logo-Queens.gif"/>
          <p:cNvPicPr>
            <a:picLocks noChangeAspect="1" noChangeArrowheads="1"/>
          </p:cNvPicPr>
          <p:nvPr userDrawn="1"/>
        </p:nvPicPr>
        <p:blipFill>
          <a:blip r:embed="rId2" cstate="print"/>
          <a:srcRect/>
          <a:stretch>
            <a:fillRect/>
          </a:stretch>
        </p:blipFill>
        <p:spPr bwMode="auto">
          <a:xfrm>
            <a:off x="6428721" y="6366371"/>
            <a:ext cx="626341" cy="425739"/>
          </a:xfrm>
          <a:prstGeom prst="rect">
            <a:avLst/>
          </a:prstGeom>
          <a:noFill/>
          <a:ln w="9525">
            <a:noFill/>
            <a:miter lim="800000"/>
            <a:headEnd/>
            <a:tailEnd/>
          </a:ln>
        </p:spPr>
      </p:pic>
      <p:pic>
        <p:nvPicPr>
          <p:cNvPr id="5" name="Picture 5" descr="C:\lasso\My Dropbox\PerkWeb\PerkLogo2010-base-white-round-45dpi.png"/>
          <p:cNvPicPr>
            <a:picLocks noChangeAspect="1" noChangeArrowheads="1"/>
          </p:cNvPicPr>
          <p:nvPr userDrawn="1"/>
        </p:nvPicPr>
        <p:blipFill>
          <a:blip r:embed="rId3" cstate="print"/>
          <a:srcRect/>
          <a:stretch>
            <a:fillRect/>
          </a:stretch>
        </p:blipFill>
        <p:spPr bwMode="auto">
          <a:xfrm>
            <a:off x="7220809" y="6333463"/>
            <a:ext cx="415636" cy="415636"/>
          </a:xfrm>
          <a:prstGeom prst="rect">
            <a:avLst/>
          </a:prstGeom>
          <a:noFill/>
          <a:ln w="9525">
            <a:noFill/>
            <a:miter lim="800000"/>
            <a:headEnd/>
            <a:tailEnd/>
          </a:ln>
        </p:spPr>
      </p:pic>
      <p:pic>
        <p:nvPicPr>
          <p:cNvPr id="6" name="Picture 2" descr="https://www.assembla.com/spaces/sparkit/documents/bgXSN-0nyr4kG7eJe5cbCb/download/bgXSN-0nyr4kG7eJe5cbCb"/>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58338" y="6286593"/>
            <a:ext cx="790246" cy="532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9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51937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7191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64075"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68314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45697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341175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33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85872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26068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9138" y="898525"/>
            <a:ext cx="77374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smtClean="0"/>
              <a:t>Mastertitelformat bearbeiten</a:t>
            </a:r>
          </a:p>
        </p:txBody>
      </p:sp>
      <p:sp>
        <p:nvSpPr>
          <p:cNvPr id="1027" name="Rectangle 3"/>
          <p:cNvSpPr>
            <a:spLocks noGrp="1" noChangeAspect="1" noChangeArrowheads="1"/>
          </p:cNvSpPr>
          <p:nvPr>
            <p:ph type="body" idx="1"/>
          </p:nvPr>
        </p:nvSpPr>
        <p:spPr bwMode="auto">
          <a:xfrm>
            <a:off x="719138"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p>
        </p:txBody>
      </p:sp>
      <p:pic>
        <p:nvPicPr>
          <p:cNvPr id="1028" name="Picture 24" descr="eibir_logo_p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9138" y="287338"/>
            <a:ext cx="24479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 name="Line 26"/>
          <p:cNvSpPr>
            <a:spLocks noChangeShapeType="1"/>
          </p:cNvSpPr>
          <p:nvPr userDrawn="1"/>
        </p:nvSpPr>
        <p:spPr bwMode="auto">
          <a:xfrm>
            <a:off x="719138" y="898525"/>
            <a:ext cx="7737475" cy="0"/>
          </a:xfrm>
          <a:prstGeom prst="line">
            <a:avLst/>
          </a:prstGeom>
          <a:noFill/>
          <a:ln w="9525">
            <a:solidFill>
              <a:srgbClr val="209740"/>
            </a:solidFill>
            <a:round/>
            <a:headEnd/>
            <a:tailEnd/>
          </a:ln>
          <a:effectLst/>
        </p:spPr>
        <p:txBody>
          <a:bodyPr wrap="none" anchor="ctr"/>
          <a:lstStyle/>
          <a:p>
            <a:pPr>
              <a:defRPr/>
            </a:pPr>
            <a:endParaRPr lang="en-US">
              <a:latin typeface="Times New Roman" pitchFamily="-128" charset="0"/>
            </a:endParaRPr>
          </a:p>
        </p:txBody>
      </p:sp>
      <p:sp>
        <p:nvSpPr>
          <p:cNvPr id="1052" name="Line 28"/>
          <p:cNvSpPr>
            <a:spLocks noChangeShapeType="1"/>
          </p:cNvSpPr>
          <p:nvPr userDrawn="1"/>
        </p:nvSpPr>
        <p:spPr bwMode="auto">
          <a:xfrm>
            <a:off x="719138" y="6248400"/>
            <a:ext cx="7737475" cy="0"/>
          </a:xfrm>
          <a:prstGeom prst="line">
            <a:avLst/>
          </a:prstGeom>
          <a:noFill/>
          <a:ln w="9525">
            <a:solidFill>
              <a:srgbClr val="209740"/>
            </a:solidFill>
            <a:round/>
            <a:headEnd/>
            <a:tailEnd/>
          </a:ln>
          <a:effectLst/>
        </p:spPr>
        <p:txBody>
          <a:bodyPr wrap="none" anchor="ctr"/>
          <a:lstStyle/>
          <a:p>
            <a:pPr>
              <a:defRPr/>
            </a:pPr>
            <a:endParaRPr lang="en-US">
              <a:latin typeface="Times New Roman" pitchFamily="-128" charset="0"/>
            </a:endParaRPr>
          </a:p>
        </p:txBody>
      </p:sp>
      <p:pic>
        <p:nvPicPr>
          <p:cNvPr id="1031" name="Picture 30" descr="eibir_pp_web_addres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9138" y="6297613"/>
            <a:ext cx="615950" cy="9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Eurostile LT Condensed" pitchFamily="18" charset="0"/>
        </a:defRPr>
      </a:lvl2pPr>
      <a:lvl3pPr algn="l" rtl="0" eaLnBrk="0" fontAlgn="base" hangingPunct="0">
        <a:spcBef>
          <a:spcPct val="0"/>
        </a:spcBef>
        <a:spcAft>
          <a:spcPct val="0"/>
        </a:spcAft>
        <a:defRPr sz="2400" b="1">
          <a:solidFill>
            <a:schemeClr val="tx2"/>
          </a:solidFill>
          <a:latin typeface="Eurostile LT Condensed" pitchFamily="18" charset="0"/>
        </a:defRPr>
      </a:lvl3pPr>
      <a:lvl4pPr algn="l" rtl="0" eaLnBrk="0" fontAlgn="base" hangingPunct="0">
        <a:spcBef>
          <a:spcPct val="0"/>
        </a:spcBef>
        <a:spcAft>
          <a:spcPct val="0"/>
        </a:spcAft>
        <a:defRPr sz="2400" b="1">
          <a:solidFill>
            <a:schemeClr val="tx2"/>
          </a:solidFill>
          <a:latin typeface="Eurostile LT Condensed" pitchFamily="18" charset="0"/>
        </a:defRPr>
      </a:lvl4pPr>
      <a:lvl5pPr algn="l" rtl="0" eaLnBrk="0" fontAlgn="base" hangingPunct="0">
        <a:spcBef>
          <a:spcPct val="0"/>
        </a:spcBef>
        <a:spcAft>
          <a:spcPct val="0"/>
        </a:spcAft>
        <a:defRPr sz="2400" b="1">
          <a:solidFill>
            <a:schemeClr val="tx2"/>
          </a:solidFill>
          <a:latin typeface="Eurostile LT Condensed" pitchFamily="18" charset="0"/>
        </a:defRPr>
      </a:lvl5pPr>
      <a:lvl6pPr marL="457200" algn="l" rtl="0" fontAlgn="base">
        <a:spcBef>
          <a:spcPct val="0"/>
        </a:spcBef>
        <a:spcAft>
          <a:spcPct val="0"/>
        </a:spcAft>
        <a:defRPr sz="2400" b="1">
          <a:solidFill>
            <a:schemeClr val="tx2"/>
          </a:solidFill>
          <a:latin typeface="Eurostile LT Condensed" pitchFamily="18" charset="0"/>
        </a:defRPr>
      </a:lvl6pPr>
      <a:lvl7pPr marL="914400" algn="l" rtl="0" fontAlgn="base">
        <a:spcBef>
          <a:spcPct val="0"/>
        </a:spcBef>
        <a:spcAft>
          <a:spcPct val="0"/>
        </a:spcAft>
        <a:defRPr sz="2400" b="1">
          <a:solidFill>
            <a:schemeClr val="tx2"/>
          </a:solidFill>
          <a:latin typeface="Eurostile LT Condensed" pitchFamily="18" charset="0"/>
        </a:defRPr>
      </a:lvl7pPr>
      <a:lvl8pPr marL="1371600" algn="l" rtl="0" fontAlgn="base">
        <a:spcBef>
          <a:spcPct val="0"/>
        </a:spcBef>
        <a:spcAft>
          <a:spcPct val="0"/>
        </a:spcAft>
        <a:defRPr sz="2400" b="1">
          <a:solidFill>
            <a:schemeClr val="tx2"/>
          </a:solidFill>
          <a:latin typeface="Eurostile LT Condensed" pitchFamily="18" charset="0"/>
        </a:defRPr>
      </a:lvl8pPr>
      <a:lvl9pPr marL="1828800" algn="l" rtl="0" fontAlgn="base">
        <a:spcBef>
          <a:spcPct val="0"/>
        </a:spcBef>
        <a:spcAft>
          <a:spcPct val="0"/>
        </a:spcAft>
        <a:defRPr sz="2400" b="1">
          <a:solidFill>
            <a:schemeClr val="tx2"/>
          </a:solidFill>
          <a:latin typeface="Eurostile LT Condensed"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Text Box 19"/>
          <p:cNvSpPr txBox="1">
            <a:spLocks noChangeArrowheads="1"/>
          </p:cNvSpPr>
          <p:nvPr/>
        </p:nvSpPr>
        <p:spPr bwMode="auto">
          <a:xfrm>
            <a:off x="684213" y="4668838"/>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268288" indent="-268288" eaLnBrk="0" hangingPunct="0">
              <a:defRPr sz="2400">
                <a:solidFill>
                  <a:schemeClr val="tx1"/>
                </a:solidFill>
                <a:latin typeface="Times New Roman" pitchFamily="18" charset="0"/>
              </a:defRPr>
            </a:lvl1pPr>
            <a:lvl2pPr marL="1084263" indent="-457200" eaLnBrk="0" hangingPunct="0">
              <a:defRPr sz="2400">
                <a:solidFill>
                  <a:schemeClr val="tx1"/>
                </a:solidFill>
                <a:latin typeface="Times New Roman" pitchFamily="18" charset="0"/>
              </a:defRPr>
            </a:lvl2pPr>
            <a:lvl3pPr marL="1720850" indent="-457200" eaLnBrk="0" hangingPunct="0">
              <a:defRPr sz="2400">
                <a:solidFill>
                  <a:schemeClr val="tx1"/>
                </a:solidFill>
                <a:latin typeface="Times New Roman" pitchFamily="18" charset="0"/>
              </a:defRPr>
            </a:lvl3pPr>
            <a:lvl4pPr marL="2357438" indent="-457200" eaLnBrk="0" hangingPunct="0">
              <a:defRPr sz="2400">
                <a:solidFill>
                  <a:schemeClr val="tx1"/>
                </a:solidFill>
                <a:latin typeface="Times New Roman" pitchFamily="18" charset="0"/>
              </a:defRPr>
            </a:lvl4pPr>
            <a:lvl5pPr marL="2994025" indent="-457200" eaLnBrk="0" hangingPunct="0">
              <a:defRPr sz="2400">
                <a:solidFill>
                  <a:schemeClr val="tx1"/>
                </a:solidFill>
                <a:latin typeface="Times New Roman" pitchFamily="18" charset="0"/>
              </a:defRPr>
            </a:lvl5pPr>
            <a:lvl6pPr marL="3451225" indent="-457200" eaLnBrk="0" fontAlgn="base" hangingPunct="0">
              <a:spcBef>
                <a:spcPct val="0"/>
              </a:spcBef>
              <a:spcAft>
                <a:spcPct val="0"/>
              </a:spcAft>
              <a:defRPr sz="2400">
                <a:solidFill>
                  <a:schemeClr val="tx1"/>
                </a:solidFill>
                <a:latin typeface="Times New Roman" pitchFamily="18" charset="0"/>
              </a:defRPr>
            </a:lvl6pPr>
            <a:lvl7pPr marL="3908425" indent="-457200" eaLnBrk="0" fontAlgn="base" hangingPunct="0">
              <a:spcBef>
                <a:spcPct val="0"/>
              </a:spcBef>
              <a:spcAft>
                <a:spcPct val="0"/>
              </a:spcAft>
              <a:defRPr sz="2400">
                <a:solidFill>
                  <a:schemeClr val="tx1"/>
                </a:solidFill>
                <a:latin typeface="Times New Roman" pitchFamily="18" charset="0"/>
              </a:defRPr>
            </a:lvl7pPr>
            <a:lvl8pPr marL="4365625" indent="-457200" eaLnBrk="0" fontAlgn="base" hangingPunct="0">
              <a:spcBef>
                <a:spcPct val="0"/>
              </a:spcBef>
              <a:spcAft>
                <a:spcPct val="0"/>
              </a:spcAft>
              <a:defRPr sz="2400">
                <a:solidFill>
                  <a:schemeClr val="tx1"/>
                </a:solidFill>
                <a:latin typeface="Times New Roman" pitchFamily="18" charset="0"/>
              </a:defRPr>
            </a:lvl8pPr>
            <a:lvl9pPr marL="4822825" indent="-4572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de-DE" sz="1400">
              <a:latin typeface="Arial" charset="0"/>
            </a:endParaRPr>
          </a:p>
        </p:txBody>
      </p:sp>
      <p:sp>
        <p:nvSpPr>
          <p:cNvPr id="1052" name="Line 28"/>
          <p:cNvSpPr>
            <a:spLocks noChangeShapeType="1"/>
          </p:cNvSpPr>
          <p:nvPr/>
        </p:nvSpPr>
        <p:spPr bwMode="auto">
          <a:xfrm>
            <a:off x="719138" y="6248400"/>
            <a:ext cx="7737475" cy="0"/>
          </a:xfrm>
          <a:prstGeom prst="line">
            <a:avLst/>
          </a:prstGeom>
          <a:noFill/>
          <a:ln w="9525">
            <a:solidFill>
              <a:srgbClr val="209740"/>
            </a:solidFill>
            <a:round/>
            <a:headEnd/>
            <a:tailEnd/>
          </a:ln>
          <a:effectLst/>
        </p:spPr>
        <p:txBody>
          <a:bodyPr wrap="none" anchor="ctr"/>
          <a:lstStyle/>
          <a:p>
            <a:pPr>
              <a:defRPr/>
            </a:pPr>
            <a:endParaRPr lang="en-US">
              <a:latin typeface="Times New Roman" pitchFamily="-128" charset="0"/>
            </a:endParaRPr>
          </a:p>
        </p:txBody>
      </p:sp>
      <p:sp>
        <p:nvSpPr>
          <p:cNvPr id="2" name="Line 28"/>
          <p:cNvSpPr>
            <a:spLocks noChangeShapeType="1"/>
          </p:cNvSpPr>
          <p:nvPr/>
        </p:nvSpPr>
        <p:spPr bwMode="auto">
          <a:xfrm>
            <a:off x="703263" y="4508500"/>
            <a:ext cx="7737475" cy="0"/>
          </a:xfrm>
          <a:prstGeom prst="line">
            <a:avLst/>
          </a:prstGeom>
          <a:noFill/>
          <a:ln w="57150">
            <a:solidFill>
              <a:srgbClr val="20974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Title 1"/>
          <p:cNvSpPr txBox="1">
            <a:spLocks/>
          </p:cNvSpPr>
          <p:nvPr/>
        </p:nvSpPr>
        <p:spPr bwMode="auto">
          <a:xfrm>
            <a:off x="554182" y="1235968"/>
            <a:ext cx="803563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Eurostile LT Condensed" pitchFamily="18" charset="0"/>
              </a:defRPr>
            </a:lvl2pPr>
            <a:lvl3pPr algn="l" rtl="0" eaLnBrk="0" fontAlgn="base" hangingPunct="0">
              <a:spcBef>
                <a:spcPct val="0"/>
              </a:spcBef>
              <a:spcAft>
                <a:spcPct val="0"/>
              </a:spcAft>
              <a:defRPr sz="2400" b="1">
                <a:solidFill>
                  <a:schemeClr val="tx2"/>
                </a:solidFill>
                <a:latin typeface="Eurostile LT Condensed" pitchFamily="18" charset="0"/>
              </a:defRPr>
            </a:lvl3pPr>
            <a:lvl4pPr algn="l" rtl="0" eaLnBrk="0" fontAlgn="base" hangingPunct="0">
              <a:spcBef>
                <a:spcPct val="0"/>
              </a:spcBef>
              <a:spcAft>
                <a:spcPct val="0"/>
              </a:spcAft>
              <a:defRPr sz="2400" b="1">
                <a:solidFill>
                  <a:schemeClr val="tx2"/>
                </a:solidFill>
                <a:latin typeface="Eurostile LT Condensed" pitchFamily="18" charset="0"/>
              </a:defRPr>
            </a:lvl4pPr>
            <a:lvl5pPr algn="l" rtl="0" eaLnBrk="0" fontAlgn="base" hangingPunct="0">
              <a:spcBef>
                <a:spcPct val="0"/>
              </a:spcBef>
              <a:spcAft>
                <a:spcPct val="0"/>
              </a:spcAft>
              <a:defRPr sz="2400" b="1">
                <a:solidFill>
                  <a:schemeClr val="tx2"/>
                </a:solidFill>
                <a:latin typeface="Eurostile LT Condensed" pitchFamily="18" charset="0"/>
              </a:defRPr>
            </a:lvl5pPr>
            <a:lvl6pPr marL="457200" algn="l" rtl="0" fontAlgn="base">
              <a:spcBef>
                <a:spcPct val="0"/>
              </a:spcBef>
              <a:spcAft>
                <a:spcPct val="0"/>
              </a:spcAft>
              <a:defRPr sz="2400" b="1">
                <a:solidFill>
                  <a:schemeClr val="tx2"/>
                </a:solidFill>
                <a:latin typeface="Eurostile LT Condensed" pitchFamily="18" charset="0"/>
              </a:defRPr>
            </a:lvl6pPr>
            <a:lvl7pPr marL="914400" algn="l" rtl="0" fontAlgn="base">
              <a:spcBef>
                <a:spcPct val="0"/>
              </a:spcBef>
              <a:spcAft>
                <a:spcPct val="0"/>
              </a:spcAft>
              <a:defRPr sz="2400" b="1">
                <a:solidFill>
                  <a:schemeClr val="tx2"/>
                </a:solidFill>
                <a:latin typeface="Eurostile LT Condensed" pitchFamily="18" charset="0"/>
              </a:defRPr>
            </a:lvl7pPr>
            <a:lvl8pPr marL="1371600" algn="l" rtl="0" fontAlgn="base">
              <a:spcBef>
                <a:spcPct val="0"/>
              </a:spcBef>
              <a:spcAft>
                <a:spcPct val="0"/>
              </a:spcAft>
              <a:defRPr sz="2400" b="1">
                <a:solidFill>
                  <a:schemeClr val="tx2"/>
                </a:solidFill>
                <a:latin typeface="Eurostile LT Condensed" pitchFamily="18" charset="0"/>
              </a:defRPr>
            </a:lvl8pPr>
            <a:lvl9pPr marL="1828800" algn="l" rtl="0" fontAlgn="base">
              <a:spcBef>
                <a:spcPct val="0"/>
              </a:spcBef>
              <a:spcAft>
                <a:spcPct val="0"/>
              </a:spcAft>
              <a:defRPr sz="2400" b="1">
                <a:solidFill>
                  <a:schemeClr val="tx2"/>
                </a:solidFill>
                <a:latin typeface="Eurostile LT Condensed" pitchFamily="18" charset="0"/>
              </a:defRPr>
            </a:lvl9pPr>
          </a:lstStyle>
          <a:p>
            <a:pPr algn="ctr" eaLnBrk="1" hangingPunct="1"/>
            <a:r>
              <a:rPr lang="en-CA" sz="4400" kern="0" dirty="0" err="1" smtClean="0">
                <a:latin typeface="Calibri" pitchFamily="34" charset="0"/>
              </a:rPr>
              <a:t>SlicerRT</a:t>
            </a:r>
            <a:r>
              <a:rPr lang="en-CA" sz="2800" kern="0" dirty="0" smtClean="0">
                <a:latin typeface="Calibri" pitchFamily="34" charset="0"/>
              </a:rPr>
              <a:t/>
            </a:r>
            <a:br>
              <a:rPr lang="en-CA" sz="2800" kern="0" dirty="0" smtClean="0">
                <a:latin typeface="Calibri" pitchFamily="34" charset="0"/>
              </a:rPr>
            </a:br>
            <a:r>
              <a:rPr lang="en-CA" sz="2800" kern="0" dirty="0" smtClean="0">
                <a:latin typeface="Calibri" pitchFamily="34" charset="0"/>
              </a:rPr>
              <a:t/>
            </a:r>
            <a:br>
              <a:rPr lang="en-CA" sz="2800" kern="0" dirty="0" smtClean="0">
                <a:latin typeface="Calibri" pitchFamily="34" charset="0"/>
              </a:rPr>
            </a:br>
            <a:r>
              <a:rPr lang="en-CA" sz="3200" kern="0" dirty="0" smtClean="0">
                <a:solidFill>
                  <a:schemeClr val="accent1">
                    <a:lumMod val="75000"/>
                  </a:schemeClr>
                </a:solidFill>
                <a:latin typeface="Calibri" pitchFamily="34" charset="0"/>
              </a:rPr>
              <a:t>Image-guided radiation therapy research toolkit for 3D Slicer</a:t>
            </a:r>
            <a:endParaRPr lang="en-US" sz="3200" kern="0" dirty="0">
              <a:solidFill>
                <a:schemeClr val="accent1">
                  <a:lumMod val="75000"/>
                </a:schemeClr>
              </a:solidFill>
              <a:latin typeface="Calibri" pitchFamily="34" charset="0"/>
            </a:endParaRPr>
          </a:p>
        </p:txBody>
      </p:sp>
      <p:sp>
        <p:nvSpPr>
          <p:cNvPr id="6" name="Subtitle 2"/>
          <p:cNvSpPr txBox="1">
            <a:spLocks/>
          </p:cNvSpPr>
          <p:nvPr/>
        </p:nvSpPr>
        <p:spPr bwMode="auto">
          <a:xfrm>
            <a:off x="824346" y="3689763"/>
            <a:ext cx="734290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eaLnBrk="1" fontAlgn="auto" hangingPunct="1">
              <a:spcAft>
                <a:spcPts val="0"/>
              </a:spcAft>
              <a:buNone/>
              <a:defRPr/>
            </a:pPr>
            <a:r>
              <a:rPr lang="en-US" sz="2400" kern="0" dirty="0" smtClean="0">
                <a:latin typeface="Calibri" pitchFamily="34" charset="0"/>
              </a:rPr>
              <a:t>Csaba Pinter</a:t>
            </a:r>
            <a:r>
              <a:rPr lang="en-US" sz="2400" kern="0" baseline="30000" dirty="0" smtClean="0">
                <a:latin typeface="Calibri" pitchFamily="34" charset="0"/>
              </a:rPr>
              <a:t>1</a:t>
            </a:r>
            <a:r>
              <a:rPr lang="en-US" sz="2400" kern="0" dirty="0" smtClean="0">
                <a:latin typeface="Calibri" pitchFamily="34" charset="0"/>
              </a:rPr>
              <a:t>, </a:t>
            </a:r>
            <a:r>
              <a:rPr lang="en-US" sz="2400" kern="0" dirty="0" err="1" smtClean="0">
                <a:latin typeface="Calibri" pitchFamily="34" charset="0"/>
              </a:rPr>
              <a:t>Andras</a:t>
            </a:r>
            <a:r>
              <a:rPr lang="en-US" sz="2400" kern="0" dirty="0" smtClean="0">
                <a:latin typeface="Calibri" pitchFamily="34" charset="0"/>
              </a:rPr>
              <a:t> Lasso</a:t>
            </a:r>
            <a:r>
              <a:rPr lang="en-US" sz="2400" kern="0" baseline="30000" dirty="0" smtClean="0">
                <a:latin typeface="Calibri" pitchFamily="34" charset="0"/>
              </a:rPr>
              <a:t>1</a:t>
            </a:r>
            <a:r>
              <a:rPr lang="en-US" sz="2400" kern="0" dirty="0" smtClean="0">
                <a:latin typeface="Calibri" pitchFamily="34" charset="0"/>
              </a:rPr>
              <a:t>, An Wang</a:t>
            </a:r>
            <a:r>
              <a:rPr lang="en-US" sz="2400" kern="0" baseline="30000" dirty="0" smtClean="0">
                <a:latin typeface="Calibri" pitchFamily="34" charset="0"/>
              </a:rPr>
              <a:t>2</a:t>
            </a:r>
            <a:r>
              <a:rPr lang="en-US" sz="2400" kern="0" dirty="0" smtClean="0">
                <a:latin typeface="Calibri" pitchFamily="34" charset="0"/>
              </a:rPr>
              <a:t>, David Jaffray</a:t>
            </a:r>
            <a:r>
              <a:rPr lang="en-US" sz="2400" kern="0" baseline="30000" dirty="0" smtClean="0">
                <a:latin typeface="Calibri" pitchFamily="34" charset="0"/>
              </a:rPr>
              <a:t>2</a:t>
            </a:r>
            <a:r>
              <a:rPr lang="en-US" sz="2400" kern="0" dirty="0" smtClean="0">
                <a:latin typeface="Calibri" pitchFamily="34" charset="0"/>
              </a:rPr>
              <a:t>, and Gabor Fichtinger</a:t>
            </a:r>
            <a:r>
              <a:rPr lang="en-US" sz="2400" kern="0" baseline="30000" dirty="0" smtClean="0">
                <a:latin typeface="Calibri" pitchFamily="34" charset="0"/>
              </a:rPr>
              <a:t>1</a:t>
            </a:r>
            <a:endParaRPr lang="en-US" sz="2400" kern="0" dirty="0" smtClean="0">
              <a:latin typeface="Calibri" pitchFamily="34" charset="0"/>
            </a:endParaRPr>
          </a:p>
        </p:txBody>
      </p:sp>
      <p:sp>
        <p:nvSpPr>
          <p:cNvPr id="7" name="Subtitle 2"/>
          <p:cNvSpPr txBox="1">
            <a:spLocks/>
          </p:cNvSpPr>
          <p:nvPr/>
        </p:nvSpPr>
        <p:spPr bwMode="auto">
          <a:xfrm>
            <a:off x="45720" y="4549229"/>
            <a:ext cx="9052560" cy="1066800"/>
          </a:xfrm>
          <a:prstGeom prst="rect">
            <a:avLst/>
          </a:prstGeom>
          <a:noFill/>
          <a:ln w="9525">
            <a:noFill/>
            <a:miter lim="800000"/>
            <a:headEnd/>
            <a:tailEnd/>
          </a:ln>
        </p:spPr>
        <p:txBody>
          <a:bodyPr>
            <a:noAutofit/>
          </a:bodyPr>
          <a:lstStyle/>
          <a:p>
            <a:pPr algn="ctr" fontAlgn="auto">
              <a:spcBef>
                <a:spcPct val="20000"/>
              </a:spcBef>
              <a:spcAft>
                <a:spcPts val="0"/>
              </a:spcAft>
              <a:buFont typeface="Arial" charset="0"/>
              <a:buNone/>
              <a:defRPr/>
            </a:pPr>
            <a:r>
              <a:rPr lang="en-US" sz="1400" baseline="30000" dirty="0" smtClean="0">
                <a:latin typeface="Calibri" pitchFamily="34" charset="0"/>
              </a:rPr>
              <a:t>1</a:t>
            </a:r>
            <a:r>
              <a:rPr lang="en-CA" dirty="0" smtClean="0">
                <a:latin typeface="Calibri" pitchFamily="34" charset="0"/>
              </a:rPr>
              <a:t>Laboratory </a:t>
            </a:r>
            <a:r>
              <a:rPr lang="en-CA" dirty="0">
                <a:latin typeface="Calibri" pitchFamily="34" charset="0"/>
              </a:rPr>
              <a:t>for Percutaneous </a:t>
            </a:r>
            <a:r>
              <a:rPr lang="en-CA" dirty="0" smtClean="0">
                <a:latin typeface="Calibri" pitchFamily="34" charset="0"/>
              </a:rPr>
              <a:t>Surgery, Queen’s </a:t>
            </a:r>
            <a:r>
              <a:rPr lang="en-CA" dirty="0">
                <a:latin typeface="Calibri" pitchFamily="34" charset="0"/>
              </a:rPr>
              <a:t>University, </a:t>
            </a:r>
            <a:r>
              <a:rPr lang="en-CA" dirty="0" smtClean="0">
                <a:latin typeface="Calibri" pitchFamily="34" charset="0"/>
              </a:rPr>
              <a:t>Canada</a:t>
            </a:r>
            <a:br>
              <a:rPr lang="en-CA" dirty="0" smtClean="0">
                <a:latin typeface="Calibri" pitchFamily="34" charset="0"/>
              </a:rPr>
            </a:br>
            <a:r>
              <a:rPr lang="en-US" sz="1400" baseline="30000" dirty="0" smtClean="0">
                <a:latin typeface="Calibri" pitchFamily="34" charset="0"/>
              </a:rPr>
              <a:t>2</a:t>
            </a:r>
            <a:r>
              <a:rPr lang="en-CA" dirty="0" smtClean="0">
                <a:latin typeface="Calibri" pitchFamily="34" charset="0"/>
              </a:rPr>
              <a:t>University Health Network, Toronto, ON, Canada</a:t>
            </a:r>
          </a:p>
          <a:p>
            <a:pPr algn="ctr" fontAlgn="auto">
              <a:spcBef>
                <a:spcPct val="20000"/>
              </a:spcBef>
              <a:spcAft>
                <a:spcPts val="0"/>
              </a:spcAft>
              <a:buFont typeface="Arial" charset="0"/>
              <a:buNone/>
              <a:defRPr/>
            </a:pPr>
            <a:endParaRPr lang="en-CA" dirty="0">
              <a:latin typeface="Calibri" pitchFamily="34" charset="0"/>
            </a:endParaRPr>
          </a:p>
          <a:p>
            <a:pPr algn="ctr" fontAlgn="auto">
              <a:spcBef>
                <a:spcPct val="20000"/>
              </a:spcBef>
              <a:spcAft>
                <a:spcPts val="0"/>
              </a:spcAft>
              <a:buFont typeface="Arial" charset="0"/>
              <a:buNone/>
              <a:defRPr/>
            </a:pPr>
            <a:endParaRPr lang="en-US" dirty="0">
              <a:latin typeface="Calibri" pitchFamily="34" charset="0"/>
            </a:endParaRPr>
          </a:p>
        </p:txBody>
      </p:sp>
      <p:pic>
        <p:nvPicPr>
          <p:cNvPr id="8" name="Picture 1" descr="C:\lasso\PerkFacilities\PerkWeb\images\logo-Queens.gif"/>
          <p:cNvPicPr>
            <a:picLocks noChangeAspect="1" noChangeArrowheads="1"/>
          </p:cNvPicPr>
          <p:nvPr/>
        </p:nvPicPr>
        <p:blipFill>
          <a:blip r:embed="rId3" cstate="print"/>
          <a:srcRect/>
          <a:stretch>
            <a:fillRect/>
          </a:stretch>
        </p:blipFill>
        <p:spPr bwMode="auto">
          <a:xfrm>
            <a:off x="703263" y="5452715"/>
            <a:ext cx="1087754" cy="738772"/>
          </a:xfrm>
          <a:prstGeom prst="rect">
            <a:avLst/>
          </a:prstGeom>
          <a:noFill/>
          <a:ln w="9525">
            <a:noFill/>
            <a:miter lim="800000"/>
            <a:headEnd/>
            <a:tailEnd/>
          </a:ln>
        </p:spPr>
      </p:pic>
      <p:pic>
        <p:nvPicPr>
          <p:cNvPr id="9" name="Picture 3" descr="C:\lasso\My Dropbox\PerkWeb\PerkLogo2010-base-with-text-300dpi.png"/>
          <p:cNvPicPr>
            <a:picLocks noChangeAspect="1" noChangeArrowheads="1"/>
          </p:cNvPicPr>
          <p:nvPr/>
        </p:nvPicPr>
        <p:blipFill>
          <a:blip r:embed="rId4" cstate="print"/>
          <a:srcRect/>
          <a:stretch>
            <a:fillRect/>
          </a:stretch>
        </p:blipFill>
        <p:spPr bwMode="auto">
          <a:xfrm>
            <a:off x="3127995" y="5541128"/>
            <a:ext cx="2919759" cy="512866"/>
          </a:xfrm>
          <a:prstGeom prst="rect">
            <a:avLst/>
          </a:prstGeom>
          <a:noFill/>
          <a:ln w="9525">
            <a:noFill/>
            <a:miter lim="800000"/>
            <a:headEnd/>
            <a:tailEnd/>
          </a:ln>
        </p:spPr>
      </p:pic>
      <p:pic>
        <p:nvPicPr>
          <p:cNvPr id="10" name="Picture 2" descr="https://www.assembla.com/spaces/sparkit/documents/bgXSN-0nyr4kG7eJe5cbCb/download/bgXSN-0nyr4kG7eJe5cbC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2035" y="5357811"/>
            <a:ext cx="1306190" cy="879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5865"/>
    </mc:Choice>
    <mc:Fallback xmlns="">
      <p:transition spd="slow" advTm="3586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asso\Desktop\AutoTest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173346"/>
            <a:ext cx="4014180" cy="2390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1954146"/>
            <a:ext cx="4696759" cy="2926080"/>
          </a:xfrm>
          <a:prstGeom prst="rect">
            <a:avLst/>
          </a:prstGeom>
          <a:ln w="9525">
            <a:solidFill>
              <a:srgbClr val="4F81BD">
                <a:lumMod val="60000"/>
                <a:lumOff val="40000"/>
              </a:srgb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Content Placeholder 2"/>
          <p:cNvSpPr txBox="1">
            <a:spLocks/>
          </p:cNvSpPr>
          <p:nvPr/>
        </p:nvSpPr>
        <p:spPr>
          <a:xfrm>
            <a:off x="228600" y="973071"/>
            <a:ext cx="8382000" cy="89535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Extensive automatic testing done on multiple platforms every night</a:t>
            </a:r>
          </a:p>
          <a:p>
            <a:r>
              <a:rPr lang="en-CA" sz="2200" dirty="0" smtClean="0">
                <a:solidFill>
                  <a:prstClr val="black"/>
                </a:solidFill>
                <a:latin typeface="Calibri"/>
              </a:rPr>
              <a:t>Validated against other software packages (Pinnacle, CERR, …)</a:t>
            </a:r>
          </a:p>
        </p:txBody>
      </p:sp>
      <p:sp>
        <p:nvSpPr>
          <p:cNvPr id="5" name="Content Placeholder 2"/>
          <p:cNvSpPr txBox="1">
            <a:spLocks/>
          </p:cNvSpPr>
          <p:nvPr/>
        </p:nvSpPr>
        <p:spPr bwMode="auto">
          <a:xfrm>
            <a:off x="1066800" y="4892307"/>
            <a:ext cx="3238725" cy="544232"/>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CA" sz="1600" b="0" i="0" u="none" strike="noStrike" kern="1200" cap="none" spc="0" normalizeH="0" baseline="0" noProof="0" dirty="0" smtClean="0">
                <a:ln>
                  <a:noFill/>
                </a:ln>
                <a:solidFill>
                  <a:prstClr val="black"/>
                </a:solidFill>
                <a:effectLst/>
                <a:uLnTx/>
                <a:uFillTx/>
                <a:latin typeface="Calibri"/>
                <a:ea typeface="+mn-ea"/>
                <a:cs typeface="+mn-cs"/>
              </a:rPr>
              <a:t>Automatic test infrastructure for</a:t>
            </a:r>
            <a:br>
              <a:rPr kumimoji="0" lang="en-CA" sz="1600" b="0" i="0" u="none" strike="noStrike" kern="1200" cap="none" spc="0" normalizeH="0" baseline="0" noProof="0" dirty="0" smtClean="0">
                <a:ln>
                  <a:noFill/>
                </a:ln>
                <a:solidFill>
                  <a:prstClr val="black"/>
                </a:solidFill>
                <a:effectLst/>
                <a:uLnTx/>
                <a:uFillTx/>
                <a:latin typeface="Calibri"/>
                <a:ea typeface="+mn-ea"/>
                <a:cs typeface="+mn-cs"/>
              </a:rPr>
            </a:br>
            <a:r>
              <a:rPr kumimoji="0" lang="en-CA" sz="1600" b="0" i="0" u="none" strike="noStrike" kern="1200" cap="none" spc="0" normalizeH="0" baseline="0" noProof="0" dirty="0" smtClean="0">
                <a:ln>
                  <a:noFill/>
                </a:ln>
                <a:solidFill>
                  <a:prstClr val="black"/>
                </a:solidFill>
                <a:effectLst/>
                <a:uLnTx/>
                <a:uFillTx/>
                <a:latin typeface="Calibri"/>
                <a:ea typeface="+mn-ea"/>
                <a:cs typeface="+mn-cs"/>
              </a:rPr>
              <a:t>automatic verification and validation</a:t>
            </a:r>
          </a:p>
        </p:txBody>
      </p:sp>
      <p:sp>
        <p:nvSpPr>
          <p:cNvPr id="6" name="Content Placeholder 2"/>
          <p:cNvSpPr txBox="1">
            <a:spLocks/>
          </p:cNvSpPr>
          <p:nvPr/>
        </p:nvSpPr>
        <p:spPr bwMode="auto">
          <a:xfrm>
            <a:off x="4586489" y="5513172"/>
            <a:ext cx="4422779" cy="609600"/>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CA" sz="1600" b="0" i="0" u="none" strike="noStrike" kern="1200" cap="none" spc="0" normalizeH="0" baseline="0" noProof="0" dirty="0" smtClean="0">
                <a:ln>
                  <a:noFill/>
                </a:ln>
                <a:solidFill>
                  <a:prstClr val="black"/>
                </a:solidFill>
                <a:effectLst/>
                <a:uLnTx/>
                <a:uFillTx/>
                <a:latin typeface="Calibri"/>
                <a:ea typeface="+mn-ea"/>
                <a:cs typeface="+mn-cs"/>
              </a:rPr>
              <a:t>Test results reported to the web-based dashboard</a:t>
            </a: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CA" sz="1600" b="0" i="0" u="sng" strike="noStrike" kern="1200" cap="none" spc="0" normalizeH="0" baseline="0" noProof="0" dirty="0">
                <a:ln>
                  <a:noFill/>
                </a:ln>
                <a:solidFill>
                  <a:srgbClr val="209740"/>
                </a:solidFill>
                <a:effectLst/>
                <a:uLnTx/>
                <a:uFillTx/>
                <a:latin typeface="Calibri"/>
                <a:ea typeface="+mn-ea"/>
                <a:cs typeface="+mn-cs"/>
              </a:rPr>
              <a:t>http://slicer.cdash.org/index.php?project=Slicer4</a:t>
            </a:r>
            <a:endParaRPr kumimoji="0" lang="en-CA" sz="1600" b="0" i="0" u="sng" strike="noStrike" kern="1200" cap="none" spc="0" normalizeH="0" baseline="0" noProof="0" dirty="0" smtClean="0">
              <a:ln>
                <a:noFill/>
              </a:ln>
              <a:solidFill>
                <a:srgbClr val="209740"/>
              </a:solidFill>
              <a:effectLst/>
              <a:uLnTx/>
              <a:uFillTx/>
              <a:latin typeface="Calibri"/>
              <a:ea typeface="+mn-ea"/>
              <a:cs typeface="+mn-cs"/>
            </a:endParaRPr>
          </a:p>
        </p:txBody>
      </p:sp>
      <p:sp>
        <p:nvSpPr>
          <p:cNvPr id="7" name="Circular Arrow 6"/>
          <p:cNvSpPr/>
          <p:nvPr/>
        </p:nvSpPr>
        <p:spPr>
          <a:xfrm>
            <a:off x="4791075" y="2912387"/>
            <a:ext cx="1123950" cy="1168908"/>
          </a:xfrm>
          <a:prstGeom prst="circularArrow">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Software quality</a:t>
            </a:r>
            <a:endParaRPr lang="en-CA" sz="3600" b="1" dirty="0">
              <a:latin typeface="Calibri" pitchFamily="34" charset="0"/>
            </a:endParaRPr>
          </a:p>
        </p:txBody>
      </p:sp>
    </p:spTree>
    <p:custDataLst>
      <p:tags r:id="rId1"/>
    </p:custDataLst>
    <p:extLst>
      <p:ext uri="{BB962C8B-B14F-4D97-AF65-F5344CB8AC3E}">
        <p14:creationId xmlns:p14="http://schemas.microsoft.com/office/powerpoint/2010/main" val="2876510288"/>
      </p:ext>
    </p:extLst>
  </p:cSld>
  <p:clrMapOvr>
    <a:masterClrMapping/>
  </p:clrMapOvr>
  <mc:AlternateContent xmlns:mc="http://schemas.openxmlformats.org/markup-compatibility/2006" xmlns:p14="http://schemas.microsoft.com/office/powerpoint/2010/main">
    <mc:Choice Requires="p14">
      <p:transition spd="slow" p14:dur="2000" advTm="75315"/>
    </mc:Choice>
    <mc:Fallback xmlns="">
      <p:transition spd="slow" advTm="75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28600" y="990600"/>
            <a:ext cx="8610600" cy="5029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Collection of RT-specific modules, includes</a:t>
            </a:r>
          </a:p>
          <a:p>
            <a:r>
              <a:rPr lang="en-CA" sz="2200" dirty="0" smtClean="0">
                <a:solidFill>
                  <a:prstClr val="black"/>
                </a:solidFill>
                <a:latin typeface="Calibri"/>
              </a:rPr>
              <a:t>Distributed as a 3D Slicer extension: can be downloaded, installed, upgraded using the extension manager in Slicer</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164664"/>
            <a:ext cx="5486400" cy="3833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bwMode="auto">
          <a:xfrm>
            <a:off x="2391751" y="5867400"/>
            <a:ext cx="4328857" cy="314876"/>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CA" sz="1600" b="0" i="0" u="none" strike="noStrike" kern="1200" cap="none" spc="0" normalizeH="0" baseline="0" noProof="0" dirty="0" err="1" smtClean="0">
                <a:ln>
                  <a:noFill/>
                </a:ln>
                <a:solidFill>
                  <a:prstClr val="black"/>
                </a:solidFill>
                <a:effectLst/>
                <a:uLnTx/>
                <a:uFillTx/>
                <a:latin typeface="Calibri"/>
                <a:ea typeface="+mn-ea"/>
                <a:cs typeface="+mn-cs"/>
              </a:rPr>
              <a:t>SlicerRT</a:t>
            </a:r>
            <a:r>
              <a:rPr kumimoji="0" lang="en-CA" sz="1600" b="0" i="0" u="none" strike="noStrike" kern="1200" cap="none" spc="0" normalizeH="0" baseline="0" noProof="0" dirty="0" smtClean="0">
                <a:ln>
                  <a:noFill/>
                </a:ln>
                <a:solidFill>
                  <a:prstClr val="black"/>
                </a:solidFill>
                <a:effectLst/>
                <a:uLnTx/>
                <a:uFillTx/>
                <a:latin typeface="Calibri"/>
                <a:ea typeface="+mn-ea"/>
                <a:cs typeface="+mn-cs"/>
              </a:rPr>
              <a:t> extension in the 3D Slicer app store (free)</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8622" y="1066547"/>
            <a:ext cx="1493044" cy="2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Extension for 3D Slicer</a:t>
            </a:r>
            <a:endParaRPr lang="en-CA" sz="3600" b="1" dirty="0">
              <a:latin typeface="Calibri" pitchFamily="34" charset="0"/>
            </a:endParaRPr>
          </a:p>
        </p:txBody>
      </p:sp>
    </p:spTree>
    <p:extLst>
      <p:ext uri="{BB962C8B-B14F-4D97-AF65-F5344CB8AC3E}">
        <p14:creationId xmlns:p14="http://schemas.microsoft.com/office/powerpoint/2010/main" val="245954165"/>
      </p:ext>
    </p:extLst>
  </p:cSld>
  <p:clrMapOvr>
    <a:masterClrMapping/>
  </p:clrMapOvr>
  <mc:AlternateContent xmlns:mc="http://schemas.openxmlformats.org/markup-compatibility/2006" xmlns:p14="http://schemas.microsoft.com/office/powerpoint/2010/main">
    <mc:Choice Requires="p14">
      <p:transition spd="slow" p14:dur="2000" advTm="20886"/>
    </mc:Choice>
    <mc:Fallback xmlns="">
      <p:transition spd="slow" advTm="2088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143000"/>
            <a:ext cx="4572000" cy="4038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CA" sz="2200" dirty="0" smtClean="0">
                <a:solidFill>
                  <a:prstClr val="black"/>
                </a:solidFill>
                <a:latin typeface="Calibri"/>
              </a:rPr>
              <a:t>Enhancements planned for</a:t>
            </a:r>
            <a:br>
              <a:rPr lang="en-CA" sz="2200" dirty="0" smtClean="0">
                <a:solidFill>
                  <a:prstClr val="black"/>
                </a:solidFill>
                <a:latin typeface="Calibri"/>
              </a:rPr>
            </a:br>
            <a:r>
              <a:rPr lang="en-CA" sz="2200" dirty="0" smtClean="0">
                <a:solidFill>
                  <a:prstClr val="black"/>
                </a:solidFill>
                <a:latin typeface="Calibri"/>
              </a:rPr>
              <a:t>the next 6 months:</a:t>
            </a:r>
          </a:p>
          <a:p>
            <a:r>
              <a:rPr lang="en-CA" sz="2200" dirty="0" smtClean="0">
                <a:solidFill>
                  <a:prstClr val="black"/>
                </a:solidFill>
                <a:latin typeface="Calibri"/>
              </a:rPr>
              <a:t>DICOM-RT export</a:t>
            </a:r>
          </a:p>
          <a:p>
            <a:r>
              <a:rPr lang="en-CA" sz="2200" dirty="0" err="1" smtClean="0">
                <a:solidFill>
                  <a:prstClr val="black"/>
                </a:solidFill>
                <a:latin typeface="Calibri"/>
              </a:rPr>
              <a:t>Matlab</a:t>
            </a:r>
            <a:r>
              <a:rPr lang="en-CA" sz="2200" dirty="0" smtClean="0">
                <a:solidFill>
                  <a:prstClr val="black"/>
                </a:solidFill>
                <a:latin typeface="Calibri"/>
              </a:rPr>
              <a:t> bridge interface:</a:t>
            </a:r>
            <a:br>
              <a:rPr lang="en-CA" sz="2200" dirty="0" smtClean="0">
                <a:solidFill>
                  <a:prstClr val="black"/>
                </a:solidFill>
                <a:latin typeface="Calibri"/>
              </a:rPr>
            </a:br>
            <a:r>
              <a:rPr lang="en-CA" sz="2200" dirty="0" smtClean="0">
                <a:solidFill>
                  <a:prstClr val="black"/>
                </a:solidFill>
                <a:latin typeface="Calibri"/>
              </a:rPr>
              <a:t>execute </a:t>
            </a:r>
            <a:r>
              <a:rPr lang="en-CA" sz="2200" dirty="0" err="1" smtClean="0">
                <a:solidFill>
                  <a:prstClr val="black"/>
                </a:solidFill>
                <a:latin typeface="Calibri"/>
              </a:rPr>
              <a:t>Matlab</a:t>
            </a:r>
            <a:r>
              <a:rPr lang="en-CA" sz="2200" dirty="0" smtClean="0">
                <a:solidFill>
                  <a:prstClr val="black"/>
                </a:solidFill>
                <a:latin typeface="Calibri"/>
              </a:rPr>
              <a:t> functions</a:t>
            </a:r>
            <a:br>
              <a:rPr lang="en-CA" sz="2200" dirty="0" smtClean="0">
                <a:solidFill>
                  <a:prstClr val="black"/>
                </a:solidFill>
                <a:latin typeface="Calibri"/>
              </a:rPr>
            </a:br>
            <a:r>
              <a:rPr lang="en-CA" sz="2200" dirty="0" smtClean="0">
                <a:solidFill>
                  <a:prstClr val="black"/>
                </a:solidFill>
                <a:latin typeface="Calibri"/>
              </a:rPr>
              <a:t>from 3D Slicer</a:t>
            </a:r>
          </a:p>
          <a:p>
            <a:r>
              <a:rPr lang="en-CA" sz="2200" dirty="0" smtClean="0">
                <a:solidFill>
                  <a:prstClr val="black"/>
                </a:solidFill>
                <a:latin typeface="Calibri"/>
              </a:rPr>
              <a:t>Digitally reconstructed radiograph</a:t>
            </a:r>
          </a:p>
          <a:p>
            <a:r>
              <a:rPr lang="en-CA" sz="2200" dirty="0" smtClean="0">
                <a:solidFill>
                  <a:prstClr val="black"/>
                </a:solidFill>
                <a:latin typeface="Calibri"/>
              </a:rPr>
              <a:t>Support CERR </a:t>
            </a:r>
            <a:r>
              <a:rPr lang="en-CA" sz="2200" dirty="0" err="1" smtClean="0">
                <a:solidFill>
                  <a:prstClr val="black"/>
                </a:solidFill>
                <a:latin typeface="Calibri"/>
              </a:rPr>
              <a:t>PlanC</a:t>
            </a:r>
            <a:r>
              <a:rPr lang="en-CA" sz="2200" dirty="0" smtClean="0">
                <a:solidFill>
                  <a:prstClr val="black"/>
                </a:solidFill>
                <a:latin typeface="Calibri"/>
              </a:rPr>
              <a:t> format</a:t>
            </a:r>
          </a:p>
          <a:p>
            <a:r>
              <a:rPr lang="en-CA" sz="2200" dirty="0" smtClean="0">
                <a:solidFill>
                  <a:prstClr val="black"/>
                </a:solidFill>
                <a:latin typeface="Calibri"/>
              </a:rPr>
              <a:t>Scripting examples</a:t>
            </a:r>
          </a:p>
          <a:p>
            <a:r>
              <a:rPr lang="en-CA" sz="2200" dirty="0" smtClean="0">
                <a:solidFill>
                  <a:prstClr val="black"/>
                </a:solidFill>
                <a:latin typeface="Calibri"/>
              </a:rPr>
              <a:t>More testing and validation</a:t>
            </a:r>
          </a:p>
        </p:txBody>
      </p:sp>
      <p:sp>
        <p:nvSpPr>
          <p:cNvPr id="5" name="Content Placeholder 2"/>
          <p:cNvSpPr txBox="1">
            <a:spLocks/>
          </p:cNvSpPr>
          <p:nvPr/>
        </p:nvSpPr>
        <p:spPr bwMode="auto">
          <a:xfrm>
            <a:off x="228600" y="5627712"/>
            <a:ext cx="8382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CA" sz="2200" dirty="0" smtClean="0">
                <a:solidFill>
                  <a:prstClr val="black"/>
                </a:solidFill>
                <a:latin typeface="Calibri"/>
              </a:rPr>
              <a:t>Detailed plan: </a:t>
            </a:r>
            <a:r>
              <a:rPr lang="en-CA" sz="2200" u="sng" dirty="0" smtClean="0">
                <a:solidFill>
                  <a:schemeClr val="accent5">
                    <a:lumMod val="50000"/>
                  </a:schemeClr>
                </a:solidFill>
                <a:latin typeface="Calibri"/>
              </a:rPr>
              <a:t>https://www.assembla.com/spaces/slicerrt/tickets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23027"/>
            <a:ext cx="3926958" cy="3950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134898" y="4934239"/>
            <a:ext cx="3281795" cy="637886"/>
          </a:xfrm>
          <a:prstGeom prst="rect">
            <a:avLst/>
          </a:prstGeom>
          <a:solidFill>
            <a:sysClr val="window" lastClr="FFFFFF"/>
          </a:solidFill>
          <a:ln w="25400" cap="flat" cmpd="sng" algn="ctr">
            <a:solidFill>
              <a:srgbClr val="4F81BD"/>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kumimoji="0" lang="en-CA" sz="1600" b="0" i="0" u="none" strike="noStrike" kern="0" cap="none" spc="0" normalizeH="0" baseline="0" noProof="0" dirty="0" smtClean="0">
                <a:ln>
                  <a:noFill/>
                </a:ln>
                <a:solidFill>
                  <a:prstClr val="black"/>
                </a:solidFill>
                <a:effectLst/>
                <a:uLnTx/>
                <a:uFillTx/>
                <a:latin typeface="Calibri"/>
                <a:ea typeface="+mn-ea"/>
                <a:cs typeface="+mn-cs"/>
              </a:rPr>
              <a:t>Current radiotherapy modules (including work-in-progress modules)</a:t>
            </a:r>
            <a:endParaRPr kumimoji="0" lang="en-CA" sz="1600" b="0" i="0" u="none" strike="noStrike" kern="0" cap="none" spc="0" normalizeH="0" baseline="0" noProof="0" dirty="0">
              <a:ln>
                <a:noFill/>
              </a:ln>
              <a:solidFill>
                <a:prstClr val="black"/>
              </a:solidFill>
              <a:effectLst/>
              <a:uLnTx/>
              <a:uFillTx/>
              <a:latin typeface="Calibri"/>
              <a:ea typeface="+mn-ea"/>
              <a:cs typeface="+mn-cs"/>
            </a:endParaRPr>
          </a:p>
        </p:txBody>
      </p:sp>
      <p:sp>
        <p:nvSpPr>
          <p:cNvPr id="8"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Next steps</a:t>
            </a:r>
            <a:endParaRPr lang="en-CA" sz="3600" b="1" dirty="0">
              <a:latin typeface="Calibri" pitchFamily="34" charset="0"/>
            </a:endParaRPr>
          </a:p>
        </p:txBody>
      </p:sp>
    </p:spTree>
    <p:extLst>
      <p:ext uri="{BB962C8B-B14F-4D97-AF65-F5344CB8AC3E}">
        <p14:creationId xmlns:p14="http://schemas.microsoft.com/office/powerpoint/2010/main" val="80869204"/>
      </p:ext>
    </p:extLst>
  </p:cSld>
  <p:clrMapOvr>
    <a:masterClrMapping/>
  </p:clrMapOvr>
  <mc:AlternateContent xmlns:mc="http://schemas.openxmlformats.org/markup-compatibility/2006" xmlns:p14="http://schemas.microsoft.com/office/powerpoint/2010/main">
    <mc:Choice Requires="p14">
      <p:transition spd="slow" p14:dur="2000" advTm="27259"/>
    </mc:Choice>
    <mc:Fallback xmlns="">
      <p:transition spd="slow" advTm="2725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Thank you!</a:t>
            </a:r>
            <a:endParaRPr lang="en-CA" sz="3600" b="1" dirty="0">
              <a:latin typeface="Calibri" pitchFamily="34" charset="0"/>
            </a:endParaRPr>
          </a:p>
        </p:txBody>
      </p:sp>
      <p:sp>
        <p:nvSpPr>
          <p:cNvPr id="5" name="Content Placeholder 2"/>
          <p:cNvSpPr txBox="1">
            <a:spLocks/>
          </p:cNvSpPr>
          <p:nvPr/>
        </p:nvSpPr>
        <p:spPr>
          <a:xfrm>
            <a:off x="228600" y="4346704"/>
            <a:ext cx="8686800" cy="1981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Overview paper: Csaba Pinter, Andras Lasso, An Wang, David </a:t>
            </a:r>
            <a:r>
              <a:rPr lang="en-CA" sz="2200" dirty="0" err="1" smtClean="0">
                <a:solidFill>
                  <a:prstClr val="black"/>
                </a:solidFill>
                <a:latin typeface="Calibri"/>
              </a:rPr>
              <a:t>Jaffray</a:t>
            </a:r>
            <a:r>
              <a:rPr lang="en-CA" sz="2200" dirty="0" smtClean="0">
                <a:solidFill>
                  <a:prstClr val="black"/>
                </a:solidFill>
                <a:latin typeface="Calibri"/>
              </a:rPr>
              <a:t>, and Gabor Fichtinger, “SlicerRT: Radiation therapy research toolkit for 3D Slicer”, Med. Phys. 39 (10), October 2012</a:t>
            </a:r>
          </a:p>
          <a:p>
            <a:r>
              <a:rPr lang="en-CA" sz="2200" dirty="0" smtClean="0">
                <a:solidFill>
                  <a:prstClr val="black"/>
                </a:solidFill>
                <a:latin typeface="Calibri"/>
              </a:rPr>
              <a:t>Project homepage: </a:t>
            </a:r>
            <a:r>
              <a:rPr lang="en-CA" sz="2200" u="sng" dirty="0" smtClean="0">
                <a:solidFill>
                  <a:schemeClr val="accent5">
                    <a:lumMod val="50000"/>
                  </a:schemeClr>
                </a:solidFill>
                <a:latin typeface="Calibri"/>
              </a:rPr>
              <a:t>http://www.SlicerRT.org/</a:t>
            </a:r>
          </a:p>
          <a:p>
            <a:r>
              <a:rPr lang="en-CA" sz="2200" dirty="0" smtClean="0">
                <a:solidFill>
                  <a:prstClr val="black"/>
                </a:solidFill>
                <a:latin typeface="Calibri"/>
              </a:rPr>
              <a:t>Contact: Csaba Pinter (</a:t>
            </a:r>
            <a:r>
              <a:rPr lang="en-CA" sz="2200" u="sng" dirty="0" smtClean="0">
                <a:solidFill>
                  <a:schemeClr val="accent5">
                    <a:lumMod val="50000"/>
                  </a:schemeClr>
                </a:solidFill>
                <a:latin typeface="Calibri"/>
              </a:rPr>
              <a:t>pinter@cs.queensu.ca</a:t>
            </a:r>
            <a:r>
              <a:rPr lang="en-CA" sz="2200" dirty="0" smtClean="0">
                <a:solidFill>
                  <a:prstClr val="black"/>
                </a:solidFill>
                <a:latin typeface="Calibri"/>
              </a:rPr>
              <a:t>)</a:t>
            </a:r>
            <a:endParaRPr lang="en-CA" sz="2200" dirty="0">
              <a:solidFill>
                <a:prstClr val="black"/>
              </a:solidFill>
              <a:latin typeface="Calibri"/>
            </a:endParaRP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0" b="2766"/>
          <a:stretch/>
        </p:blipFill>
        <p:spPr bwMode="auto">
          <a:xfrm>
            <a:off x="1198939" y="919255"/>
            <a:ext cx="6773086" cy="33738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252188"/>
      </p:ext>
    </p:extLst>
  </p:cSld>
  <p:clrMapOvr>
    <a:masterClrMapping/>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304800" y="1340768"/>
            <a:ext cx="8534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latin typeface="Calibri" pitchFamily="34" charset="0"/>
              </a:rPr>
              <a:t>Goal: provide open-source platform for translational clinical research, mainly cancer</a:t>
            </a:r>
          </a:p>
          <a:p>
            <a:r>
              <a:rPr lang="en-CA" dirty="0" smtClean="0">
                <a:latin typeface="Calibri" pitchFamily="34" charset="0"/>
              </a:rPr>
              <a:t>Themes:</a:t>
            </a:r>
          </a:p>
          <a:p>
            <a:pPr lvl="1"/>
            <a:r>
              <a:rPr lang="en-CA" b="1" dirty="0" smtClean="0">
                <a:latin typeface="Calibri" pitchFamily="34" charset="0"/>
              </a:rPr>
              <a:t>SlicerRT: radiotherapy toolkit for 3D Slicer</a:t>
            </a:r>
          </a:p>
          <a:p>
            <a:pPr lvl="1"/>
            <a:r>
              <a:rPr lang="en-CA" dirty="0" err="1" smtClean="0">
                <a:latin typeface="Calibri" pitchFamily="34" charset="0"/>
              </a:rPr>
              <a:t>SlicerIGT</a:t>
            </a:r>
            <a:r>
              <a:rPr lang="en-CA" dirty="0" smtClean="0">
                <a:latin typeface="Calibri" pitchFamily="34" charset="0"/>
              </a:rPr>
              <a:t>: Image-guided therapy with 3D Slicer</a:t>
            </a:r>
          </a:p>
          <a:p>
            <a:r>
              <a:rPr lang="en-CA" dirty="0" smtClean="0">
                <a:latin typeface="Calibri" pitchFamily="34" charset="0"/>
              </a:rPr>
              <a:t>Funding by Cancer Care Ontario till 2016</a:t>
            </a:r>
          </a:p>
          <a:p>
            <a:r>
              <a:rPr lang="en-CA" dirty="0" smtClean="0">
                <a:latin typeface="Calibri" pitchFamily="34" charset="0"/>
              </a:rPr>
              <a:t>PI &amp; co-PIs: Gabor </a:t>
            </a:r>
            <a:r>
              <a:rPr lang="en-CA" dirty="0" err="1" smtClean="0">
                <a:latin typeface="Calibri" pitchFamily="34" charset="0"/>
              </a:rPr>
              <a:t>Fichtinger</a:t>
            </a:r>
            <a:r>
              <a:rPr lang="en-CA" dirty="0" smtClean="0">
                <a:latin typeface="Calibri" pitchFamily="34" charset="0"/>
              </a:rPr>
              <a:t> (Queen’s), David </a:t>
            </a:r>
            <a:r>
              <a:rPr lang="en-CA" dirty="0" err="1" smtClean="0">
                <a:latin typeface="Calibri" pitchFamily="34" charset="0"/>
              </a:rPr>
              <a:t>Jaffray</a:t>
            </a:r>
            <a:r>
              <a:rPr lang="en-CA" dirty="0" smtClean="0">
                <a:latin typeface="Calibri" pitchFamily="34" charset="0"/>
              </a:rPr>
              <a:t> (Toronto UHN), Terry Peters (</a:t>
            </a:r>
            <a:r>
              <a:rPr lang="en-CA" dirty="0" err="1" smtClean="0">
                <a:latin typeface="Calibri" pitchFamily="34" charset="0"/>
              </a:rPr>
              <a:t>Robarts</a:t>
            </a:r>
            <a:r>
              <a:rPr lang="en-CA" dirty="0" smtClean="0">
                <a:latin typeface="Calibri" pitchFamily="34" charset="0"/>
              </a:rPr>
              <a:t>)</a:t>
            </a:r>
          </a:p>
          <a:p>
            <a:pPr marL="0" indent="0">
              <a:buFont typeface="Arial" charset="0"/>
              <a:buNone/>
            </a:pPr>
            <a:endParaRPr lang="en-CA" dirty="0" smtClean="0">
              <a:latin typeface="Calibri" pitchFamily="34" charset="0"/>
            </a:endParaRPr>
          </a:p>
        </p:txBody>
      </p:sp>
      <p:sp>
        <p:nvSpPr>
          <p:cNvPr id="3"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err="1" smtClean="0">
                <a:latin typeface="Calibri" pitchFamily="34" charset="0"/>
              </a:rPr>
              <a:t>SparKit</a:t>
            </a:r>
            <a:r>
              <a:rPr lang="en-CA" sz="3600" b="1" dirty="0" smtClean="0">
                <a:latin typeface="Calibri" pitchFamily="34" charset="0"/>
              </a:rPr>
              <a:t> project overview</a:t>
            </a:r>
            <a:endParaRPr lang="en-CA" sz="3600" b="1"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9045"/>
    </mc:Choice>
    <mc:Fallback xmlns="">
      <p:transition spd="slow" advTm="6904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5"/>
          <p:cNvSpPr txBox="1">
            <a:spLocks noChangeArrowheads="1"/>
          </p:cNvSpPr>
          <p:nvPr/>
        </p:nvSpPr>
        <p:spPr bwMode="auto">
          <a:xfrm>
            <a:off x="709613" y="1179513"/>
            <a:ext cx="789463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3314700" algn="l"/>
              </a:tabLst>
              <a:defRPr sz="2400">
                <a:solidFill>
                  <a:schemeClr val="tx1"/>
                </a:solidFill>
                <a:latin typeface="Times New Roman" pitchFamily="18" charset="0"/>
              </a:defRPr>
            </a:lvl1pPr>
            <a:lvl2pPr eaLnBrk="0" hangingPunct="0">
              <a:tabLst>
                <a:tab pos="3314700" algn="l"/>
              </a:tabLst>
              <a:defRPr sz="2400">
                <a:solidFill>
                  <a:schemeClr val="tx1"/>
                </a:solidFill>
                <a:latin typeface="Times New Roman" pitchFamily="18" charset="0"/>
              </a:defRPr>
            </a:lvl2pPr>
            <a:lvl3pPr eaLnBrk="0" hangingPunct="0">
              <a:tabLst>
                <a:tab pos="3314700" algn="l"/>
              </a:tabLst>
              <a:defRPr sz="2400">
                <a:solidFill>
                  <a:schemeClr val="tx1"/>
                </a:solidFill>
                <a:latin typeface="Times New Roman" pitchFamily="18" charset="0"/>
              </a:defRPr>
            </a:lvl3pPr>
            <a:lvl4pPr eaLnBrk="0" hangingPunct="0">
              <a:tabLst>
                <a:tab pos="3314700" algn="l"/>
              </a:tabLst>
              <a:defRPr sz="2400">
                <a:solidFill>
                  <a:schemeClr val="tx1"/>
                </a:solidFill>
                <a:latin typeface="Times New Roman" pitchFamily="18" charset="0"/>
              </a:defRPr>
            </a:lvl4pPr>
            <a:lvl5pPr eaLnBrk="0" hangingPunct="0">
              <a:tabLst>
                <a:tab pos="3314700" algn="l"/>
              </a:tabLst>
              <a:defRPr sz="2400">
                <a:solidFill>
                  <a:schemeClr val="tx1"/>
                </a:solidFill>
                <a:latin typeface="Times New Roman" pitchFamily="18" charset="0"/>
              </a:defRPr>
            </a:lvl5pPr>
            <a:lvl6pPr eaLnBrk="0" fontAlgn="base" hangingPunct="0">
              <a:spcBef>
                <a:spcPct val="0"/>
              </a:spcBef>
              <a:spcAft>
                <a:spcPct val="0"/>
              </a:spcAft>
              <a:tabLst>
                <a:tab pos="3314700" algn="l"/>
              </a:tabLst>
              <a:defRPr sz="2400">
                <a:solidFill>
                  <a:schemeClr val="tx1"/>
                </a:solidFill>
                <a:latin typeface="Times New Roman" pitchFamily="18" charset="0"/>
              </a:defRPr>
            </a:lvl6pPr>
            <a:lvl7pPr eaLnBrk="0" fontAlgn="base" hangingPunct="0">
              <a:spcBef>
                <a:spcPct val="0"/>
              </a:spcBef>
              <a:spcAft>
                <a:spcPct val="0"/>
              </a:spcAft>
              <a:tabLst>
                <a:tab pos="3314700" algn="l"/>
              </a:tabLst>
              <a:defRPr sz="2400">
                <a:solidFill>
                  <a:schemeClr val="tx1"/>
                </a:solidFill>
                <a:latin typeface="Times New Roman" pitchFamily="18" charset="0"/>
              </a:defRPr>
            </a:lvl7pPr>
            <a:lvl8pPr eaLnBrk="0" fontAlgn="base" hangingPunct="0">
              <a:spcBef>
                <a:spcPct val="0"/>
              </a:spcBef>
              <a:spcAft>
                <a:spcPct val="0"/>
              </a:spcAft>
              <a:tabLst>
                <a:tab pos="3314700" algn="l"/>
              </a:tabLst>
              <a:defRPr sz="2400">
                <a:solidFill>
                  <a:schemeClr val="tx1"/>
                </a:solidFill>
                <a:latin typeface="Times New Roman" pitchFamily="18" charset="0"/>
              </a:defRPr>
            </a:lvl8pPr>
            <a:lvl9pPr eaLnBrk="0" fontAlgn="base" hangingPunct="0">
              <a:spcBef>
                <a:spcPct val="0"/>
              </a:spcBef>
              <a:spcAft>
                <a:spcPct val="0"/>
              </a:spcAft>
              <a:tabLst>
                <a:tab pos="3314700" algn="l"/>
              </a:tabLst>
              <a:defRPr sz="2400">
                <a:solidFill>
                  <a:schemeClr val="tx1"/>
                </a:solidFill>
                <a:latin typeface="Times New Roman" pitchFamily="18" charset="0"/>
              </a:defRPr>
            </a:lvl9pPr>
          </a:lstStyle>
          <a:p>
            <a:pPr eaLnBrk="1" hangingPunct="1"/>
            <a:endParaRPr lang="de-DE" sz="1300">
              <a:latin typeface="Arial" charset="0"/>
            </a:endParaRPr>
          </a:p>
        </p:txBody>
      </p:sp>
      <p:sp>
        <p:nvSpPr>
          <p:cNvPr id="3" name="Oval 2"/>
          <p:cNvSpPr/>
          <p:nvPr/>
        </p:nvSpPr>
        <p:spPr>
          <a:xfrm>
            <a:off x="4114800" y="987743"/>
            <a:ext cx="4800600" cy="4310017"/>
          </a:xfrm>
          <a:prstGeom prst="ellipse">
            <a:avLst/>
          </a:prstGeom>
          <a:solidFill>
            <a:schemeClr val="accent1">
              <a:alpha val="3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61926" y="987743"/>
            <a:ext cx="4301976" cy="4310017"/>
          </a:xfrm>
          <a:prstGeom prst="ellipse">
            <a:avLst/>
          </a:prstGeom>
          <a:solidFill>
            <a:schemeClr val="accent1">
              <a:alpha val="3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158044" y="3045143"/>
            <a:ext cx="4301976" cy="3624217"/>
          </a:xfrm>
          <a:prstGeom prst="ellipse">
            <a:avLst/>
          </a:prstGeom>
          <a:solidFill>
            <a:schemeClr val="accent1">
              <a:alpha val="3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p:cNvSpPr>
            <a:spLocks noGrp="1"/>
          </p:cNvSpPr>
          <p:nvPr>
            <p:ph idx="1"/>
          </p:nvPr>
        </p:nvSpPr>
        <p:spPr>
          <a:xfrm>
            <a:off x="438379" y="1303244"/>
            <a:ext cx="3752621" cy="751299"/>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indent="0" algn="ctr" eaLnBrk="1" fontAlgn="auto" hangingPunct="1">
              <a:spcAft>
                <a:spcPts val="0"/>
              </a:spcAft>
              <a:buNone/>
            </a:pPr>
            <a:r>
              <a:rPr lang="en-CA" sz="2200" b="1" dirty="0" smtClean="0">
                <a:solidFill>
                  <a:schemeClr val="tx1"/>
                </a:solidFill>
                <a:latin typeface="Calibri" pitchFamily="34" charset="0"/>
              </a:rPr>
              <a:t>Commercial treatment planning systems (TPS)</a:t>
            </a:r>
            <a:endParaRPr lang="en-CA" sz="2200" b="1" dirty="0">
              <a:solidFill>
                <a:schemeClr val="tx1"/>
              </a:solidFill>
              <a:latin typeface="Calibri" pitchFamily="34" charset="0"/>
            </a:endParaRPr>
          </a:p>
        </p:txBody>
      </p:sp>
      <p:sp>
        <p:nvSpPr>
          <p:cNvPr id="7" name="Content Placeholder 2"/>
          <p:cNvSpPr txBox="1">
            <a:spLocks/>
          </p:cNvSpPr>
          <p:nvPr/>
        </p:nvSpPr>
        <p:spPr bwMode="auto">
          <a:xfrm>
            <a:off x="4553710" y="1294476"/>
            <a:ext cx="3988030" cy="76006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eaLnBrk="1" fontAlgn="auto" hangingPunct="1">
              <a:spcBef>
                <a:spcPct val="20000"/>
              </a:spcBef>
              <a:spcAft>
                <a:spcPts val="0"/>
              </a:spcAft>
              <a:buFont typeface="Arial" charset="0"/>
              <a:buNone/>
              <a:defRPr sz="2400">
                <a:solidFill>
                  <a:schemeClr val="tx1"/>
                </a:solidFill>
              </a:defRPr>
            </a:lvl1pPr>
            <a:lvl2pPr indent="0" algn="ctr" eaLnBrk="0" hangingPunct="0">
              <a:spcBef>
                <a:spcPct val="20000"/>
              </a:spcBef>
              <a:buFont typeface="Arial" charset="0"/>
              <a:buNone/>
              <a:defRPr sz="2800">
                <a:solidFill>
                  <a:schemeClr val="tx1">
                    <a:tint val="75000"/>
                  </a:schemeClr>
                </a:solidFill>
              </a:defRPr>
            </a:lvl2pPr>
            <a:lvl3pPr indent="0" algn="ctr" eaLnBrk="0" hangingPunct="0">
              <a:spcBef>
                <a:spcPct val="20000"/>
              </a:spcBef>
              <a:buFont typeface="Arial" charset="0"/>
              <a:buNone/>
              <a:defRPr sz="2400">
                <a:solidFill>
                  <a:schemeClr val="tx1">
                    <a:tint val="75000"/>
                  </a:schemeClr>
                </a:solidFill>
              </a:defRPr>
            </a:lvl3pPr>
            <a:lvl4pPr indent="0" algn="ctr" eaLnBrk="0" hangingPunct="0">
              <a:spcBef>
                <a:spcPct val="20000"/>
              </a:spcBef>
              <a:buFont typeface="Arial" charset="0"/>
              <a:buNone/>
              <a:defRPr sz="2000">
                <a:solidFill>
                  <a:schemeClr val="tx1">
                    <a:tint val="75000"/>
                  </a:schemeClr>
                </a:solidFill>
              </a:defRPr>
            </a:lvl4pPr>
            <a:lvl5pPr indent="0" algn="ctr" eaLnBrk="0" hangingPunct="0">
              <a:spcBef>
                <a:spcPct val="20000"/>
              </a:spcBef>
              <a:buFont typeface="Arial"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CA" sz="2200" b="1" dirty="0">
                <a:latin typeface="Calibri" pitchFamily="34" charset="0"/>
              </a:rPr>
              <a:t>Existing research tools</a:t>
            </a:r>
            <a:br>
              <a:rPr lang="en-CA" sz="2200" b="1" dirty="0">
                <a:latin typeface="Calibri" pitchFamily="34" charset="0"/>
              </a:rPr>
            </a:br>
            <a:r>
              <a:rPr lang="en-CA" sz="2200" b="1" dirty="0" smtClean="0">
                <a:latin typeface="Calibri" pitchFamily="34" charset="0"/>
              </a:rPr>
              <a:t>CERR</a:t>
            </a:r>
            <a:r>
              <a:rPr lang="en-CA" sz="2200" b="1" dirty="0">
                <a:latin typeface="Calibri" pitchFamily="34" charset="0"/>
              </a:rPr>
              <a:t>, PLUNC, </a:t>
            </a:r>
            <a:r>
              <a:rPr lang="en-CA" sz="2200" b="1" dirty="0" err="1">
                <a:latin typeface="Calibri" pitchFamily="34" charset="0"/>
              </a:rPr>
              <a:t>dicompyler</a:t>
            </a:r>
            <a:r>
              <a:rPr lang="en-CA" sz="2200" b="1" dirty="0">
                <a:latin typeface="Calibri" pitchFamily="34" charset="0"/>
              </a:rPr>
              <a:t>, etc</a:t>
            </a:r>
            <a:r>
              <a:rPr lang="en-CA" sz="2200" b="1" dirty="0" smtClean="0">
                <a:latin typeface="Calibri" pitchFamily="34" charset="0"/>
              </a:rPr>
              <a:t>.</a:t>
            </a:r>
            <a:endParaRPr lang="en-CA" sz="2200" b="1" dirty="0">
              <a:latin typeface="Calibri" pitchFamily="34" charset="0"/>
            </a:endParaRPr>
          </a:p>
        </p:txBody>
      </p:sp>
      <p:sp>
        <p:nvSpPr>
          <p:cNvPr id="8" name="TextBox 7"/>
          <p:cNvSpPr txBox="1"/>
          <p:nvPr/>
        </p:nvSpPr>
        <p:spPr>
          <a:xfrm>
            <a:off x="925572" y="2185202"/>
            <a:ext cx="1248290" cy="400110"/>
          </a:xfrm>
          <a:prstGeom prst="rect">
            <a:avLst/>
          </a:prstGeom>
          <a:noFill/>
        </p:spPr>
        <p:txBody>
          <a:bodyPr wrap="none" rtlCol="0">
            <a:spAutoFit/>
          </a:bodyPr>
          <a:lstStyle/>
          <a:p>
            <a:r>
              <a:rPr lang="en-CA" sz="2000" b="1" dirty="0" smtClean="0">
                <a:solidFill>
                  <a:srgbClr val="FF3300"/>
                </a:solidFill>
                <a:latin typeface="Calibri" pitchFamily="34" charset="0"/>
              </a:rPr>
              <a:t>Expensive</a:t>
            </a:r>
            <a:endParaRPr lang="en-CA" b="1" dirty="0">
              <a:solidFill>
                <a:srgbClr val="FF3300"/>
              </a:solidFill>
              <a:latin typeface="Calibri" pitchFamily="34" charset="0"/>
            </a:endParaRPr>
          </a:p>
        </p:txBody>
      </p:sp>
      <p:sp>
        <p:nvSpPr>
          <p:cNvPr id="9" name="TextBox 8"/>
          <p:cNvSpPr txBox="1"/>
          <p:nvPr/>
        </p:nvSpPr>
        <p:spPr>
          <a:xfrm>
            <a:off x="2819400" y="2435543"/>
            <a:ext cx="891591" cy="400110"/>
          </a:xfrm>
          <a:prstGeom prst="rect">
            <a:avLst/>
          </a:prstGeom>
          <a:noFill/>
        </p:spPr>
        <p:txBody>
          <a:bodyPr wrap="none" rtlCol="0">
            <a:spAutoFit/>
          </a:bodyPr>
          <a:lstStyle>
            <a:defPPr>
              <a:defRPr lang="en-US"/>
            </a:defPPr>
            <a:lvl1pPr>
              <a:defRPr sz="2000" b="1">
                <a:solidFill>
                  <a:srgbClr val="FF3300"/>
                </a:solidFill>
                <a:latin typeface="+mj-lt"/>
              </a:defRPr>
            </a:lvl1pPr>
          </a:lstStyle>
          <a:p>
            <a:r>
              <a:rPr lang="en-CA" dirty="0">
                <a:latin typeface="Calibri" pitchFamily="34" charset="0"/>
              </a:rPr>
              <a:t>Closed</a:t>
            </a:r>
          </a:p>
        </p:txBody>
      </p:sp>
      <p:sp>
        <p:nvSpPr>
          <p:cNvPr id="10" name="TextBox 9"/>
          <p:cNvSpPr txBox="1"/>
          <p:nvPr/>
        </p:nvSpPr>
        <p:spPr>
          <a:xfrm>
            <a:off x="422706" y="2862142"/>
            <a:ext cx="2168094" cy="553998"/>
          </a:xfrm>
          <a:prstGeom prst="rect">
            <a:avLst/>
          </a:prstGeom>
          <a:noFill/>
        </p:spPr>
        <p:txBody>
          <a:bodyPr wrap="none" rtlCol="0">
            <a:spAutoFit/>
          </a:bodyPr>
          <a:lstStyle>
            <a:defPPr>
              <a:defRPr lang="en-US"/>
            </a:defPPr>
            <a:lvl1pPr>
              <a:defRPr sz="2000" b="1">
                <a:solidFill>
                  <a:srgbClr val="FF3300"/>
                </a:solidFill>
                <a:latin typeface="+mj-lt"/>
              </a:defRPr>
            </a:lvl1pPr>
          </a:lstStyle>
          <a:p>
            <a:pPr algn="ctr">
              <a:lnSpc>
                <a:spcPts val="1800"/>
              </a:lnSpc>
            </a:pPr>
            <a:r>
              <a:rPr lang="en-CA" dirty="0">
                <a:latin typeface="Calibri" pitchFamily="34" charset="0"/>
              </a:rPr>
              <a:t>Cover only routine</a:t>
            </a:r>
            <a:br>
              <a:rPr lang="en-CA" dirty="0">
                <a:latin typeface="Calibri" pitchFamily="34" charset="0"/>
              </a:rPr>
            </a:br>
            <a:r>
              <a:rPr lang="en-CA" dirty="0">
                <a:latin typeface="Calibri" pitchFamily="34" charset="0"/>
              </a:rPr>
              <a:t>clinical procedures</a:t>
            </a:r>
          </a:p>
        </p:txBody>
      </p:sp>
      <p:sp>
        <p:nvSpPr>
          <p:cNvPr id="11" name="TextBox 10"/>
          <p:cNvSpPr txBox="1"/>
          <p:nvPr/>
        </p:nvSpPr>
        <p:spPr>
          <a:xfrm>
            <a:off x="2565687" y="4632194"/>
            <a:ext cx="849015" cy="400110"/>
          </a:xfrm>
          <a:prstGeom prst="rect">
            <a:avLst/>
          </a:prstGeom>
          <a:noFill/>
        </p:spPr>
        <p:txBody>
          <a:bodyPr wrap="none" rtlCol="0">
            <a:spAutoFit/>
          </a:bodyPr>
          <a:lstStyle/>
          <a:p>
            <a:r>
              <a:rPr lang="en-CA" sz="2000" b="1" dirty="0" smtClean="0">
                <a:solidFill>
                  <a:srgbClr val="009644"/>
                </a:solidFill>
                <a:latin typeface="Calibri" pitchFamily="34" charset="0"/>
              </a:rPr>
              <a:t>Stable</a:t>
            </a:r>
            <a:endParaRPr lang="en-CA" b="1" dirty="0">
              <a:solidFill>
                <a:srgbClr val="009644"/>
              </a:solidFill>
              <a:latin typeface="Calibri" pitchFamily="34" charset="0"/>
            </a:endParaRPr>
          </a:p>
        </p:txBody>
      </p:sp>
      <p:sp>
        <p:nvSpPr>
          <p:cNvPr id="12" name="TextBox 11"/>
          <p:cNvSpPr txBox="1"/>
          <p:nvPr/>
        </p:nvSpPr>
        <p:spPr>
          <a:xfrm>
            <a:off x="6579816" y="4643498"/>
            <a:ext cx="1131465" cy="400110"/>
          </a:xfrm>
          <a:prstGeom prst="rect">
            <a:avLst/>
          </a:prstGeom>
          <a:noFill/>
        </p:spPr>
        <p:txBody>
          <a:bodyPr wrap="none" rtlCol="0">
            <a:spAutoFit/>
          </a:bodyPr>
          <a:lstStyle>
            <a:defPPr>
              <a:defRPr lang="en-US"/>
            </a:defPPr>
            <a:lvl1pPr>
              <a:defRPr sz="2000" b="1">
                <a:solidFill>
                  <a:srgbClr val="FF3300"/>
                </a:solidFill>
                <a:latin typeface="+mj-lt"/>
              </a:defRPr>
            </a:lvl1pPr>
          </a:lstStyle>
          <a:p>
            <a:pPr algn="ctr"/>
            <a:r>
              <a:rPr lang="en-CA" dirty="0">
                <a:latin typeface="Calibri" pitchFamily="34" charset="0"/>
              </a:rPr>
              <a:t>Unstable</a:t>
            </a:r>
          </a:p>
        </p:txBody>
      </p:sp>
      <p:sp>
        <p:nvSpPr>
          <p:cNvPr id="13" name="TextBox 12"/>
          <p:cNvSpPr txBox="1"/>
          <p:nvPr/>
        </p:nvSpPr>
        <p:spPr>
          <a:xfrm>
            <a:off x="2421148" y="4061621"/>
            <a:ext cx="1579278" cy="400110"/>
          </a:xfrm>
          <a:prstGeom prst="rect">
            <a:avLst/>
          </a:prstGeom>
          <a:noFill/>
        </p:spPr>
        <p:txBody>
          <a:bodyPr wrap="none" rtlCol="0">
            <a:spAutoFit/>
          </a:bodyPr>
          <a:lstStyle/>
          <a:p>
            <a:r>
              <a:rPr lang="en-CA" sz="2000" b="1" dirty="0" smtClean="0">
                <a:solidFill>
                  <a:srgbClr val="009644"/>
                </a:solidFill>
                <a:latin typeface="Calibri" pitchFamily="34" charset="0"/>
              </a:rPr>
              <a:t>User-friendly</a:t>
            </a:r>
            <a:endParaRPr lang="en-CA" b="1" dirty="0">
              <a:solidFill>
                <a:srgbClr val="009644"/>
              </a:solidFill>
              <a:latin typeface="Calibri" pitchFamily="34" charset="0"/>
            </a:endParaRPr>
          </a:p>
        </p:txBody>
      </p:sp>
      <p:sp>
        <p:nvSpPr>
          <p:cNvPr id="14" name="TextBox 13"/>
          <p:cNvSpPr txBox="1"/>
          <p:nvPr/>
        </p:nvSpPr>
        <p:spPr>
          <a:xfrm>
            <a:off x="446105" y="3635633"/>
            <a:ext cx="1729191" cy="400110"/>
          </a:xfrm>
          <a:prstGeom prst="rect">
            <a:avLst/>
          </a:prstGeom>
          <a:noFill/>
        </p:spPr>
        <p:txBody>
          <a:bodyPr wrap="none" rtlCol="0">
            <a:spAutoFit/>
          </a:bodyPr>
          <a:lstStyle>
            <a:defPPr>
              <a:defRPr lang="en-US"/>
            </a:defPPr>
            <a:lvl1pPr>
              <a:defRPr sz="2000" b="1">
                <a:solidFill>
                  <a:srgbClr val="FF3300"/>
                </a:solidFill>
                <a:latin typeface="+mj-lt"/>
              </a:defRPr>
            </a:lvl1pPr>
          </a:lstStyle>
          <a:p>
            <a:r>
              <a:rPr lang="en-CA" dirty="0">
                <a:latin typeface="Calibri" pitchFamily="34" charset="0"/>
              </a:rPr>
              <a:t>Not extensible</a:t>
            </a:r>
          </a:p>
        </p:txBody>
      </p:sp>
      <p:sp>
        <p:nvSpPr>
          <p:cNvPr id="15" name="TextBox 14"/>
          <p:cNvSpPr txBox="1"/>
          <p:nvPr/>
        </p:nvSpPr>
        <p:spPr>
          <a:xfrm>
            <a:off x="746613" y="4245233"/>
            <a:ext cx="1418145" cy="400110"/>
          </a:xfrm>
          <a:prstGeom prst="rect">
            <a:avLst/>
          </a:prstGeom>
          <a:noFill/>
        </p:spPr>
        <p:txBody>
          <a:bodyPr wrap="none" rtlCol="0">
            <a:spAutoFit/>
          </a:bodyPr>
          <a:lstStyle>
            <a:defPPr>
              <a:defRPr lang="en-US"/>
            </a:defPPr>
            <a:lvl1pPr>
              <a:defRPr sz="2000" b="1">
                <a:solidFill>
                  <a:srgbClr val="FF3300"/>
                </a:solidFill>
                <a:latin typeface="+mj-lt"/>
              </a:defRPr>
            </a:lvl1pPr>
          </a:lstStyle>
          <a:p>
            <a:r>
              <a:rPr lang="en-CA" dirty="0">
                <a:latin typeface="Calibri" pitchFamily="34" charset="0"/>
              </a:rPr>
              <a:t>Not flexible</a:t>
            </a:r>
          </a:p>
        </p:txBody>
      </p:sp>
      <p:sp>
        <p:nvSpPr>
          <p:cNvPr id="16" name="TextBox 15"/>
          <p:cNvSpPr txBox="1"/>
          <p:nvPr/>
        </p:nvSpPr>
        <p:spPr>
          <a:xfrm>
            <a:off x="6237963" y="3330833"/>
            <a:ext cx="2372637" cy="400110"/>
          </a:xfrm>
          <a:prstGeom prst="rect">
            <a:avLst/>
          </a:prstGeom>
          <a:noFill/>
        </p:spPr>
        <p:txBody>
          <a:bodyPr wrap="none" rtlCol="0">
            <a:spAutoFit/>
          </a:bodyPr>
          <a:lstStyle>
            <a:defPPr>
              <a:defRPr lang="en-US"/>
            </a:defPPr>
            <a:lvl1pPr>
              <a:defRPr sz="2000" b="1">
                <a:solidFill>
                  <a:srgbClr val="FF3300"/>
                </a:solidFill>
                <a:latin typeface="+mj-lt"/>
              </a:defRPr>
            </a:lvl1pPr>
          </a:lstStyle>
          <a:p>
            <a:pPr algn="ctr"/>
            <a:r>
              <a:rPr lang="en-CA" dirty="0" smtClean="0">
                <a:latin typeface="Calibri" pitchFamily="34" charset="0"/>
              </a:rPr>
              <a:t>Poor documentation</a:t>
            </a:r>
            <a:endParaRPr lang="en-CA" dirty="0">
              <a:latin typeface="Calibri" pitchFamily="34" charset="0"/>
            </a:endParaRPr>
          </a:p>
        </p:txBody>
      </p:sp>
      <p:sp>
        <p:nvSpPr>
          <p:cNvPr id="17" name="TextBox 16"/>
          <p:cNvSpPr txBox="1"/>
          <p:nvPr/>
        </p:nvSpPr>
        <p:spPr>
          <a:xfrm>
            <a:off x="6334977" y="3928942"/>
            <a:ext cx="2275623" cy="553998"/>
          </a:xfrm>
          <a:prstGeom prst="rect">
            <a:avLst/>
          </a:prstGeom>
          <a:noFill/>
        </p:spPr>
        <p:txBody>
          <a:bodyPr wrap="none" rtlCol="0">
            <a:spAutoFit/>
          </a:bodyPr>
          <a:lstStyle>
            <a:defPPr>
              <a:defRPr lang="en-US"/>
            </a:defPPr>
            <a:lvl1pPr algn="ctr">
              <a:lnSpc>
                <a:spcPts val="1800"/>
              </a:lnSpc>
              <a:defRPr sz="2000" b="1">
                <a:solidFill>
                  <a:srgbClr val="FF3300"/>
                </a:solidFill>
                <a:latin typeface="+mj-lt"/>
              </a:defRPr>
            </a:lvl1pPr>
          </a:lstStyle>
          <a:p>
            <a:r>
              <a:rPr lang="en-CA" dirty="0">
                <a:latin typeface="Calibri" pitchFamily="34" charset="0"/>
              </a:rPr>
              <a:t>Large, non-modular</a:t>
            </a:r>
            <a:br>
              <a:rPr lang="en-CA" dirty="0">
                <a:latin typeface="Calibri" pitchFamily="34" charset="0"/>
              </a:rPr>
            </a:br>
            <a:r>
              <a:rPr lang="en-CA" dirty="0">
                <a:latin typeface="Calibri" pitchFamily="34" charset="0"/>
              </a:rPr>
              <a:t>code base</a:t>
            </a:r>
          </a:p>
        </p:txBody>
      </p:sp>
      <p:sp>
        <p:nvSpPr>
          <p:cNvPr id="18" name="TextBox 17"/>
          <p:cNvSpPr txBox="1"/>
          <p:nvPr/>
        </p:nvSpPr>
        <p:spPr>
          <a:xfrm>
            <a:off x="4612369" y="2589377"/>
            <a:ext cx="2360774" cy="553998"/>
          </a:xfrm>
          <a:prstGeom prst="rect">
            <a:avLst/>
          </a:prstGeom>
          <a:noFill/>
        </p:spPr>
        <p:txBody>
          <a:bodyPr wrap="none" rtlCol="0">
            <a:spAutoFit/>
          </a:bodyPr>
          <a:lstStyle>
            <a:defPPr>
              <a:defRPr lang="en-US"/>
            </a:defPPr>
            <a:lvl1pPr algn="ctr">
              <a:lnSpc>
                <a:spcPts val="1800"/>
              </a:lnSpc>
              <a:defRPr sz="2000" b="1">
                <a:solidFill>
                  <a:srgbClr val="FF3300"/>
                </a:solidFill>
                <a:latin typeface="+mj-lt"/>
              </a:defRPr>
            </a:lvl1pPr>
          </a:lstStyle>
          <a:p>
            <a:r>
              <a:rPr lang="en-CA" dirty="0">
                <a:latin typeface="Calibri" pitchFamily="34" charset="0"/>
              </a:rPr>
              <a:t>Insufficient </a:t>
            </a:r>
            <a:r>
              <a:rPr lang="en-CA" dirty="0" smtClean="0">
                <a:latin typeface="Calibri" pitchFamily="34" charset="0"/>
              </a:rPr>
              <a:t>user and</a:t>
            </a:r>
            <a:br>
              <a:rPr lang="en-CA" dirty="0" smtClean="0">
                <a:latin typeface="Calibri" pitchFamily="34" charset="0"/>
              </a:rPr>
            </a:br>
            <a:r>
              <a:rPr lang="en-CA" dirty="0" smtClean="0">
                <a:latin typeface="Calibri" pitchFamily="34" charset="0"/>
              </a:rPr>
              <a:t>developer </a:t>
            </a:r>
            <a:r>
              <a:rPr lang="en-CA" dirty="0">
                <a:latin typeface="Calibri" pitchFamily="34" charset="0"/>
              </a:rPr>
              <a:t>support</a:t>
            </a:r>
          </a:p>
        </p:txBody>
      </p:sp>
      <p:sp>
        <p:nvSpPr>
          <p:cNvPr id="19" name="TextBox 18"/>
          <p:cNvSpPr txBox="1"/>
          <p:nvPr/>
        </p:nvSpPr>
        <p:spPr>
          <a:xfrm>
            <a:off x="4648200" y="2035433"/>
            <a:ext cx="1572803" cy="400110"/>
          </a:xfrm>
          <a:prstGeom prst="rect">
            <a:avLst/>
          </a:prstGeom>
          <a:noFill/>
        </p:spPr>
        <p:txBody>
          <a:bodyPr wrap="none" rtlCol="0">
            <a:spAutoFit/>
          </a:bodyPr>
          <a:lstStyle>
            <a:defPPr>
              <a:defRPr lang="en-US"/>
            </a:defPPr>
            <a:lvl1pPr>
              <a:defRPr sz="2000" b="1">
                <a:solidFill>
                  <a:srgbClr val="FF3300"/>
                </a:solidFill>
                <a:latin typeface="+mj-lt"/>
              </a:defRPr>
            </a:lvl1pPr>
          </a:lstStyle>
          <a:p>
            <a:pPr algn="ctr"/>
            <a:r>
              <a:rPr lang="en-CA" dirty="0">
                <a:latin typeface="Calibri" pitchFamily="34" charset="0"/>
              </a:rPr>
              <a:t>Inconvenient</a:t>
            </a:r>
            <a:endParaRPr lang="en-US" dirty="0">
              <a:latin typeface="Calibri" pitchFamily="34" charset="0"/>
            </a:endParaRPr>
          </a:p>
        </p:txBody>
      </p:sp>
      <p:sp>
        <p:nvSpPr>
          <p:cNvPr id="20" name="TextBox 19"/>
          <p:cNvSpPr txBox="1"/>
          <p:nvPr/>
        </p:nvSpPr>
        <p:spPr>
          <a:xfrm>
            <a:off x="2658914" y="3426143"/>
            <a:ext cx="1532086" cy="564001"/>
          </a:xfrm>
          <a:prstGeom prst="rect">
            <a:avLst/>
          </a:prstGeom>
          <a:noFill/>
        </p:spPr>
        <p:txBody>
          <a:bodyPr wrap="none" rtlCol="0">
            <a:spAutoFit/>
          </a:bodyPr>
          <a:lstStyle/>
          <a:p>
            <a:pPr algn="ctr">
              <a:lnSpc>
                <a:spcPts val="1800"/>
              </a:lnSpc>
            </a:pPr>
            <a:r>
              <a:rPr lang="en-CA" sz="2000" b="1" dirty="0" smtClean="0">
                <a:solidFill>
                  <a:srgbClr val="009644"/>
                </a:solidFill>
                <a:latin typeface="Calibri" pitchFamily="34" charset="0"/>
              </a:rPr>
              <a:t>Well</a:t>
            </a:r>
            <a:br>
              <a:rPr lang="en-CA" sz="2000" b="1" dirty="0" smtClean="0">
                <a:solidFill>
                  <a:srgbClr val="009644"/>
                </a:solidFill>
                <a:latin typeface="Calibri" pitchFamily="34" charset="0"/>
              </a:rPr>
            </a:br>
            <a:r>
              <a:rPr lang="en-CA" sz="2000" b="1" dirty="0" smtClean="0">
                <a:solidFill>
                  <a:srgbClr val="009644"/>
                </a:solidFill>
                <a:latin typeface="Calibri" pitchFamily="34" charset="0"/>
              </a:rPr>
              <a:t>documented</a:t>
            </a:r>
            <a:endParaRPr lang="en-CA" b="1" dirty="0">
              <a:solidFill>
                <a:srgbClr val="009644"/>
              </a:solidFill>
              <a:latin typeface="Calibri" pitchFamily="34" charset="0"/>
            </a:endParaRPr>
          </a:p>
        </p:txBody>
      </p:sp>
      <p:sp>
        <p:nvSpPr>
          <p:cNvPr id="21" name="TextBox 20"/>
          <p:cNvSpPr txBox="1"/>
          <p:nvPr/>
        </p:nvSpPr>
        <p:spPr>
          <a:xfrm>
            <a:off x="7098337" y="2119038"/>
            <a:ext cx="1336969" cy="553998"/>
          </a:xfrm>
          <a:prstGeom prst="rect">
            <a:avLst/>
          </a:prstGeom>
          <a:noFill/>
        </p:spPr>
        <p:txBody>
          <a:bodyPr wrap="none" rtlCol="0">
            <a:spAutoFit/>
          </a:bodyPr>
          <a:lstStyle>
            <a:defPPr>
              <a:defRPr lang="en-US"/>
            </a:defPPr>
            <a:lvl1pPr algn="ctr">
              <a:lnSpc>
                <a:spcPts val="1800"/>
              </a:lnSpc>
              <a:defRPr sz="2000" b="1">
                <a:solidFill>
                  <a:srgbClr val="FF3300"/>
                </a:solidFill>
                <a:latin typeface="+mj-lt"/>
              </a:defRPr>
            </a:lvl1pPr>
          </a:lstStyle>
          <a:p>
            <a:r>
              <a:rPr lang="en-CA" dirty="0">
                <a:latin typeface="Calibri" pitchFamily="34" charset="0"/>
              </a:rPr>
              <a:t>Limited</a:t>
            </a:r>
            <a:br>
              <a:rPr lang="en-CA" dirty="0">
                <a:latin typeface="Calibri" pitchFamily="34" charset="0"/>
              </a:rPr>
            </a:br>
            <a:r>
              <a:rPr lang="en-CA" dirty="0">
                <a:latin typeface="Calibri" pitchFamily="34" charset="0"/>
              </a:rPr>
              <a:t>feature set</a:t>
            </a:r>
          </a:p>
        </p:txBody>
      </p:sp>
      <p:sp>
        <p:nvSpPr>
          <p:cNvPr id="22" name="TextBox 21"/>
          <p:cNvSpPr txBox="1"/>
          <p:nvPr/>
        </p:nvSpPr>
        <p:spPr>
          <a:xfrm>
            <a:off x="5181600" y="4473833"/>
            <a:ext cx="1001364" cy="400110"/>
          </a:xfrm>
          <a:prstGeom prst="rect">
            <a:avLst/>
          </a:prstGeom>
          <a:noFill/>
        </p:spPr>
        <p:txBody>
          <a:bodyPr wrap="none" rtlCol="0">
            <a:spAutoFit/>
          </a:bodyPr>
          <a:lstStyle/>
          <a:p>
            <a:r>
              <a:rPr lang="en-CA" sz="2000" b="1" dirty="0" smtClean="0">
                <a:solidFill>
                  <a:srgbClr val="009644"/>
                </a:solidFill>
                <a:latin typeface="Calibri" pitchFamily="34" charset="0"/>
              </a:rPr>
              <a:t>Flexible</a:t>
            </a:r>
            <a:endParaRPr lang="en-CA" b="1" dirty="0">
              <a:solidFill>
                <a:srgbClr val="009644"/>
              </a:solidFill>
              <a:latin typeface="Calibri" pitchFamily="34" charset="0"/>
            </a:endParaRPr>
          </a:p>
        </p:txBody>
      </p:sp>
      <p:sp>
        <p:nvSpPr>
          <p:cNvPr id="23" name="TextBox 22"/>
          <p:cNvSpPr txBox="1"/>
          <p:nvPr/>
        </p:nvSpPr>
        <p:spPr>
          <a:xfrm>
            <a:off x="4667225" y="3928942"/>
            <a:ext cx="1276375" cy="400110"/>
          </a:xfrm>
          <a:prstGeom prst="rect">
            <a:avLst/>
          </a:prstGeom>
          <a:noFill/>
        </p:spPr>
        <p:txBody>
          <a:bodyPr wrap="none" rtlCol="0">
            <a:spAutoFit/>
          </a:bodyPr>
          <a:lstStyle/>
          <a:p>
            <a:r>
              <a:rPr lang="en-CA" sz="2000" b="1" dirty="0" smtClean="0">
                <a:solidFill>
                  <a:srgbClr val="009644"/>
                </a:solidFill>
                <a:latin typeface="Calibri" pitchFamily="34" charset="0"/>
              </a:rPr>
              <a:t>Extensible</a:t>
            </a:r>
            <a:endParaRPr lang="en-CA" b="1" dirty="0">
              <a:solidFill>
                <a:srgbClr val="009644"/>
              </a:solidFill>
              <a:latin typeface="Calibri" pitchFamily="34" charset="0"/>
            </a:endParaRPr>
          </a:p>
        </p:txBody>
      </p:sp>
      <p:cxnSp>
        <p:nvCxnSpPr>
          <p:cNvPr id="24" name="Straight Connector 23"/>
          <p:cNvCxnSpPr/>
          <p:nvPr/>
        </p:nvCxnSpPr>
        <p:spPr>
          <a:xfrm flipH="1" flipV="1">
            <a:off x="489415" y="2012847"/>
            <a:ext cx="3657600" cy="1052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467740" y="2021473"/>
            <a:ext cx="4104230" cy="1052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6" name="Content Placeholder 2"/>
          <p:cNvSpPr txBox="1">
            <a:spLocks/>
          </p:cNvSpPr>
          <p:nvPr/>
        </p:nvSpPr>
        <p:spPr bwMode="auto">
          <a:xfrm>
            <a:off x="2365995" y="6245542"/>
            <a:ext cx="3948545" cy="380034"/>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eaLnBrk="1" fontAlgn="auto" hangingPunct="1">
              <a:spcBef>
                <a:spcPct val="20000"/>
              </a:spcBef>
              <a:spcAft>
                <a:spcPts val="0"/>
              </a:spcAft>
              <a:buFont typeface="Arial" charset="0"/>
              <a:buNone/>
              <a:defRPr sz="2400">
                <a:solidFill>
                  <a:schemeClr val="tx1"/>
                </a:solidFill>
              </a:defRPr>
            </a:lvl1pPr>
            <a:lvl2pPr indent="0" algn="ctr" eaLnBrk="0" hangingPunct="0">
              <a:spcBef>
                <a:spcPct val="20000"/>
              </a:spcBef>
              <a:buFont typeface="Arial" charset="0"/>
              <a:buNone/>
              <a:defRPr sz="2800">
                <a:solidFill>
                  <a:schemeClr val="tx1">
                    <a:tint val="75000"/>
                  </a:schemeClr>
                </a:solidFill>
              </a:defRPr>
            </a:lvl2pPr>
            <a:lvl3pPr indent="0" algn="ctr" eaLnBrk="0" hangingPunct="0">
              <a:spcBef>
                <a:spcPct val="20000"/>
              </a:spcBef>
              <a:buFont typeface="Arial" charset="0"/>
              <a:buNone/>
              <a:defRPr sz="2400">
                <a:solidFill>
                  <a:schemeClr val="tx1">
                    <a:tint val="75000"/>
                  </a:schemeClr>
                </a:solidFill>
              </a:defRPr>
            </a:lvl3pPr>
            <a:lvl4pPr indent="0" algn="ctr" eaLnBrk="0" hangingPunct="0">
              <a:spcBef>
                <a:spcPct val="20000"/>
              </a:spcBef>
              <a:buFont typeface="Arial" charset="0"/>
              <a:buNone/>
              <a:defRPr sz="2000">
                <a:solidFill>
                  <a:schemeClr val="tx1">
                    <a:tint val="75000"/>
                  </a:schemeClr>
                </a:solidFill>
              </a:defRPr>
            </a:lvl4pPr>
            <a:lvl5pPr indent="0" algn="ctr" eaLnBrk="0" hangingPunct="0">
              <a:spcBef>
                <a:spcPct val="20000"/>
              </a:spcBef>
              <a:buFont typeface="Arial" charset="0"/>
              <a:buNone/>
              <a:defRPr sz="2000">
                <a:solidFill>
                  <a:schemeClr val="tx1">
                    <a:tint val="75000"/>
                  </a:schemeClr>
                </a:solidFill>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n-CA" sz="2200" b="1" dirty="0" smtClean="0">
                <a:latin typeface="Calibri" pitchFamily="34" charset="0"/>
              </a:rPr>
              <a:t>SlicerRT</a:t>
            </a:r>
            <a:endParaRPr lang="en-CA" sz="2200" b="1" dirty="0">
              <a:latin typeface="Calibri" pitchFamily="34" charset="0"/>
            </a:endParaRPr>
          </a:p>
        </p:txBody>
      </p:sp>
      <p:cxnSp>
        <p:nvCxnSpPr>
          <p:cNvPr id="27" name="Straight Connector 26"/>
          <p:cNvCxnSpPr/>
          <p:nvPr/>
        </p:nvCxnSpPr>
        <p:spPr>
          <a:xfrm flipH="1" flipV="1">
            <a:off x="2947388" y="6252271"/>
            <a:ext cx="2720801" cy="1052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35204" y="5030940"/>
            <a:ext cx="1545167" cy="400110"/>
          </a:xfrm>
          <a:prstGeom prst="rect">
            <a:avLst/>
          </a:prstGeom>
          <a:noFill/>
        </p:spPr>
        <p:txBody>
          <a:bodyPr wrap="none" rtlCol="0">
            <a:spAutoFit/>
          </a:bodyPr>
          <a:lstStyle/>
          <a:p>
            <a:r>
              <a:rPr lang="en-CA" sz="2000" b="1" dirty="0" smtClean="0">
                <a:solidFill>
                  <a:srgbClr val="009644"/>
                </a:solidFill>
                <a:latin typeface="Calibri" pitchFamily="34" charset="0"/>
              </a:rPr>
              <a:t>Open-source</a:t>
            </a:r>
            <a:endParaRPr lang="en-CA" b="1" dirty="0">
              <a:solidFill>
                <a:srgbClr val="009644"/>
              </a:solidFill>
              <a:latin typeface="Calibri" pitchFamily="34" charset="0"/>
            </a:endParaRPr>
          </a:p>
        </p:txBody>
      </p:sp>
      <p:sp>
        <p:nvSpPr>
          <p:cNvPr id="29" name="TextBox 28"/>
          <p:cNvSpPr txBox="1"/>
          <p:nvPr/>
        </p:nvSpPr>
        <p:spPr>
          <a:xfrm>
            <a:off x="3030748" y="5540633"/>
            <a:ext cx="2554867" cy="400110"/>
          </a:xfrm>
          <a:prstGeom prst="rect">
            <a:avLst/>
          </a:prstGeom>
          <a:noFill/>
        </p:spPr>
        <p:txBody>
          <a:bodyPr wrap="none" rtlCol="0">
            <a:spAutoFit/>
          </a:bodyPr>
          <a:lstStyle/>
          <a:p>
            <a:r>
              <a:rPr lang="en-CA" sz="2000" b="1" dirty="0" smtClean="0">
                <a:solidFill>
                  <a:srgbClr val="009644"/>
                </a:solidFill>
                <a:latin typeface="Calibri" pitchFamily="34" charset="0"/>
              </a:rPr>
              <a:t>Platform-independent</a:t>
            </a:r>
            <a:endParaRPr lang="en-CA" b="1" dirty="0">
              <a:solidFill>
                <a:srgbClr val="009644"/>
              </a:solidFill>
              <a:latin typeface="Calibri" pitchFamily="34" charset="0"/>
            </a:endParaRPr>
          </a:p>
        </p:txBody>
      </p:sp>
      <p:sp>
        <p:nvSpPr>
          <p:cNvPr id="30" name="TextBox 29"/>
          <p:cNvSpPr txBox="1"/>
          <p:nvPr/>
        </p:nvSpPr>
        <p:spPr>
          <a:xfrm>
            <a:off x="7098337" y="2815808"/>
            <a:ext cx="1663789" cy="400110"/>
          </a:xfrm>
          <a:prstGeom prst="rect">
            <a:avLst/>
          </a:prstGeom>
          <a:noFill/>
        </p:spPr>
        <p:txBody>
          <a:bodyPr wrap="none" rtlCol="0">
            <a:spAutoFit/>
          </a:bodyPr>
          <a:lstStyle/>
          <a:p>
            <a:r>
              <a:rPr lang="en-CA" sz="2000" b="1" dirty="0" smtClean="0">
                <a:latin typeface="Calibri" pitchFamily="34" charset="0"/>
              </a:rPr>
              <a:t>Open-source?</a:t>
            </a:r>
            <a:endParaRPr lang="en-CA" b="1" dirty="0">
              <a:latin typeface="Calibri" pitchFamily="34" charset="0"/>
            </a:endParaRPr>
          </a:p>
        </p:txBody>
      </p:sp>
      <p:sp>
        <p:nvSpPr>
          <p:cNvPr id="31" name="TextBox 30"/>
          <p:cNvSpPr txBox="1"/>
          <p:nvPr/>
        </p:nvSpPr>
        <p:spPr>
          <a:xfrm>
            <a:off x="4495800" y="3426143"/>
            <a:ext cx="649858" cy="400110"/>
          </a:xfrm>
          <a:prstGeom prst="rect">
            <a:avLst/>
          </a:prstGeom>
          <a:noFill/>
        </p:spPr>
        <p:txBody>
          <a:bodyPr wrap="none" rtlCol="0">
            <a:spAutoFit/>
          </a:bodyPr>
          <a:lstStyle/>
          <a:p>
            <a:r>
              <a:rPr lang="en-CA" sz="2000" b="1" dirty="0" smtClean="0">
                <a:solidFill>
                  <a:srgbClr val="009644"/>
                </a:solidFill>
                <a:latin typeface="Calibri" pitchFamily="34" charset="0"/>
              </a:rPr>
              <a:t>Free</a:t>
            </a:r>
            <a:endParaRPr lang="en-CA" b="1" dirty="0">
              <a:solidFill>
                <a:srgbClr val="009644"/>
              </a:solidFill>
              <a:latin typeface="Calibri" pitchFamily="34" charset="0"/>
            </a:endParaRPr>
          </a:p>
        </p:txBody>
      </p:sp>
      <p:sp>
        <p:nvSpPr>
          <p:cNvPr id="32"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Motivation behind </a:t>
            </a:r>
            <a:r>
              <a:rPr lang="en-CA" sz="3600" b="1" dirty="0" err="1" smtClean="0">
                <a:latin typeface="Calibri" pitchFamily="34" charset="0"/>
              </a:rPr>
              <a:t>SlicerRT</a:t>
            </a:r>
            <a:endParaRPr lang="en-CA" sz="3600" b="1"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2884"/>
    </mc:Choice>
    <mc:Fallback xmlns="">
      <p:transition spd="slow" advTm="7288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228600" y="1043136"/>
            <a:ext cx="4785604" cy="3610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Leverage existing tools and parallel efforts</a:t>
            </a:r>
            <a:r>
              <a:rPr lang="en-CA" sz="2200" dirty="0">
                <a:solidFill>
                  <a:prstClr val="black"/>
                </a:solidFill>
                <a:latin typeface="Calibri"/>
              </a:rPr>
              <a:t>: 3D </a:t>
            </a:r>
            <a:r>
              <a:rPr lang="en-CA" sz="2200" dirty="0" smtClean="0">
                <a:solidFill>
                  <a:prstClr val="black"/>
                </a:solidFill>
                <a:latin typeface="Calibri"/>
              </a:rPr>
              <a:t>Slicer</a:t>
            </a:r>
            <a:r>
              <a:rPr lang="en-CA" sz="2200" baseline="30000" dirty="0" smtClean="0">
                <a:solidFill>
                  <a:prstClr val="black"/>
                </a:solidFill>
                <a:latin typeface="Calibri"/>
              </a:rPr>
              <a:t>1</a:t>
            </a:r>
            <a:r>
              <a:rPr lang="en-CA" sz="2200" dirty="0" smtClean="0">
                <a:solidFill>
                  <a:prstClr val="black"/>
                </a:solidFill>
                <a:latin typeface="Calibri"/>
              </a:rPr>
              <a:t>, Plastimatch</a:t>
            </a:r>
            <a:r>
              <a:rPr lang="en-CA" sz="2200" baseline="30000" dirty="0" smtClean="0">
                <a:solidFill>
                  <a:prstClr val="black"/>
                </a:solidFill>
                <a:latin typeface="Calibri"/>
              </a:rPr>
              <a:t>2</a:t>
            </a:r>
            <a:endParaRPr lang="en-US" sz="2200" baseline="30000" dirty="0">
              <a:solidFill>
                <a:prstClr val="black"/>
              </a:solidFill>
              <a:latin typeface="Calibri"/>
            </a:endParaRPr>
          </a:p>
          <a:p>
            <a:r>
              <a:rPr lang="en-US" sz="2200" dirty="0" smtClean="0">
                <a:solidFill>
                  <a:prstClr val="black"/>
                </a:solidFill>
                <a:latin typeface="Calibri"/>
              </a:rPr>
              <a:t>“Hub” for RT data analysis and comparison</a:t>
            </a:r>
          </a:p>
          <a:p>
            <a:r>
              <a:rPr lang="en-US" sz="2200" dirty="0" smtClean="0">
                <a:solidFill>
                  <a:prstClr val="black"/>
                </a:solidFill>
                <a:latin typeface="Calibri"/>
              </a:rPr>
              <a:t>Cover most common RT research workflows</a:t>
            </a:r>
          </a:p>
          <a:p>
            <a:r>
              <a:rPr lang="en-US" sz="2200" dirty="0" smtClean="0">
                <a:solidFill>
                  <a:prstClr val="black"/>
                </a:solidFill>
                <a:latin typeface="Calibri"/>
              </a:rPr>
              <a:t>Free, open-source license (BSD)</a:t>
            </a:r>
          </a:p>
          <a:p>
            <a:r>
              <a:rPr lang="en-US" sz="2200" dirty="0" smtClean="0">
                <a:solidFill>
                  <a:prstClr val="black"/>
                </a:solidFill>
                <a:latin typeface="Calibri"/>
              </a:rPr>
              <a:t>Open to integrate algorithms</a:t>
            </a:r>
          </a:p>
          <a:p>
            <a:r>
              <a:rPr lang="en-CA" sz="2200" dirty="0" smtClean="0">
                <a:solidFill>
                  <a:prstClr val="black"/>
                </a:solidFill>
                <a:latin typeface="Calibri"/>
              </a:rPr>
              <a:t>Extensive documentation</a:t>
            </a:r>
          </a:p>
        </p:txBody>
      </p:sp>
      <p:sp>
        <p:nvSpPr>
          <p:cNvPr id="45" name="TextBox 44"/>
          <p:cNvSpPr txBox="1"/>
          <p:nvPr/>
        </p:nvSpPr>
        <p:spPr>
          <a:xfrm>
            <a:off x="185166" y="4743987"/>
            <a:ext cx="8773668" cy="1461939"/>
          </a:xfrm>
          <a:prstGeom prst="rect">
            <a:avLst/>
          </a:prstGeom>
          <a:noFill/>
        </p:spPr>
        <p:txBody>
          <a:bodyPr wrap="square" rtlCol="0">
            <a:spAutoFit/>
          </a:bodyPr>
          <a:lstStyle/>
          <a:p>
            <a:pPr>
              <a:spcAft>
                <a:spcPts val="600"/>
              </a:spcAft>
            </a:pPr>
            <a:r>
              <a:rPr lang="en-US" sz="1400" b="1" baseline="30000" dirty="0">
                <a:solidFill>
                  <a:prstClr val="black"/>
                </a:solidFill>
                <a:latin typeface="Arial" charset="0"/>
              </a:rPr>
              <a:t>1</a:t>
            </a:r>
            <a:r>
              <a:rPr lang="en-US" sz="1400" baseline="30000" dirty="0">
                <a:solidFill>
                  <a:prstClr val="black"/>
                </a:solidFill>
                <a:latin typeface="Arial" charset="0"/>
              </a:rPr>
              <a:t> </a:t>
            </a:r>
            <a:r>
              <a:rPr lang="en-US" sz="1400" dirty="0">
                <a:solidFill>
                  <a:prstClr val="black"/>
                </a:solidFill>
                <a:latin typeface="Arial" charset="0"/>
              </a:rPr>
              <a:t>S. Pieper, M. Halle, and R. </a:t>
            </a:r>
            <a:r>
              <a:rPr lang="en-US" sz="1400" dirty="0" err="1">
                <a:solidFill>
                  <a:prstClr val="black"/>
                </a:solidFill>
                <a:latin typeface="Arial" charset="0"/>
              </a:rPr>
              <a:t>Kikinis</a:t>
            </a:r>
            <a:r>
              <a:rPr lang="en-US" sz="1400" dirty="0">
                <a:solidFill>
                  <a:prstClr val="black"/>
                </a:solidFill>
                <a:latin typeface="Arial" charset="0"/>
              </a:rPr>
              <a:t>, 3D SLICER. </a:t>
            </a:r>
            <a:r>
              <a:rPr lang="en-US" sz="1400" i="1" dirty="0">
                <a:solidFill>
                  <a:prstClr val="black"/>
                </a:solidFill>
                <a:latin typeface="Arial" charset="0"/>
              </a:rPr>
              <a:t>Proceedings of the 1st IEEE International Symposium on Biomedical Imaging: From Nano to Macro </a:t>
            </a:r>
            <a:r>
              <a:rPr lang="en-US" sz="1400" dirty="0">
                <a:solidFill>
                  <a:prstClr val="black"/>
                </a:solidFill>
                <a:latin typeface="Arial" charset="0"/>
              </a:rPr>
              <a:t>(Brigham and Women’s Hospital, Boston, MA, 2004), pp. 632–635.</a:t>
            </a:r>
          </a:p>
          <a:p>
            <a:pPr>
              <a:spcAft>
                <a:spcPts val="600"/>
              </a:spcAft>
            </a:pPr>
            <a:r>
              <a:rPr lang="en-US" sz="1400" b="1" baseline="30000" dirty="0">
                <a:solidFill>
                  <a:prstClr val="black"/>
                </a:solidFill>
                <a:latin typeface="Arial" charset="0"/>
              </a:rPr>
              <a:t>2</a:t>
            </a:r>
            <a:r>
              <a:rPr lang="en-US" sz="1400" baseline="30000" dirty="0">
                <a:solidFill>
                  <a:prstClr val="black"/>
                </a:solidFill>
                <a:latin typeface="Arial" charset="0"/>
              </a:rPr>
              <a:t> </a:t>
            </a:r>
            <a:r>
              <a:rPr lang="en-US" sz="1400" dirty="0">
                <a:solidFill>
                  <a:prstClr val="black"/>
                </a:solidFill>
                <a:latin typeface="Arial" charset="0"/>
              </a:rPr>
              <a:t>G. C. Sharp, R. Li, J. Wolfgang, G. Chen, M. </a:t>
            </a:r>
            <a:r>
              <a:rPr lang="en-US" sz="1400" dirty="0" err="1">
                <a:solidFill>
                  <a:prstClr val="black"/>
                </a:solidFill>
                <a:latin typeface="Arial" charset="0"/>
              </a:rPr>
              <a:t>Peroni</a:t>
            </a:r>
            <a:r>
              <a:rPr lang="en-US" sz="1400" dirty="0">
                <a:solidFill>
                  <a:prstClr val="black"/>
                </a:solidFill>
                <a:latin typeface="Arial" charset="0"/>
              </a:rPr>
              <a:t>, M. F. </a:t>
            </a:r>
            <a:r>
              <a:rPr lang="en-US" sz="1400" dirty="0" err="1">
                <a:solidFill>
                  <a:prstClr val="black"/>
                </a:solidFill>
                <a:latin typeface="Arial" charset="0"/>
              </a:rPr>
              <a:t>Spadea</a:t>
            </a:r>
            <a:r>
              <a:rPr lang="en-US" sz="1400" dirty="0">
                <a:solidFill>
                  <a:prstClr val="black"/>
                </a:solidFill>
                <a:latin typeface="Arial" charset="0"/>
              </a:rPr>
              <a:t>, S. Mori, J. Zhang, J. </a:t>
            </a:r>
            <a:r>
              <a:rPr lang="en-US" sz="1400" dirty="0" err="1">
                <a:solidFill>
                  <a:prstClr val="black"/>
                </a:solidFill>
                <a:latin typeface="Arial" charset="0"/>
              </a:rPr>
              <a:t>Shackleford</a:t>
            </a:r>
            <a:r>
              <a:rPr lang="en-US" sz="1400" dirty="0">
                <a:solidFill>
                  <a:prstClr val="black"/>
                </a:solidFill>
                <a:latin typeface="Arial" charset="0"/>
              </a:rPr>
              <a:t>, and N. </a:t>
            </a:r>
            <a:r>
              <a:rPr lang="en-US" sz="1400" dirty="0" err="1">
                <a:solidFill>
                  <a:prstClr val="black"/>
                </a:solidFill>
                <a:latin typeface="Arial" charset="0"/>
              </a:rPr>
              <a:t>Kandasamy</a:t>
            </a:r>
            <a:r>
              <a:rPr lang="en-US" sz="1400" dirty="0">
                <a:solidFill>
                  <a:prstClr val="black"/>
                </a:solidFill>
                <a:latin typeface="Arial" charset="0"/>
              </a:rPr>
              <a:t>, “Plastimatch: An open source software suite for radiotherapy image processing,” in </a:t>
            </a:r>
            <a:r>
              <a:rPr lang="en-US" sz="1400" i="1" dirty="0">
                <a:solidFill>
                  <a:prstClr val="black"/>
                </a:solidFill>
                <a:latin typeface="Arial" charset="0"/>
              </a:rPr>
              <a:t>Proceedings of the </a:t>
            </a:r>
            <a:r>
              <a:rPr lang="en-US" sz="1400" i="1" dirty="0" err="1">
                <a:solidFill>
                  <a:prstClr val="black"/>
                </a:solidFill>
                <a:latin typeface="Arial" charset="0"/>
              </a:rPr>
              <a:t>XVIth</a:t>
            </a:r>
            <a:r>
              <a:rPr lang="en-US" sz="1400" i="1" dirty="0">
                <a:solidFill>
                  <a:prstClr val="black"/>
                </a:solidFill>
                <a:latin typeface="Arial" charset="0"/>
              </a:rPr>
              <a:t> International Conference on the Use of Computers in Radiotherapy (ICCR) </a:t>
            </a:r>
            <a:r>
              <a:rPr lang="en-US" sz="1400" dirty="0">
                <a:solidFill>
                  <a:prstClr val="black"/>
                </a:solidFill>
                <a:latin typeface="Arial" charset="0"/>
              </a:rPr>
              <a:t>(Amsterdam, the Netherlands, 2010).</a:t>
            </a:r>
          </a:p>
        </p:txBody>
      </p:sp>
      <p:sp>
        <p:nvSpPr>
          <p:cNvPr id="46" name="Rectangle 45"/>
          <p:cNvSpPr/>
          <p:nvPr/>
        </p:nvSpPr>
        <p:spPr>
          <a:xfrm>
            <a:off x="6281227" y="1080120"/>
            <a:ext cx="1338773" cy="609600"/>
          </a:xfrm>
          <a:prstGeom prst="rect">
            <a:avLst/>
          </a:prstGeom>
          <a:solidFill>
            <a:srgbClr val="F77547"/>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Pinnacle³</a:t>
            </a:r>
          </a:p>
        </p:txBody>
      </p:sp>
      <p:sp>
        <p:nvSpPr>
          <p:cNvPr id="47" name="Rectangle 46"/>
          <p:cNvSpPr/>
          <p:nvPr/>
        </p:nvSpPr>
        <p:spPr>
          <a:xfrm>
            <a:off x="7712068" y="1080120"/>
            <a:ext cx="1246748" cy="609600"/>
          </a:xfrm>
          <a:prstGeom prst="rect">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a:ea typeface="+mn-ea"/>
                <a:cs typeface="+mn-cs"/>
              </a:rPr>
              <a:t>Eclipse™</a:t>
            </a:r>
          </a:p>
        </p:txBody>
      </p:sp>
      <p:sp>
        <p:nvSpPr>
          <p:cNvPr id="48" name="Rectangle 47"/>
          <p:cNvSpPr/>
          <p:nvPr/>
        </p:nvSpPr>
        <p:spPr>
          <a:xfrm>
            <a:off x="6344717" y="2908920"/>
            <a:ext cx="1217066" cy="609600"/>
          </a:xfrm>
          <a:prstGeom prst="rect">
            <a:avLst/>
          </a:prstGeom>
          <a:solidFill>
            <a:srgbClr val="4BACC6"/>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SlicerRT</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Flowchart: Magnetic Disk 48"/>
          <p:cNvSpPr/>
          <p:nvPr/>
        </p:nvSpPr>
        <p:spPr>
          <a:xfrm>
            <a:off x="6371615" y="2001712"/>
            <a:ext cx="1157996" cy="612648"/>
          </a:xfrm>
          <a:prstGeom prst="flowChartMagneticDisk">
            <a:avLst/>
          </a:prstGeom>
          <a:solidFill>
            <a:srgbClr val="F77547"/>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DICOM-RT</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0" name="Flowchart: Magnetic Disk 49"/>
          <p:cNvSpPr/>
          <p:nvPr/>
        </p:nvSpPr>
        <p:spPr>
          <a:xfrm>
            <a:off x="7756444" y="2001712"/>
            <a:ext cx="1157996" cy="612648"/>
          </a:xfrm>
          <a:prstGeom prst="flowChartMagneticDisk">
            <a:avLst/>
          </a:prstGeom>
          <a:solidFill>
            <a:srgbClr val="C0504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DICOM-RT</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1" name="Straight Arrow Connector 50"/>
          <p:cNvCxnSpPr>
            <a:stCxn id="46" idx="2"/>
          </p:cNvCxnSpPr>
          <p:nvPr/>
        </p:nvCxnSpPr>
        <p:spPr>
          <a:xfrm>
            <a:off x="6950614" y="1689720"/>
            <a:ext cx="0" cy="31199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52" name="Straight Arrow Connector 51"/>
          <p:cNvCxnSpPr>
            <a:stCxn id="47" idx="2"/>
            <a:endCxn id="50" idx="1"/>
          </p:cNvCxnSpPr>
          <p:nvPr/>
        </p:nvCxnSpPr>
        <p:spPr>
          <a:xfrm>
            <a:off x="8335442" y="1689720"/>
            <a:ext cx="0" cy="31199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53" name="Straight Arrow Connector 52"/>
          <p:cNvCxnSpPr>
            <a:stCxn id="49" idx="3"/>
            <a:endCxn id="48" idx="0"/>
          </p:cNvCxnSpPr>
          <p:nvPr/>
        </p:nvCxnSpPr>
        <p:spPr>
          <a:xfrm>
            <a:off x="6950613" y="2614360"/>
            <a:ext cx="2637" cy="29456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54" name="Straight Arrow Connector 53"/>
          <p:cNvCxnSpPr>
            <a:stCxn id="50" idx="3"/>
          </p:cNvCxnSpPr>
          <p:nvPr/>
        </p:nvCxnSpPr>
        <p:spPr>
          <a:xfrm flipH="1">
            <a:off x="7580833" y="2614360"/>
            <a:ext cx="754609" cy="29456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55" name="Rectangle 54"/>
          <p:cNvSpPr/>
          <p:nvPr/>
        </p:nvSpPr>
        <p:spPr>
          <a:xfrm>
            <a:off x="5448300" y="3899520"/>
            <a:ext cx="1217066" cy="609600"/>
          </a:xfrm>
          <a:prstGeom prst="rect">
            <a:avLst/>
          </a:prstGeom>
          <a:solidFill>
            <a:srgbClr val="70AC2E"/>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MATLAB</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6" name="Straight Arrow Connector 55"/>
          <p:cNvCxnSpPr/>
          <p:nvPr/>
        </p:nvCxnSpPr>
        <p:spPr>
          <a:xfrm flipH="1">
            <a:off x="6248400" y="3518520"/>
            <a:ext cx="304800" cy="3810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57" name="Straight Arrow Connector 56"/>
          <p:cNvCxnSpPr>
            <a:stCxn id="55" idx="0"/>
          </p:cNvCxnSpPr>
          <p:nvPr/>
        </p:nvCxnSpPr>
        <p:spPr>
          <a:xfrm flipV="1">
            <a:off x="6056833" y="3518520"/>
            <a:ext cx="306934" cy="3810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58" name="Flowchart: Magnetic Disk 57"/>
          <p:cNvSpPr/>
          <p:nvPr/>
        </p:nvSpPr>
        <p:spPr>
          <a:xfrm>
            <a:off x="7181850" y="3896472"/>
            <a:ext cx="1217066" cy="612648"/>
          </a:xfrm>
          <a:prstGeom prst="flowChartMagneticDisk">
            <a:avLst/>
          </a:prstGeom>
          <a:solidFill>
            <a:srgbClr val="4F81BD"/>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DICOM-RT</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59" name="Straight Arrow Connector 58"/>
          <p:cNvCxnSpPr>
            <a:endCxn id="58" idx="1"/>
          </p:cNvCxnSpPr>
          <p:nvPr/>
        </p:nvCxnSpPr>
        <p:spPr>
          <a:xfrm>
            <a:off x="7485583" y="3518520"/>
            <a:ext cx="304800" cy="37795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60" name="Rectangle 59"/>
          <p:cNvSpPr/>
          <p:nvPr/>
        </p:nvSpPr>
        <p:spPr>
          <a:xfrm>
            <a:off x="5207240" y="1080120"/>
            <a:ext cx="774133" cy="609600"/>
          </a:xfrm>
          <a:prstGeom prst="rect">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Calibri"/>
                <a:ea typeface="+mn-ea"/>
                <a:cs typeface="+mn-cs"/>
              </a:rPr>
              <a:t>XiO</a:t>
            </a:r>
            <a:r>
              <a:rPr kumimoji="0" lang="en-US" sz="1800" b="0" i="0" u="none" strike="noStrike" kern="0" cap="none" spc="0" normalizeH="0" baseline="0" noProof="0" dirty="0">
                <a:ln>
                  <a:noFill/>
                </a:ln>
                <a:solidFill>
                  <a:prstClr val="white"/>
                </a:solidFill>
                <a:effectLst/>
                <a:uLnTx/>
                <a:uFillTx/>
                <a:latin typeface="Calibri"/>
                <a:ea typeface="+mn-ea"/>
                <a:cs typeface="+mn-cs"/>
              </a:rPr>
              <a:t>®</a:t>
            </a:r>
          </a:p>
        </p:txBody>
      </p:sp>
      <p:sp>
        <p:nvSpPr>
          <p:cNvPr id="61" name="Flowchart: Magnetic Disk 60"/>
          <p:cNvSpPr/>
          <p:nvPr/>
        </p:nvSpPr>
        <p:spPr>
          <a:xfrm>
            <a:off x="5014204" y="2001712"/>
            <a:ext cx="1157996" cy="612648"/>
          </a:xfrm>
          <a:prstGeom prst="flowChartMagneticDisk">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DICOM-RT</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62" name="Straight Arrow Connector 61"/>
          <p:cNvCxnSpPr>
            <a:stCxn id="60" idx="2"/>
            <a:endCxn id="61" idx="1"/>
          </p:cNvCxnSpPr>
          <p:nvPr/>
        </p:nvCxnSpPr>
        <p:spPr>
          <a:xfrm flipH="1">
            <a:off x="5593202" y="1689720"/>
            <a:ext cx="1105" cy="311992"/>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cxnSp>
        <p:nvCxnSpPr>
          <p:cNvPr id="63" name="Straight Arrow Connector 62"/>
          <p:cNvCxnSpPr>
            <a:stCxn id="61" idx="3"/>
          </p:cNvCxnSpPr>
          <p:nvPr/>
        </p:nvCxnSpPr>
        <p:spPr>
          <a:xfrm>
            <a:off x="5593202" y="2614360"/>
            <a:ext cx="778413" cy="29456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sp>
        <p:nvSpPr>
          <p:cNvPr id="64"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Development principles</a:t>
            </a:r>
            <a:endParaRPr lang="en-CA" sz="3600" b="1" dirty="0">
              <a:latin typeface="Calibri" pitchFamily="34" charset="0"/>
            </a:endParaRPr>
          </a:p>
        </p:txBody>
      </p:sp>
    </p:spTree>
    <p:extLst>
      <p:ext uri="{BB962C8B-B14F-4D97-AF65-F5344CB8AC3E}">
        <p14:creationId xmlns:p14="http://schemas.microsoft.com/office/powerpoint/2010/main" val="3787532927"/>
      </p:ext>
    </p:extLst>
  </p:cSld>
  <p:clrMapOvr>
    <a:masterClrMapping/>
  </p:clrMapOvr>
  <mc:AlternateContent xmlns:mc="http://schemas.openxmlformats.org/markup-compatibility/2006" xmlns:p14="http://schemas.microsoft.com/office/powerpoint/2010/main">
    <mc:Choice Requires="p14">
      <p:transition spd="slow" p14:dur="2000" advTm="114038"/>
    </mc:Choice>
    <mc:Fallback xmlns="">
      <p:transition spd="slow" advTm="11403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86209497"/>
              </p:ext>
            </p:extLst>
          </p:nvPr>
        </p:nvGraphicFramePr>
        <p:xfrm>
          <a:off x="1371600" y="767266"/>
          <a:ext cx="6324600" cy="5593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85811" y="5772022"/>
            <a:ext cx="2146870" cy="369332"/>
          </a:xfrm>
          <a:prstGeom prst="rect">
            <a:avLst/>
          </a:prstGeom>
          <a:solidFill>
            <a:srgbClr val="4BACC6"/>
          </a:solidFill>
          <a:ln w="38100" cap="flat" cmpd="sng" algn="ctr">
            <a:solidFill>
              <a:sysClr val="window" lastClr="FFFFFF"/>
            </a:solidFill>
            <a:prstDash val="solid"/>
          </a:ln>
          <a:effectLst>
            <a:outerShdw blurRad="50800" dist="38100" dir="2700000" algn="tl" rotWithShape="0">
              <a:prstClr val="black">
                <a:alpha val="40000"/>
              </a:prstClr>
            </a:outerShdw>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SlicerRT components</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6" name="TextBox 5"/>
          <p:cNvSpPr txBox="1"/>
          <p:nvPr/>
        </p:nvSpPr>
        <p:spPr>
          <a:xfrm>
            <a:off x="6588867" y="5772022"/>
            <a:ext cx="2224455" cy="369332"/>
          </a:xfrm>
          <a:prstGeom prst="rect">
            <a:avLst/>
          </a:prstGeom>
          <a:solidFill>
            <a:srgbClr val="4F81B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a:ea typeface="+mn-ea"/>
                <a:cs typeface="+mn-cs"/>
              </a:rPr>
              <a:t>3D Slicer components</a:t>
            </a: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 name="Group 6"/>
          <p:cNvGrpSpPr/>
          <p:nvPr/>
        </p:nvGrpSpPr>
        <p:grpSpPr>
          <a:xfrm>
            <a:off x="3245560" y="801193"/>
            <a:ext cx="2431441" cy="1609810"/>
            <a:chOff x="4394864" y="1092683"/>
            <a:chExt cx="4815654" cy="1625908"/>
          </a:xfrm>
        </p:grpSpPr>
        <p:sp>
          <p:nvSpPr>
            <p:cNvPr id="8" name="Hexagon 7"/>
            <p:cNvSpPr/>
            <p:nvPr/>
          </p:nvSpPr>
          <p:spPr>
            <a:xfrm>
              <a:off x="4718587" y="1092683"/>
              <a:ext cx="4491931" cy="1625908"/>
            </a:xfrm>
            <a:prstGeom prst="hexagon">
              <a:avLst>
                <a:gd name="adj" fmla="val 28570"/>
                <a:gd name="vf" fmla="val 115470"/>
              </a:avLst>
            </a:prstGeom>
            <a:noFill/>
            <a:ln w="76200" cap="flat" cmpd="sng" algn="ctr">
              <a:solidFill>
                <a:srgbClr val="C0504D"/>
              </a:solidFill>
              <a:prstDash val="solid"/>
            </a:ln>
            <a:effectLst/>
          </p:spPr>
        </p:sp>
        <p:sp>
          <p:nvSpPr>
            <p:cNvPr id="9" name="Hexagon 4"/>
            <p:cNvSpPr/>
            <p:nvPr/>
          </p:nvSpPr>
          <p:spPr>
            <a:xfrm>
              <a:off x="4394864" y="1440960"/>
              <a:ext cx="1585387" cy="1133510"/>
            </a:xfrm>
            <a:prstGeom prst="rect">
              <a:avLst/>
            </a:prstGeom>
            <a:noFill/>
            <a:ln w="76200">
              <a:noFill/>
            </a:ln>
            <a:effectLst/>
          </p:spPr>
          <p:txBody>
            <a:bodyPr spcFirstLastPara="0" vert="horz" wrap="square" lIns="35560" tIns="35560" rIns="35560" bIns="3556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endParaRPr kumimoji="0" lang="en-CA" sz="2800" b="1"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0" name="Group 9"/>
          <p:cNvGrpSpPr/>
          <p:nvPr/>
        </p:nvGrpSpPr>
        <p:grpSpPr>
          <a:xfrm>
            <a:off x="5262592" y="1758498"/>
            <a:ext cx="2421916" cy="1609810"/>
            <a:chOff x="4394864" y="1092683"/>
            <a:chExt cx="4796789" cy="1625908"/>
          </a:xfrm>
        </p:grpSpPr>
        <p:sp>
          <p:nvSpPr>
            <p:cNvPr id="11" name="Hexagon 10"/>
            <p:cNvSpPr/>
            <p:nvPr/>
          </p:nvSpPr>
          <p:spPr>
            <a:xfrm>
              <a:off x="4699722" y="1092683"/>
              <a:ext cx="4491931" cy="1625908"/>
            </a:xfrm>
            <a:prstGeom prst="hexagon">
              <a:avLst>
                <a:gd name="adj" fmla="val 28570"/>
                <a:gd name="vf" fmla="val 115470"/>
              </a:avLst>
            </a:prstGeom>
            <a:noFill/>
            <a:ln w="76200" cap="flat" cmpd="sng" algn="ctr">
              <a:solidFill>
                <a:srgbClr val="C0504D"/>
              </a:solidFill>
              <a:prstDash val="solid"/>
            </a:ln>
            <a:effectLst/>
          </p:spPr>
        </p:sp>
        <p:sp>
          <p:nvSpPr>
            <p:cNvPr id="12" name="Hexagon 4"/>
            <p:cNvSpPr/>
            <p:nvPr/>
          </p:nvSpPr>
          <p:spPr>
            <a:xfrm>
              <a:off x="4394864" y="1440960"/>
              <a:ext cx="1585387" cy="1133510"/>
            </a:xfrm>
            <a:prstGeom prst="rect">
              <a:avLst/>
            </a:prstGeom>
            <a:noFill/>
            <a:ln w="76200">
              <a:noFill/>
            </a:ln>
            <a:effectLst/>
          </p:spPr>
          <p:txBody>
            <a:bodyPr spcFirstLastPara="0" vert="horz" wrap="square" lIns="35560" tIns="35560" rIns="35560" bIns="3556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endParaRPr kumimoji="0" lang="en-CA" sz="2800" b="1"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3" name="Group 12"/>
          <p:cNvGrpSpPr/>
          <p:nvPr/>
        </p:nvGrpSpPr>
        <p:grpSpPr>
          <a:xfrm>
            <a:off x="5293632" y="3781297"/>
            <a:ext cx="2397937" cy="1609810"/>
            <a:chOff x="4394864" y="1092683"/>
            <a:chExt cx="4796789" cy="1625908"/>
          </a:xfrm>
        </p:grpSpPr>
        <p:sp>
          <p:nvSpPr>
            <p:cNvPr id="14" name="Hexagon 13"/>
            <p:cNvSpPr/>
            <p:nvPr/>
          </p:nvSpPr>
          <p:spPr>
            <a:xfrm>
              <a:off x="4699722" y="1092683"/>
              <a:ext cx="4491931" cy="1625908"/>
            </a:xfrm>
            <a:prstGeom prst="hexagon">
              <a:avLst>
                <a:gd name="adj" fmla="val 28570"/>
                <a:gd name="vf" fmla="val 115470"/>
              </a:avLst>
            </a:prstGeom>
            <a:noFill/>
            <a:ln w="76200" cap="flat" cmpd="sng" algn="ctr">
              <a:solidFill>
                <a:srgbClr val="C0504D"/>
              </a:solidFill>
              <a:prstDash val="solid"/>
            </a:ln>
            <a:effectLst/>
          </p:spPr>
        </p:sp>
        <p:sp>
          <p:nvSpPr>
            <p:cNvPr id="15" name="Hexagon 4"/>
            <p:cNvSpPr/>
            <p:nvPr/>
          </p:nvSpPr>
          <p:spPr>
            <a:xfrm>
              <a:off x="4394864" y="1440960"/>
              <a:ext cx="1585387" cy="1133510"/>
            </a:xfrm>
            <a:prstGeom prst="rect">
              <a:avLst/>
            </a:prstGeom>
            <a:noFill/>
            <a:ln w="76200">
              <a:noFill/>
            </a:ln>
            <a:effectLst/>
          </p:spPr>
          <p:txBody>
            <a:bodyPr spcFirstLastPara="0" vert="horz" wrap="square" lIns="35560" tIns="35560" rIns="35560" bIns="3556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endParaRPr kumimoji="0" lang="en-CA" sz="2800" b="1"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6" name="Group 15"/>
          <p:cNvGrpSpPr/>
          <p:nvPr/>
        </p:nvGrpSpPr>
        <p:grpSpPr>
          <a:xfrm>
            <a:off x="3267075" y="4755420"/>
            <a:ext cx="2443526" cy="1625908"/>
            <a:chOff x="4394864" y="1065314"/>
            <a:chExt cx="4887985" cy="1642167"/>
          </a:xfrm>
        </p:grpSpPr>
        <p:sp>
          <p:nvSpPr>
            <p:cNvPr id="17" name="Hexagon 16"/>
            <p:cNvSpPr/>
            <p:nvPr/>
          </p:nvSpPr>
          <p:spPr>
            <a:xfrm>
              <a:off x="4608527" y="1065314"/>
              <a:ext cx="4674322" cy="1642167"/>
            </a:xfrm>
            <a:prstGeom prst="hexagon">
              <a:avLst>
                <a:gd name="adj" fmla="val 28570"/>
                <a:gd name="vf" fmla="val 115470"/>
              </a:avLst>
            </a:prstGeom>
            <a:noFill/>
            <a:ln w="76200" cap="flat" cmpd="sng" algn="ctr">
              <a:solidFill>
                <a:srgbClr val="C0504D"/>
              </a:solidFill>
              <a:prstDash val="solid"/>
            </a:ln>
            <a:effectLst/>
          </p:spPr>
        </p:sp>
        <p:sp>
          <p:nvSpPr>
            <p:cNvPr id="18" name="Hexagon 4"/>
            <p:cNvSpPr/>
            <p:nvPr/>
          </p:nvSpPr>
          <p:spPr>
            <a:xfrm>
              <a:off x="4394864" y="1440960"/>
              <a:ext cx="1585387" cy="1133510"/>
            </a:xfrm>
            <a:prstGeom prst="rect">
              <a:avLst/>
            </a:prstGeom>
            <a:noFill/>
            <a:ln w="76200">
              <a:noFill/>
            </a:ln>
            <a:effectLst/>
          </p:spPr>
          <p:txBody>
            <a:bodyPr spcFirstLastPara="0" vert="horz" wrap="square" lIns="35560" tIns="35560" rIns="35560" bIns="3556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endParaRPr kumimoji="0" lang="en-CA" sz="2800" b="1"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9" name="Group 18"/>
          <p:cNvGrpSpPr/>
          <p:nvPr/>
        </p:nvGrpSpPr>
        <p:grpSpPr>
          <a:xfrm>
            <a:off x="1243237" y="3754651"/>
            <a:ext cx="2397937" cy="1609810"/>
            <a:chOff x="4394864" y="1092683"/>
            <a:chExt cx="4796789" cy="1625908"/>
          </a:xfrm>
        </p:grpSpPr>
        <p:sp>
          <p:nvSpPr>
            <p:cNvPr id="20" name="Hexagon 19"/>
            <p:cNvSpPr/>
            <p:nvPr/>
          </p:nvSpPr>
          <p:spPr>
            <a:xfrm>
              <a:off x="4699722" y="1092683"/>
              <a:ext cx="4491931" cy="1625908"/>
            </a:xfrm>
            <a:prstGeom prst="hexagon">
              <a:avLst>
                <a:gd name="adj" fmla="val 28570"/>
                <a:gd name="vf" fmla="val 115470"/>
              </a:avLst>
            </a:prstGeom>
            <a:noFill/>
            <a:ln w="76200" cap="flat" cmpd="sng" algn="ctr">
              <a:solidFill>
                <a:srgbClr val="C0504D"/>
              </a:solidFill>
              <a:prstDash val="solid"/>
            </a:ln>
            <a:effectLst/>
          </p:spPr>
        </p:sp>
        <p:sp>
          <p:nvSpPr>
            <p:cNvPr id="21" name="Hexagon 4"/>
            <p:cNvSpPr/>
            <p:nvPr/>
          </p:nvSpPr>
          <p:spPr>
            <a:xfrm>
              <a:off x="4394864" y="1440960"/>
              <a:ext cx="1585387" cy="1133510"/>
            </a:xfrm>
            <a:prstGeom prst="rect">
              <a:avLst/>
            </a:prstGeom>
            <a:noFill/>
            <a:ln w="76200">
              <a:noFill/>
            </a:ln>
            <a:effectLst/>
          </p:spPr>
          <p:txBody>
            <a:bodyPr spcFirstLastPara="0" vert="horz" wrap="square" lIns="35560" tIns="35560" rIns="35560" bIns="3556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endParaRPr kumimoji="0" lang="en-CA" sz="2800" b="1"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22" name="Group 21"/>
          <p:cNvGrpSpPr/>
          <p:nvPr/>
        </p:nvGrpSpPr>
        <p:grpSpPr>
          <a:xfrm>
            <a:off x="1252762" y="1783365"/>
            <a:ext cx="2397937" cy="1609810"/>
            <a:chOff x="4394864" y="1092683"/>
            <a:chExt cx="4796789" cy="1625908"/>
          </a:xfrm>
        </p:grpSpPr>
        <p:sp>
          <p:nvSpPr>
            <p:cNvPr id="23" name="Hexagon 22"/>
            <p:cNvSpPr/>
            <p:nvPr/>
          </p:nvSpPr>
          <p:spPr>
            <a:xfrm>
              <a:off x="4699722" y="1092683"/>
              <a:ext cx="4491931" cy="1625908"/>
            </a:xfrm>
            <a:prstGeom prst="hexagon">
              <a:avLst>
                <a:gd name="adj" fmla="val 28570"/>
                <a:gd name="vf" fmla="val 115470"/>
              </a:avLst>
            </a:prstGeom>
            <a:noFill/>
            <a:ln w="76200" cap="flat" cmpd="sng" algn="ctr">
              <a:solidFill>
                <a:srgbClr val="C0504D"/>
              </a:solidFill>
              <a:prstDash val="solid"/>
            </a:ln>
            <a:effectLst/>
          </p:spPr>
        </p:sp>
        <p:sp>
          <p:nvSpPr>
            <p:cNvPr id="24" name="Hexagon 4"/>
            <p:cNvSpPr/>
            <p:nvPr/>
          </p:nvSpPr>
          <p:spPr>
            <a:xfrm>
              <a:off x="4394864" y="1440960"/>
              <a:ext cx="1585387" cy="1133510"/>
            </a:xfrm>
            <a:prstGeom prst="rect">
              <a:avLst/>
            </a:prstGeom>
            <a:noFill/>
            <a:ln w="76200">
              <a:noFill/>
            </a:ln>
            <a:effectLst/>
          </p:spPr>
          <p:txBody>
            <a:bodyPr spcFirstLastPara="0" vert="horz" wrap="square" lIns="35560" tIns="35560" rIns="35560" bIns="35560"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tabLst/>
                <a:defRPr/>
              </a:pPr>
              <a:endParaRPr kumimoji="0" lang="en-CA" sz="2800" b="1" i="0" u="none" strike="noStrike" kern="0" cap="none" spc="0" normalizeH="0" baseline="0" noProof="0" dirty="0">
                <a:ln>
                  <a:noFill/>
                </a:ln>
                <a:solidFill>
                  <a:prstClr val="white"/>
                </a:solidFill>
                <a:effectLst/>
                <a:uLnTx/>
                <a:uFillTx/>
                <a:latin typeface="Calibri"/>
                <a:ea typeface="+mn-ea"/>
                <a:cs typeface="+mn-cs"/>
              </a:endParaRPr>
            </a:p>
          </p:txBody>
        </p:sp>
      </p:grpSp>
      <p:sp>
        <p:nvSpPr>
          <p:cNvPr id="25" name="Title 1"/>
          <p:cNvSpPr txBox="1">
            <a:spLocks/>
          </p:cNvSpPr>
          <p:nvPr/>
        </p:nvSpPr>
        <p:spPr bwMode="auto">
          <a:xfrm>
            <a:off x="3156724" y="101646"/>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General workflow overview</a:t>
            </a:r>
            <a:endParaRPr lang="en-CA" sz="3600" b="1" dirty="0">
              <a:latin typeface="Calibri" pitchFamily="34" charset="0"/>
            </a:endParaRPr>
          </a:p>
        </p:txBody>
      </p:sp>
    </p:spTree>
    <p:custDataLst>
      <p:tags r:id="rId1"/>
    </p:custDataLst>
    <p:extLst>
      <p:ext uri="{BB962C8B-B14F-4D97-AF65-F5344CB8AC3E}">
        <p14:creationId xmlns:p14="http://schemas.microsoft.com/office/powerpoint/2010/main" val="99922681"/>
      </p:ext>
    </p:extLst>
  </p:cSld>
  <p:clrMapOvr>
    <a:masterClrMapping/>
  </p:clrMapOvr>
  <mc:AlternateContent xmlns:mc="http://schemas.openxmlformats.org/markup-compatibility/2006" xmlns:p14="http://schemas.microsoft.com/office/powerpoint/2010/main">
    <mc:Choice Requires="p14">
      <p:transition spd="slow" p14:dur="2000" advTm="55401"/>
    </mc:Choice>
    <mc:Fallback xmlns="">
      <p:transition spd="slow" advTm="554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181" y="1077930"/>
            <a:ext cx="5531625" cy="491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52400" y="914399"/>
            <a:ext cx="3352800" cy="525956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Integrated into core DICOM import plugin mechanism</a:t>
            </a:r>
          </a:p>
          <a:p>
            <a:r>
              <a:rPr lang="en-CA" sz="2200" dirty="0" smtClean="0">
                <a:solidFill>
                  <a:prstClr val="black"/>
                </a:solidFill>
                <a:latin typeface="Calibri"/>
              </a:rPr>
              <a:t>Data is organized in a smart hierarchy</a:t>
            </a:r>
          </a:p>
          <a:p>
            <a:r>
              <a:rPr lang="en-CA" sz="2200" dirty="0" smtClean="0">
                <a:solidFill>
                  <a:prstClr val="black"/>
                </a:solidFill>
                <a:latin typeface="Calibri"/>
              </a:rPr>
              <a:t>Supported data types:</a:t>
            </a:r>
          </a:p>
          <a:p>
            <a:pPr lvl="1"/>
            <a:r>
              <a:rPr lang="en-CA" sz="2200" dirty="0" smtClean="0">
                <a:solidFill>
                  <a:prstClr val="black"/>
                </a:solidFill>
                <a:latin typeface="Calibri"/>
              </a:rPr>
              <a:t>RT structure sets</a:t>
            </a:r>
            <a:br>
              <a:rPr lang="en-CA" sz="2200" dirty="0" smtClean="0">
                <a:solidFill>
                  <a:prstClr val="black"/>
                </a:solidFill>
                <a:latin typeface="Calibri"/>
              </a:rPr>
            </a:br>
            <a:r>
              <a:rPr lang="en-CA" sz="2200" dirty="0" smtClean="0">
                <a:solidFill>
                  <a:prstClr val="black"/>
                </a:solidFill>
                <a:latin typeface="Calibri"/>
              </a:rPr>
              <a:t>→ Contours</a:t>
            </a:r>
            <a:br>
              <a:rPr lang="en-CA" sz="2200" dirty="0" smtClean="0">
                <a:solidFill>
                  <a:prstClr val="black"/>
                </a:solidFill>
                <a:latin typeface="Calibri"/>
              </a:rPr>
            </a:br>
            <a:r>
              <a:rPr lang="en-CA" sz="2200" dirty="0" smtClean="0">
                <a:solidFill>
                  <a:prstClr val="black"/>
                </a:solidFill>
                <a:latin typeface="Calibri"/>
              </a:rPr>
              <a:t>→ Fiducial point</a:t>
            </a:r>
          </a:p>
          <a:p>
            <a:pPr lvl="1"/>
            <a:r>
              <a:rPr lang="en-CA" sz="2200" dirty="0" smtClean="0">
                <a:solidFill>
                  <a:prstClr val="black"/>
                </a:solidFill>
                <a:latin typeface="Calibri"/>
              </a:rPr>
              <a:t>RT dose map</a:t>
            </a:r>
          </a:p>
          <a:p>
            <a:pPr lvl="1"/>
            <a:r>
              <a:rPr lang="en-CA" sz="2200" dirty="0" smtClean="0">
                <a:solidFill>
                  <a:prstClr val="black"/>
                </a:solidFill>
                <a:latin typeface="Calibri"/>
              </a:rPr>
              <a:t>RT image</a:t>
            </a:r>
          </a:p>
          <a:p>
            <a:pPr lvl="1"/>
            <a:r>
              <a:rPr lang="en-CA" sz="2200" dirty="0" smtClean="0">
                <a:solidFill>
                  <a:prstClr val="black"/>
                </a:solidFill>
                <a:latin typeface="Calibri"/>
              </a:rPr>
              <a:t>RT plan: </a:t>
            </a:r>
            <a:r>
              <a:rPr lang="en-CA" sz="2200" dirty="0" err="1" smtClean="0">
                <a:solidFill>
                  <a:prstClr val="black"/>
                </a:solidFill>
                <a:latin typeface="Calibri"/>
              </a:rPr>
              <a:t>isocenter</a:t>
            </a:r>
            <a:r>
              <a:rPr lang="en-CA" sz="2200" dirty="0" smtClean="0">
                <a:solidFill>
                  <a:prstClr val="black"/>
                </a:solidFill>
                <a:latin typeface="Calibri"/>
              </a:rPr>
              <a:t>, beams</a:t>
            </a:r>
          </a:p>
          <a:p>
            <a:pPr lvl="1"/>
            <a:r>
              <a:rPr lang="en-CA" sz="2200" dirty="0" smtClean="0">
                <a:solidFill>
                  <a:prstClr val="black"/>
                </a:solidFill>
                <a:latin typeface="Calibri"/>
              </a:rPr>
              <a:t>Planning CT, MR, etc. </a:t>
            </a:r>
          </a:p>
          <a:p>
            <a:pPr lvl="1"/>
            <a:endParaRPr lang="en-CA" sz="2200" dirty="0" smtClean="0">
              <a:solidFill>
                <a:prstClr val="black"/>
              </a:solidFill>
              <a:latin typeface="Calibri"/>
            </a:endParaRPr>
          </a:p>
        </p:txBody>
      </p:sp>
      <p:sp>
        <p:nvSpPr>
          <p:cNvPr id="6" name="Content Placeholder 2"/>
          <p:cNvSpPr txBox="1">
            <a:spLocks/>
          </p:cNvSpPr>
          <p:nvPr/>
        </p:nvSpPr>
        <p:spPr bwMode="auto">
          <a:xfrm>
            <a:off x="4315914" y="5869702"/>
            <a:ext cx="4060916" cy="304267"/>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en-CA" sz="1600" b="0" i="0" u="none" strike="noStrike" kern="1200" cap="none" spc="0" normalizeH="0" baseline="0" noProof="0" dirty="0" smtClean="0">
                <a:ln>
                  <a:noFill/>
                </a:ln>
                <a:solidFill>
                  <a:prstClr val="black"/>
                </a:solidFill>
                <a:effectLst/>
                <a:uLnTx/>
                <a:uFillTx/>
                <a:latin typeface="Calibri"/>
                <a:ea typeface="+mn-ea"/>
                <a:cs typeface="+mn-cs"/>
              </a:rPr>
              <a:t>Standard layout after loading phantom dataset</a:t>
            </a:r>
          </a:p>
        </p:txBody>
      </p:sp>
      <p:sp>
        <p:nvSpPr>
          <p:cNvPr id="7"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DICOM-RT import</a:t>
            </a:r>
            <a:endParaRPr lang="en-CA" sz="3600" b="1" dirty="0">
              <a:latin typeface="Calibri" pitchFamily="34" charset="0"/>
            </a:endParaRPr>
          </a:p>
        </p:txBody>
      </p:sp>
    </p:spTree>
    <p:extLst>
      <p:ext uri="{BB962C8B-B14F-4D97-AF65-F5344CB8AC3E}">
        <p14:creationId xmlns:p14="http://schemas.microsoft.com/office/powerpoint/2010/main" val="2485212696"/>
      </p:ext>
    </p:extLst>
  </p:cSld>
  <p:clrMapOvr>
    <a:masterClrMapping/>
  </p:clrMapOvr>
  <mc:AlternateContent xmlns:mc="http://schemas.openxmlformats.org/markup-compatibility/2006" xmlns:p14="http://schemas.microsoft.com/office/powerpoint/2010/main">
    <mc:Choice Requires="p14">
      <p:transition spd="slow" p14:dur="2000" advTm="78286"/>
    </mc:Choice>
    <mc:Fallback xmlns="">
      <p:transition spd="slow" advTm="7828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593" r="9615"/>
          <a:stretch/>
        </p:blipFill>
        <p:spPr bwMode="auto">
          <a:xfrm>
            <a:off x="3086986" y="4114800"/>
            <a:ext cx="1104014"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bwMode="auto">
          <a:xfrm>
            <a:off x="228600" y="990600"/>
            <a:ext cx="42672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Multiple representations</a:t>
            </a:r>
            <a:br>
              <a:rPr lang="en-CA" sz="2200" dirty="0" smtClean="0">
                <a:solidFill>
                  <a:prstClr val="black"/>
                </a:solidFill>
                <a:latin typeface="Calibri"/>
              </a:rPr>
            </a:br>
            <a:r>
              <a:rPr lang="en-CA" sz="2200" dirty="0" smtClean="0">
                <a:solidFill>
                  <a:prstClr val="black"/>
                </a:solidFill>
                <a:latin typeface="Calibri"/>
              </a:rPr>
              <a:t>(automatic conversion)</a:t>
            </a:r>
          </a:p>
          <a:p>
            <a:pPr lvl="1"/>
            <a:r>
              <a:rPr lang="en-CA" sz="2200" dirty="0" smtClean="0">
                <a:solidFill>
                  <a:prstClr val="black"/>
                </a:solidFill>
                <a:latin typeface="Calibri"/>
              </a:rPr>
              <a:t>Ribbon model</a:t>
            </a:r>
          </a:p>
          <a:p>
            <a:pPr lvl="1"/>
            <a:r>
              <a:rPr lang="en-CA" sz="2200" dirty="0" smtClean="0">
                <a:solidFill>
                  <a:prstClr val="black"/>
                </a:solidFill>
                <a:latin typeface="Calibri"/>
              </a:rPr>
              <a:t>Rasterized volume</a:t>
            </a:r>
          </a:p>
          <a:p>
            <a:pPr lvl="1"/>
            <a:r>
              <a:rPr lang="en-CA" sz="2200" dirty="0" smtClean="0">
                <a:solidFill>
                  <a:prstClr val="black"/>
                </a:solidFill>
                <a:latin typeface="Calibri"/>
              </a:rPr>
              <a:t>Closed surface model</a:t>
            </a:r>
          </a:p>
          <a:p>
            <a:r>
              <a:rPr lang="en-CA" sz="2200" dirty="0" smtClean="0">
                <a:solidFill>
                  <a:prstClr val="black"/>
                </a:solidFill>
                <a:latin typeface="Calibri"/>
              </a:rPr>
              <a:t>Contour comparison</a:t>
            </a:r>
          </a:p>
          <a:p>
            <a:pPr lvl="1"/>
            <a:r>
              <a:rPr lang="en-CA" sz="2200" dirty="0" smtClean="0">
                <a:solidFill>
                  <a:prstClr val="black"/>
                </a:solidFill>
                <a:latin typeface="Calibri"/>
              </a:rPr>
              <a:t>Dice coefficient</a:t>
            </a:r>
            <a:endParaRPr lang="en-CA" sz="2200" dirty="0">
              <a:solidFill>
                <a:prstClr val="black"/>
              </a:solidFill>
              <a:latin typeface="Calibri"/>
            </a:endParaRPr>
          </a:p>
          <a:p>
            <a:pPr lvl="1"/>
            <a:r>
              <a:rPr lang="en-CA" sz="2200" dirty="0" err="1" smtClean="0">
                <a:solidFill>
                  <a:prstClr val="black"/>
                </a:solidFill>
                <a:latin typeface="Calibri"/>
              </a:rPr>
              <a:t>Hausdorff</a:t>
            </a:r>
            <a:r>
              <a:rPr lang="en-CA" sz="2200" dirty="0" smtClean="0">
                <a:solidFill>
                  <a:prstClr val="black"/>
                </a:solidFill>
                <a:latin typeface="Calibri"/>
              </a:rPr>
              <a:t> distance</a:t>
            </a:r>
            <a:endParaRPr lang="en-CA" sz="2200" dirty="0">
              <a:solidFill>
                <a:prstClr val="black"/>
              </a:solidFill>
              <a:latin typeface="Calibri"/>
            </a:endParaRPr>
          </a:p>
          <a:p>
            <a:r>
              <a:rPr lang="en-CA" sz="2200" dirty="0" smtClean="0">
                <a:solidFill>
                  <a:prstClr val="black"/>
                </a:solidFill>
                <a:latin typeface="Calibri"/>
              </a:rPr>
              <a:t>Contour morphology</a:t>
            </a:r>
          </a:p>
          <a:p>
            <a:pPr lvl="1"/>
            <a:r>
              <a:rPr lang="en-CA" sz="2200" dirty="0">
                <a:solidFill>
                  <a:prstClr val="black"/>
                </a:solidFill>
                <a:latin typeface="Calibri"/>
              </a:rPr>
              <a:t>Expand, </a:t>
            </a:r>
            <a:r>
              <a:rPr lang="en-CA" sz="2200" dirty="0" smtClean="0">
                <a:solidFill>
                  <a:prstClr val="black"/>
                </a:solidFill>
                <a:latin typeface="Calibri"/>
              </a:rPr>
              <a:t>shrink</a:t>
            </a:r>
          </a:p>
          <a:p>
            <a:pPr lvl="1"/>
            <a:r>
              <a:rPr lang="en-CA" sz="2200" dirty="0" smtClean="0">
                <a:solidFill>
                  <a:prstClr val="black"/>
                </a:solidFill>
                <a:latin typeface="Calibri"/>
              </a:rPr>
              <a:t>Combine using</a:t>
            </a:r>
            <a:br>
              <a:rPr lang="en-CA" sz="2200" dirty="0" smtClean="0">
                <a:solidFill>
                  <a:prstClr val="black"/>
                </a:solidFill>
                <a:latin typeface="Calibri"/>
              </a:rPr>
            </a:br>
            <a:r>
              <a:rPr lang="en-CA" sz="2200" dirty="0" smtClean="0">
                <a:solidFill>
                  <a:prstClr val="black"/>
                </a:solidFill>
                <a:latin typeface="Calibri"/>
              </a:rPr>
              <a:t>logical operators</a:t>
            </a:r>
            <a:endParaRPr lang="en-CA" sz="2200" dirty="0">
              <a:solidFill>
                <a:prstClr val="black"/>
              </a:solidFill>
              <a:latin typeface="Calibri"/>
            </a:endParaRPr>
          </a:p>
        </p:txBody>
      </p:sp>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4732" r="21252" b="16928"/>
          <a:stretch/>
        </p:blipFill>
        <p:spPr bwMode="auto">
          <a:xfrm>
            <a:off x="3733800" y="990600"/>
            <a:ext cx="2524271" cy="3017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1242" y="990642"/>
            <a:ext cx="2434158" cy="3017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687" r="21392" b="17542"/>
          <a:stretch/>
        </p:blipFill>
        <p:spPr bwMode="auto">
          <a:xfrm>
            <a:off x="5048250" y="3163444"/>
            <a:ext cx="2615439" cy="31089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6840809" y="857693"/>
            <a:ext cx="1722227" cy="265813"/>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ctr" anchorCtr="0" compatLnSpc="1">
            <a:prstTxWarp prst="textNoShape">
              <a:avLst/>
            </a:prstTxWarp>
          </a:bodyPr>
          <a:lstStyle>
            <a:defPPr>
              <a:defRPr lang="en-US"/>
            </a:defPPr>
            <a:lvl1pPr marL="0" indent="0" algn="ctr" eaLnBrk="0" hangingPunct="0">
              <a:spcBef>
                <a:spcPct val="20000"/>
              </a:spcBef>
              <a:buFont typeface="Arial" charset="0"/>
              <a:buNone/>
              <a:defRPr sz="1800">
                <a:solidFill>
                  <a:schemeClr val="tx1"/>
                </a:solidFill>
              </a:defRPr>
            </a:lvl1pPr>
            <a:lvl2pPr marL="742950" indent="-285750" eaLnBrk="0" hangingPunct="0">
              <a:spcBef>
                <a:spcPct val="20000"/>
              </a:spcBef>
              <a:buFont typeface="Arial" charset="0"/>
              <a:buChar char="–"/>
              <a:defRPr sz="2800">
                <a:solidFill>
                  <a:schemeClr val="tx1"/>
                </a:solidFill>
              </a:defRPr>
            </a:lvl2pPr>
            <a:lvl3pPr marL="1143000" indent="-228600" eaLnBrk="0" hangingPunct="0">
              <a:spcBef>
                <a:spcPct val="20000"/>
              </a:spcBef>
              <a:buFont typeface="Arial" charset="0"/>
              <a:buChar char="•"/>
              <a:defRPr sz="2400">
                <a:solidFill>
                  <a:schemeClr val="tx1"/>
                </a:solidFill>
              </a:defRPr>
            </a:lvl3pPr>
            <a:lvl4pPr marL="1600200" indent="-228600" eaLnBrk="0" hangingPunct="0">
              <a:spcBef>
                <a:spcPct val="20000"/>
              </a:spcBef>
              <a:buFont typeface="Arial" charset="0"/>
              <a:buChar char="–"/>
              <a:defRPr sz="2000">
                <a:solidFill>
                  <a:schemeClr val="tx1"/>
                </a:solidFill>
              </a:defRPr>
            </a:lvl4pPr>
            <a:lvl5pPr marL="2057400" indent="-228600" eaLnBrk="0" hangingPunct="0">
              <a:spcBef>
                <a:spcPct val="20000"/>
              </a:spcBef>
              <a:buFont typeface="Arial" charset="0"/>
              <a:buChar char="»"/>
              <a:defRPr sz="2000">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pPr marL="0" marR="0" lvl="0" indent="0" algn="ctr" defTabSz="914400" eaLnBrk="0" fontAlgn="auto" latinLnBrk="0" hangingPunct="0">
              <a:lnSpc>
                <a:spcPct val="100000"/>
              </a:lnSpc>
              <a:spcBef>
                <a:spcPct val="20000"/>
              </a:spcBef>
              <a:spcAft>
                <a:spcPts val="0"/>
              </a:spcAft>
              <a:buClrTx/>
              <a:buSzTx/>
              <a:buFont typeface="Arial" charset="0"/>
              <a:buNone/>
              <a:tabLst/>
              <a:defRPr/>
            </a:pPr>
            <a:r>
              <a:rPr kumimoji="0" lang="en-CA" sz="1600" b="0" i="0" u="none" strike="noStrike" kern="0" cap="none" spc="0" normalizeH="0" baseline="0" noProof="0" dirty="0">
                <a:ln>
                  <a:noFill/>
                </a:ln>
                <a:solidFill>
                  <a:prstClr val="black"/>
                </a:solidFill>
                <a:effectLst/>
                <a:uLnTx/>
                <a:uFillTx/>
                <a:latin typeface="Calibri"/>
                <a:ea typeface="+mn-ea"/>
                <a:cs typeface="+mn-cs"/>
              </a:rPr>
              <a:t>Rasterized volume</a:t>
            </a:r>
          </a:p>
        </p:txBody>
      </p:sp>
      <p:sp>
        <p:nvSpPr>
          <p:cNvPr id="10" name="Content Placeholder 2"/>
          <p:cNvSpPr txBox="1">
            <a:spLocks/>
          </p:cNvSpPr>
          <p:nvPr/>
        </p:nvSpPr>
        <p:spPr bwMode="auto">
          <a:xfrm>
            <a:off x="4284271" y="864030"/>
            <a:ext cx="1423327" cy="265813"/>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ctr" anchorCtr="0" compatLnSpc="1">
            <a:prstTxWarp prst="textNoShape">
              <a:avLst/>
            </a:prstTxWarp>
          </a:bodyPr>
          <a:lstStyle>
            <a:defPPr>
              <a:defRPr lang="en-US"/>
            </a:defPPr>
            <a:lvl1pPr marL="0" indent="0" algn="ctr" eaLnBrk="0" hangingPunct="0">
              <a:spcBef>
                <a:spcPct val="20000"/>
              </a:spcBef>
              <a:buFont typeface="Arial" charset="0"/>
              <a:buNone/>
              <a:defRPr sz="1800">
                <a:solidFill>
                  <a:schemeClr val="tx1"/>
                </a:solidFill>
              </a:defRPr>
            </a:lvl1pPr>
            <a:lvl2pPr marL="742950" indent="-285750" eaLnBrk="0" hangingPunct="0">
              <a:spcBef>
                <a:spcPct val="20000"/>
              </a:spcBef>
              <a:buFont typeface="Arial" charset="0"/>
              <a:buChar char="–"/>
              <a:defRPr sz="2800">
                <a:solidFill>
                  <a:schemeClr val="tx1"/>
                </a:solidFill>
              </a:defRPr>
            </a:lvl2pPr>
            <a:lvl3pPr marL="1143000" indent="-228600" eaLnBrk="0" hangingPunct="0">
              <a:spcBef>
                <a:spcPct val="20000"/>
              </a:spcBef>
              <a:buFont typeface="Arial" charset="0"/>
              <a:buChar char="•"/>
              <a:defRPr sz="2400">
                <a:solidFill>
                  <a:schemeClr val="tx1"/>
                </a:solidFill>
              </a:defRPr>
            </a:lvl3pPr>
            <a:lvl4pPr marL="1600200" indent="-228600" eaLnBrk="0" hangingPunct="0">
              <a:spcBef>
                <a:spcPct val="20000"/>
              </a:spcBef>
              <a:buFont typeface="Arial" charset="0"/>
              <a:buChar char="–"/>
              <a:defRPr sz="2000">
                <a:solidFill>
                  <a:schemeClr val="tx1"/>
                </a:solidFill>
              </a:defRPr>
            </a:lvl4pPr>
            <a:lvl5pPr marL="2057400" indent="-228600" eaLnBrk="0" hangingPunct="0">
              <a:spcBef>
                <a:spcPct val="20000"/>
              </a:spcBef>
              <a:buFont typeface="Arial" charset="0"/>
              <a:buChar char="»"/>
              <a:defRPr sz="2000">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pPr marL="0" marR="0" lvl="0" indent="0" algn="ctr" defTabSz="914400" eaLnBrk="0" fontAlgn="auto" latinLnBrk="0" hangingPunct="0">
              <a:lnSpc>
                <a:spcPct val="100000"/>
              </a:lnSpc>
              <a:spcBef>
                <a:spcPct val="20000"/>
              </a:spcBef>
              <a:spcAft>
                <a:spcPts val="0"/>
              </a:spcAft>
              <a:buClrTx/>
              <a:buSzTx/>
              <a:buFont typeface="Arial" charset="0"/>
              <a:buNone/>
              <a:tabLst/>
              <a:defRPr/>
            </a:pPr>
            <a:r>
              <a:rPr kumimoji="0" lang="en-CA" sz="1600" b="0" i="0" u="none" strike="noStrike" kern="0" cap="none" spc="0" normalizeH="0" baseline="0" noProof="0" dirty="0">
                <a:ln>
                  <a:noFill/>
                </a:ln>
                <a:solidFill>
                  <a:prstClr val="black"/>
                </a:solidFill>
                <a:effectLst/>
                <a:uLnTx/>
                <a:uFillTx/>
                <a:latin typeface="Calibri"/>
                <a:ea typeface="+mn-ea"/>
                <a:cs typeface="+mn-cs"/>
              </a:rPr>
              <a:t>Ribbon model</a:t>
            </a:r>
          </a:p>
        </p:txBody>
      </p:sp>
      <p:sp>
        <p:nvSpPr>
          <p:cNvPr id="11" name="Content Placeholder 2"/>
          <p:cNvSpPr txBox="1">
            <a:spLocks/>
          </p:cNvSpPr>
          <p:nvPr/>
        </p:nvSpPr>
        <p:spPr bwMode="auto">
          <a:xfrm>
            <a:off x="5644586" y="3035730"/>
            <a:ext cx="1423327" cy="265813"/>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ctr" anchorCtr="0" compatLnSpc="1">
            <a:prstTxWarp prst="textNoShape">
              <a:avLst/>
            </a:prstTxWarp>
          </a:bodyPr>
          <a:lstStyle>
            <a:defPPr>
              <a:defRPr lang="en-US"/>
            </a:defPPr>
            <a:lvl1pPr marL="0" indent="0" algn="ctr" eaLnBrk="0" hangingPunct="0">
              <a:spcBef>
                <a:spcPct val="20000"/>
              </a:spcBef>
              <a:buFont typeface="Arial" charset="0"/>
              <a:buNone/>
              <a:defRPr sz="1800">
                <a:solidFill>
                  <a:schemeClr val="tx1"/>
                </a:solidFill>
              </a:defRPr>
            </a:lvl1pPr>
            <a:lvl2pPr marL="742950" indent="-285750" eaLnBrk="0" hangingPunct="0">
              <a:spcBef>
                <a:spcPct val="20000"/>
              </a:spcBef>
              <a:buFont typeface="Arial" charset="0"/>
              <a:buChar char="–"/>
              <a:defRPr sz="2800">
                <a:solidFill>
                  <a:schemeClr val="tx1"/>
                </a:solidFill>
              </a:defRPr>
            </a:lvl2pPr>
            <a:lvl3pPr marL="1143000" indent="-228600" eaLnBrk="0" hangingPunct="0">
              <a:spcBef>
                <a:spcPct val="20000"/>
              </a:spcBef>
              <a:buFont typeface="Arial" charset="0"/>
              <a:buChar char="•"/>
              <a:defRPr sz="2400">
                <a:solidFill>
                  <a:schemeClr val="tx1"/>
                </a:solidFill>
              </a:defRPr>
            </a:lvl3pPr>
            <a:lvl4pPr marL="1600200" indent="-228600" eaLnBrk="0" hangingPunct="0">
              <a:spcBef>
                <a:spcPct val="20000"/>
              </a:spcBef>
              <a:buFont typeface="Arial" charset="0"/>
              <a:buChar char="–"/>
              <a:defRPr sz="2000">
                <a:solidFill>
                  <a:schemeClr val="tx1"/>
                </a:solidFill>
              </a:defRPr>
            </a:lvl4pPr>
            <a:lvl5pPr marL="2057400" indent="-228600" eaLnBrk="0" hangingPunct="0">
              <a:spcBef>
                <a:spcPct val="20000"/>
              </a:spcBef>
              <a:buFont typeface="Arial" charset="0"/>
              <a:buChar char="»"/>
              <a:defRPr sz="2000">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pPr marL="0" marR="0" lvl="0" indent="0" algn="ctr" defTabSz="914400" eaLnBrk="0" fontAlgn="auto" latinLnBrk="0" hangingPunct="0">
              <a:lnSpc>
                <a:spcPct val="100000"/>
              </a:lnSpc>
              <a:spcBef>
                <a:spcPct val="20000"/>
              </a:spcBef>
              <a:spcAft>
                <a:spcPts val="0"/>
              </a:spcAft>
              <a:buClrTx/>
              <a:buSzTx/>
              <a:buFont typeface="Arial" charset="0"/>
              <a:buNone/>
              <a:tabLst/>
              <a:defRPr/>
            </a:pPr>
            <a:r>
              <a:rPr kumimoji="0" lang="en-CA" sz="1600" b="0" i="0" u="none" strike="noStrike" kern="0" cap="none" spc="0" normalizeH="0" baseline="0" noProof="0" dirty="0">
                <a:ln>
                  <a:noFill/>
                </a:ln>
                <a:solidFill>
                  <a:prstClr val="black"/>
                </a:solidFill>
                <a:effectLst/>
                <a:uLnTx/>
                <a:uFillTx/>
                <a:latin typeface="Calibri"/>
                <a:ea typeface="+mn-ea"/>
                <a:cs typeface="+mn-cs"/>
              </a:rPr>
              <a:t>Closed surface</a:t>
            </a:r>
          </a:p>
        </p:txBody>
      </p:sp>
      <p:sp>
        <p:nvSpPr>
          <p:cNvPr id="12"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Contour analysis</a:t>
            </a:r>
            <a:endParaRPr lang="en-CA" sz="3600" b="1" dirty="0">
              <a:latin typeface="Calibri" pitchFamily="34" charset="0"/>
            </a:endParaRPr>
          </a:p>
        </p:txBody>
      </p:sp>
    </p:spTree>
    <p:custDataLst>
      <p:tags r:id="rId1"/>
    </p:custDataLst>
    <p:extLst>
      <p:ext uri="{BB962C8B-B14F-4D97-AF65-F5344CB8AC3E}">
        <p14:creationId xmlns:p14="http://schemas.microsoft.com/office/powerpoint/2010/main" val="3243915807"/>
      </p:ext>
    </p:extLst>
  </p:cSld>
  <p:clrMapOvr>
    <a:masterClrMapping/>
  </p:clrMapOvr>
  <mc:AlternateContent xmlns:mc="http://schemas.openxmlformats.org/markup-compatibility/2006" xmlns:p14="http://schemas.microsoft.com/office/powerpoint/2010/main">
    <mc:Choice Requires="p14">
      <p:transition spd="slow" p14:dur="2000" advTm="68252"/>
    </mc:Choice>
    <mc:Fallback xmlns="">
      <p:transition spd="slow" advTm="682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152400" y="1249660"/>
            <a:ext cx="3962400" cy="5062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Dose volume histogram</a:t>
            </a:r>
            <a:br>
              <a:rPr lang="en-CA" sz="2200" dirty="0" smtClean="0">
                <a:solidFill>
                  <a:prstClr val="black"/>
                </a:solidFill>
                <a:latin typeface="Calibri"/>
              </a:rPr>
            </a:br>
            <a:r>
              <a:rPr lang="en-CA" sz="2200" dirty="0" smtClean="0">
                <a:solidFill>
                  <a:prstClr val="black"/>
                </a:solidFill>
                <a:latin typeface="Calibri"/>
              </a:rPr>
              <a:t>(plot visualization + metrics)</a:t>
            </a:r>
          </a:p>
          <a:p>
            <a:r>
              <a:rPr lang="en-CA" sz="2200" dirty="0" smtClean="0">
                <a:solidFill>
                  <a:prstClr val="black"/>
                </a:solidFill>
                <a:latin typeface="Calibri"/>
              </a:rPr>
              <a:t>Dose accumulation</a:t>
            </a:r>
          </a:p>
          <a:p>
            <a:r>
              <a:rPr lang="en-CA" sz="2200" dirty="0" smtClean="0">
                <a:solidFill>
                  <a:prstClr val="black"/>
                </a:solidFill>
                <a:latin typeface="Calibri"/>
              </a:rPr>
              <a:t>Dose comparison (gamma)</a:t>
            </a:r>
          </a:p>
          <a:p>
            <a:r>
              <a:rPr lang="en-CA" sz="2200" dirty="0" smtClean="0">
                <a:solidFill>
                  <a:prstClr val="black"/>
                </a:solidFill>
                <a:latin typeface="Calibri"/>
              </a:rPr>
              <a:t>Isodose contours / surfaces</a:t>
            </a:r>
          </a:p>
          <a:p>
            <a:r>
              <a:rPr lang="en-CA" sz="2200" dirty="0" smtClean="0">
                <a:solidFill>
                  <a:prstClr val="black"/>
                </a:solidFill>
                <a:latin typeface="Calibri"/>
              </a:rPr>
              <a:t>Visualize deformation fields</a:t>
            </a:r>
          </a:p>
          <a:p>
            <a:r>
              <a:rPr lang="en-CA" sz="2200" dirty="0" smtClean="0">
                <a:solidFill>
                  <a:prstClr val="black"/>
                </a:solidFill>
                <a:latin typeface="Calibri"/>
              </a:rPr>
              <a:t>Proton dose computation</a:t>
            </a:r>
            <a:endParaRPr lang="en-CA" sz="2400" i="1" dirty="0" smtClean="0">
              <a:solidFill>
                <a:prstClr val="black"/>
              </a:solidFill>
              <a:latin typeface="Calibri"/>
            </a:endParaRPr>
          </a:p>
          <a:p>
            <a:r>
              <a:rPr lang="en-CA" sz="2200" dirty="0" smtClean="0">
                <a:solidFill>
                  <a:prstClr val="black"/>
                </a:solidFill>
                <a:latin typeface="Calibri"/>
              </a:rPr>
              <a:t>Registration</a:t>
            </a:r>
          </a:p>
          <a:p>
            <a:pPr lvl="1"/>
            <a:r>
              <a:rPr lang="en-CA" sz="2200" dirty="0" err="1">
                <a:solidFill>
                  <a:prstClr val="black"/>
                </a:solidFill>
                <a:latin typeface="Calibri"/>
              </a:rPr>
              <a:t>BSpline</a:t>
            </a:r>
            <a:r>
              <a:rPr lang="en-CA" sz="2200" dirty="0">
                <a:solidFill>
                  <a:prstClr val="black"/>
                </a:solidFill>
                <a:latin typeface="Calibri"/>
              </a:rPr>
              <a:t> </a:t>
            </a:r>
            <a:r>
              <a:rPr lang="en-CA" sz="2200" dirty="0" smtClean="0">
                <a:solidFill>
                  <a:prstClr val="black"/>
                </a:solidFill>
                <a:latin typeface="Calibri"/>
              </a:rPr>
              <a:t>registration</a:t>
            </a:r>
            <a:endParaRPr lang="en-CA" sz="1400" dirty="0">
              <a:solidFill>
                <a:prstClr val="black"/>
              </a:solidFill>
              <a:latin typeface="Calibri"/>
            </a:endParaRPr>
          </a:p>
          <a:p>
            <a:pPr lvl="1"/>
            <a:r>
              <a:rPr lang="en-CA" sz="2200" dirty="0" err="1">
                <a:solidFill>
                  <a:prstClr val="black"/>
                </a:solidFill>
                <a:latin typeface="Calibri"/>
              </a:rPr>
              <a:t>Landwarp</a:t>
            </a:r>
            <a:r>
              <a:rPr lang="en-CA" sz="2200" dirty="0">
                <a:solidFill>
                  <a:prstClr val="black"/>
                </a:solidFill>
                <a:latin typeface="Calibri"/>
              </a:rPr>
              <a:t> </a:t>
            </a:r>
            <a:r>
              <a:rPr lang="en-CA" sz="2200" dirty="0" smtClean="0">
                <a:solidFill>
                  <a:prstClr val="black"/>
                </a:solidFill>
                <a:latin typeface="Calibri"/>
              </a:rPr>
              <a:t>registration</a:t>
            </a:r>
            <a:endParaRPr lang="en-CA" sz="1400" b="1" i="1" baseline="30000" dirty="0" smtClean="0">
              <a:solidFill>
                <a:prstClr val="black"/>
              </a:solidFill>
              <a:latin typeface="Calibri"/>
            </a:endParaRPr>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943478"/>
            <a:ext cx="4700620" cy="3291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4774" y="3191370"/>
            <a:ext cx="4695692" cy="3017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5487860" y="853718"/>
            <a:ext cx="2315204" cy="292394"/>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ctr" anchorCtr="0" compatLnSpc="1">
            <a:prstTxWarp prst="textNoShape">
              <a:avLst/>
            </a:prstTxWarp>
          </a:bodyPr>
          <a:lstStyle>
            <a:defPPr>
              <a:defRPr lang="en-US"/>
            </a:defPPr>
            <a:lvl1pPr marL="0" indent="0" algn="ctr" eaLnBrk="0" hangingPunct="0">
              <a:spcBef>
                <a:spcPct val="20000"/>
              </a:spcBef>
              <a:buFont typeface="Arial" charset="0"/>
              <a:buNone/>
              <a:defRPr sz="1800">
                <a:solidFill>
                  <a:schemeClr val="tx1"/>
                </a:solidFill>
              </a:defRPr>
            </a:lvl1pPr>
            <a:lvl2pPr marL="742950" indent="-285750" eaLnBrk="0" hangingPunct="0">
              <a:spcBef>
                <a:spcPct val="20000"/>
              </a:spcBef>
              <a:buFont typeface="Arial" charset="0"/>
              <a:buChar char="–"/>
              <a:defRPr sz="2800">
                <a:solidFill>
                  <a:schemeClr val="tx1"/>
                </a:solidFill>
              </a:defRPr>
            </a:lvl2pPr>
            <a:lvl3pPr marL="1143000" indent="-228600" eaLnBrk="0" hangingPunct="0">
              <a:spcBef>
                <a:spcPct val="20000"/>
              </a:spcBef>
              <a:buFont typeface="Arial" charset="0"/>
              <a:buChar char="•"/>
              <a:defRPr sz="2400">
                <a:solidFill>
                  <a:schemeClr val="tx1"/>
                </a:solidFill>
              </a:defRPr>
            </a:lvl3pPr>
            <a:lvl4pPr marL="1600200" indent="-228600" eaLnBrk="0" hangingPunct="0">
              <a:spcBef>
                <a:spcPct val="20000"/>
              </a:spcBef>
              <a:buFont typeface="Arial" charset="0"/>
              <a:buChar char="–"/>
              <a:defRPr sz="2000">
                <a:solidFill>
                  <a:schemeClr val="tx1"/>
                </a:solidFill>
              </a:defRPr>
            </a:lvl4pPr>
            <a:lvl5pPr marL="2057400" indent="-228600" eaLnBrk="0" hangingPunct="0">
              <a:spcBef>
                <a:spcPct val="20000"/>
              </a:spcBef>
              <a:buFont typeface="Arial" charset="0"/>
              <a:buChar char="»"/>
              <a:defRPr sz="2000">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pPr marL="0" marR="0" lvl="0" indent="0" algn="ctr" defTabSz="914400" eaLnBrk="0" fontAlgn="auto" latinLnBrk="0" hangingPunct="0">
              <a:lnSpc>
                <a:spcPct val="100000"/>
              </a:lnSpc>
              <a:spcBef>
                <a:spcPct val="20000"/>
              </a:spcBef>
              <a:spcAft>
                <a:spcPts val="0"/>
              </a:spcAft>
              <a:buClrTx/>
              <a:buSzTx/>
              <a:buFont typeface="Arial" charset="0"/>
              <a:buNone/>
              <a:tabLst/>
              <a:defRPr/>
            </a:pPr>
            <a:r>
              <a:rPr kumimoji="0" lang="en-CA" sz="1600" b="0" i="0" u="none" strike="noStrike" kern="0" cap="none" spc="0" normalizeH="0" baseline="0" noProof="0" dirty="0">
                <a:ln>
                  <a:noFill/>
                </a:ln>
                <a:solidFill>
                  <a:prstClr val="black"/>
                </a:solidFill>
                <a:effectLst/>
                <a:uLnTx/>
                <a:uFillTx/>
                <a:latin typeface="Calibri"/>
                <a:ea typeface="+mn-ea"/>
                <a:cs typeface="+mn-cs"/>
              </a:rPr>
              <a:t>Dose volume histogram</a:t>
            </a:r>
          </a:p>
        </p:txBody>
      </p:sp>
      <p:sp>
        <p:nvSpPr>
          <p:cNvPr id="6" name="Content Placeholder 2"/>
          <p:cNvSpPr txBox="1">
            <a:spLocks/>
          </p:cNvSpPr>
          <p:nvPr/>
        </p:nvSpPr>
        <p:spPr bwMode="auto">
          <a:xfrm>
            <a:off x="4877467" y="6029922"/>
            <a:ext cx="2734708" cy="298271"/>
          </a:xfrm>
          <a:prstGeom prst="rect">
            <a:avLst/>
          </a:prstGeom>
          <a:solidFill>
            <a:sysClr val="window" lastClr="FFFFFF"/>
          </a:solidFill>
          <a:ln w="25400" cap="flat" cmpd="sng" algn="ctr">
            <a:solidFill>
              <a:srgbClr val="4F81BD"/>
            </a:solidFill>
            <a:prstDash val="solid"/>
            <a:headEnd/>
            <a:tailEnd/>
          </a:ln>
          <a:effectLst/>
        </p:spPr>
        <p:txBody>
          <a:bodyPr vert="horz" wrap="square" lIns="91440" tIns="45720" rIns="91440" bIns="45720" numCol="1" anchor="ctr" anchorCtr="0" compatLnSpc="1">
            <a:prstTxWarp prst="textNoShape">
              <a:avLst/>
            </a:prstTxWarp>
          </a:bodyPr>
          <a:lstStyle>
            <a:defPPr>
              <a:defRPr lang="en-US"/>
            </a:defPPr>
            <a:lvl1pPr marL="0" indent="0" algn="ctr" eaLnBrk="0" hangingPunct="0">
              <a:spcBef>
                <a:spcPct val="20000"/>
              </a:spcBef>
              <a:buFont typeface="Arial" charset="0"/>
              <a:buNone/>
              <a:defRPr sz="1800">
                <a:solidFill>
                  <a:schemeClr val="tx1"/>
                </a:solidFill>
              </a:defRPr>
            </a:lvl1pPr>
            <a:lvl2pPr marL="742950" indent="-285750" eaLnBrk="0" hangingPunct="0">
              <a:spcBef>
                <a:spcPct val="20000"/>
              </a:spcBef>
              <a:buFont typeface="Arial" charset="0"/>
              <a:buChar char="–"/>
              <a:defRPr sz="2800">
                <a:solidFill>
                  <a:schemeClr val="tx1"/>
                </a:solidFill>
              </a:defRPr>
            </a:lvl2pPr>
            <a:lvl3pPr marL="1143000" indent="-228600" eaLnBrk="0" hangingPunct="0">
              <a:spcBef>
                <a:spcPct val="20000"/>
              </a:spcBef>
              <a:buFont typeface="Arial" charset="0"/>
              <a:buChar char="•"/>
              <a:defRPr sz="2400">
                <a:solidFill>
                  <a:schemeClr val="tx1"/>
                </a:solidFill>
              </a:defRPr>
            </a:lvl3pPr>
            <a:lvl4pPr marL="1600200" indent="-228600" eaLnBrk="0" hangingPunct="0">
              <a:spcBef>
                <a:spcPct val="20000"/>
              </a:spcBef>
              <a:buFont typeface="Arial" charset="0"/>
              <a:buChar char="–"/>
              <a:defRPr sz="2000">
                <a:solidFill>
                  <a:schemeClr val="tx1"/>
                </a:solidFill>
              </a:defRPr>
            </a:lvl4pPr>
            <a:lvl5pPr marL="2057400" indent="-228600" eaLnBrk="0" hangingPunct="0">
              <a:spcBef>
                <a:spcPct val="20000"/>
              </a:spcBef>
              <a:buFont typeface="Arial" charset="0"/>
              <a:buChar char="»"/>
              <a:defRPr sz="2000">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pPr marL="0" marR="0" lvl="0" indent="0" algn="ctr" defTabSz="914400" eaLnBrk="0" fontAlgn="auto" latinLnBrk="0" hangingPunct="0">
              <a:lnSpc>
                <a:spcPct val="100000"/>
              </a:lnSpc>
              <a:spcBef>
                <a:spcPct val="20000"/>
              </a:spcBef>
              <a:spcAft>
                <a:spcPts val="0"/>
              </a:spcAft>
              <a:buClrTx/>
              <a:buSzTx/>
              <a:buFont typeface="Arial" charset="0"/>
              <a:buNone/>
              <a:tabLst/>
              <a:defRPr/>
            </a:pPr>
            <a:r>
              <a:rPr kumimoji="0" lang="en-CA" sz="1600" b="0" i="0" u="none" strike="noStrike" kern="0" cap="none" spc="0" normalizeH="0" baseline="0" noProof="0" dirty="0">
                <a:ln>
                  <a:noFill/>
                </a:ln>
                <a:solidFill>
                  <a:prstClr val="black"/>
                </a:solidFill>
                <a:effectLst/>
                <a:uLnTx/>
                <a:uFillTx/>
                <a:latin typeface="Calibri"/>
                <a:ea typeface="+mn-ea"/>
                <a:cs typeface="+mn-cs"/>
              </a:rPr>
              <a:t>Isodose contours and surfaces</a:t>
            </a:r>
          </a:p>
        </p:txBody>
      </p:sp>
      <p:sp>
        <p:nvSpPr>
          <p:cNvPr id="7"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Dose analysis</a:t>
            </a:r>
            <a:endParaRPr lang="en-CA" sz="3600" b="1" dirty="0">
              <a:latin typeface="Calibri" pitchFamily="34" charset="0"/>
            </a:endParaRPr>
          </a:p>
        </p:txBody>
      </p:sp>
    </p:spTree>
    <p:extLst>
      <p:ext uri="{BB962C8B-B14F-4D97-AF65-F5344CB8AC3E}">
        <p14:creationId xmlns:p14="http://schemas.microsoft.com/office/powerpoint/2010/main" val="3256864150"/>
      </p:ext>
    </p:extLst>
  </p:cSld>
  <p:clrMapOvr>
    <a:masterClrMapping/>
  </p:clrMapOvr>
  <mc:AlternateContent xmlns:mc="http://schemas.openxmlformats.org/markup-compatibility/2006" xmlns:p14="http://schemas.microsoft.com/office/powerpoint/2010/main">
    <mc:Choice Requires="p14">
      <p:transition spd="slow" p14:dur="2000" advTm="48482"/>
    </mc:Choice>
    <mc:Fallback xmlns="">
      <p:transition spd="slow" advTm="4848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2019" y="1524000"/>
            <a:ext cx="2693581" cy="762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Import, load and visualize data</a:t>
            </a:r>
          </a:p>
        </p:txBody>
      </p:sp>
      <p:sp>
        <p:nvSpPr>
          <p:cNvPr id="3" name="Content Placeholder 2"/>
          <p:cNvSpPr txBox="1">
            <a:spLocks/>
          </p:cNvSpPr>
          <p:nvPr/>
        </p:nvSpPr>
        <p:spPr bwMode="auto">
          <a:xfrm>
            <a:off x="228600" y="962025"/>
            <a:ext cx="8610600" cy="5391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CA" sz="2200" dirty="0" smtClean="0">
                <a:solidFill>
                  <a:prstClr val="black"/>
                </a:solidFill>
                <a:latin typeface="Calibri"/>
              </a:rPr>
              <a:t>Use case: Evaluate the effectiveness of RT plan adaptation</a:t>
            </a:r>
          </a:p>
        </p:txBody>
      </p:sp>
      <p:sp>
        <p:nvSpPr>
          <p:cNvPr id="4" name="Content Placeholder 2"/>
          <p:cNvSpPr txBox="1">
            <a:spLocks/>
          </p:cNvSpPr>
          <p:nvPr/>
        </p:nvSpPr>
        <p:spPr bwMode="auto">
          <a:xfrm>
            <a:off x="207334" y="4898067"/>
            <a:ext cx="8610600" cy="4253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Compute and display DVH for all methods</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472" y="1508760"/>
            <a:ext cx="5262728" cy="3291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202019" y="2228850"/>
            <a:ext cx="2693581" cy="230028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Register day 1 CT with day 2 CT</a:t>
            </a:r>
          </a:p>
          <a:p>
            <a:pPr lvl="1"/>
            <a:r>
              <a:rPr lang="en-CA" sz="2200" dirty="0" smtClean="0">
                <a:solidFill>
                  <a:prstClr val="black"/>
                </a:solidFill>
                <a:latin typeface="Calibri"/>
              </a:rPr>
              <a:t>Rigid</a:t>
            </a:r>
          </a:p>
          <a:p>
            <a:pPr lvl="1"/>
            <a:r>
              <a:rPr lang="en-CA" sz="2200" dirty="0" err="1" smtClean="0">
                <a:solidFill>
                  <a:prstClr val="black"/>
                </a:solidFill>
                <a:latin typeface="Calibri"/>
              </a:rPr>
              <a:t>Bspline</a:t>
            </a:r>
            <a:endParaRPr lang="en-CA" sz="2200" dirty="0" smtClean="0">
              <a:solidFill>
                <a:prstClr val="black"/>
              </a:solidFill>
              <a:latin typeface="Calibri"/>
            </a:endParaRPr>
          </a:p>
          <a:p>
            <a:r>
              <a:rPr lang="en-CA" sz="2200" dirty="0">
                <a:solidFill>
                  <a:prstClr val="black"/>
                </a:solidFill>
                <a:latin typeface="Calibri"/>
              </a:rPr>
              <a:t>Resample </a:t>
            </a:r>
            <a:r>
              <a:rPr lang="en-CA" sz="2200" dirty="0" smtClean="0">
                <a:solidFill>
                  <a:prstClr val="black"/>
                </a:solidFill>
                <a:latin typeface="Calibri"/>
              </a:rPr>
              <a:t>day 2 </a:t>
            </a:r>
            <a:r>
              <a:rPr lang="en-CA" sz="2200" dirty="0">
                <a:solidFill>
                  <a:prstClr val="black"/>
                </a:solidFill>
                <a:latin typeface="Calibri"/>
              </a:rPr>
              <a:t>dose using </a:t>
            </a:r>
            <a:r>
              <a:rPr lang="en-CA" sz="2200" dirty="0" smtClean="0">
                <a:solidFill>
                  <a:prstClr val="black"/>
                </a:solidFill>
                <a:latin typeface="Calibri"/>
              </a:rPr>
              <a:t>results</a:t>
            </a:r>
            <a:endParaRPr lang="en-CA" sz="2200" dirty="0">
              <a:solidFill>
                <a:prstClr val="black"/>
              </a:solidFill>
              <a:latin typeface="Calibri"/>
            </a:endParaRPr>
          </a:p>
        </p:txBody>
      </p:sp>
      <p:sp>
        <p:nvSpPr>
          <p:cNvPr id="7" name="Content Placeholder 2"/>
          <p:cNvSpPr txBox="1">
            <a:spLocks/>
          </p:cNvSpPr>
          <p:nvPr/>
        </p:nvSpPr>
        <p:spPr>
          <a:xfrm>
            <a:off x="200025" y="4476751"/>
            <a:ext cx="2693581" cy="42131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Accumulate doses</a:t>
            </a:r>
          </a:p>
          <a:p>
            <a:endParaRPr lang="en-CA" sz="2200" dirty="0" smtClean="0">
              <a:solidFill>
                <a:prstClr val="black"/>
              </a:solidFill>
              <a:latin typeface="Calibri"/>
            </a:endParaRPr>
          </a:p>
        </p:txBody>
      </p:sp>
      <p:sp>
        <p:nvSpPr>
          <p:cNvPr id="8" name="Content Placeholder 2"/>
          <p:cNvSpPr txBox="1">
            <a:spLocks/>
          </p:cNvSpPr>
          <p:nvPr/>
        </p:nvSpPr>
        <p:spPr bwMode="auto">
          <a:xfrm>
            <a:off x="200025" y="5323368"/>
            <a:ext cx="8610600" cy="8045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200" dirty="0" smtClean="0">
                <a:solidFill>
                  <a:prstClr val="black"/>
                </a:solidFill>
                <a:latin typeface="Calibri"/>
              </a:rPr>
              <a:t>Compare DVH curves and metrics for target</a:t>
            </a:r>
            <a:br>
              <a:rPr lang="en-CA" sz="2200" dirty="0" smtClean="0">
                <a:solidFill>
                  <a:prstClr val="black"/>
                </a:solidFill>
                <a:latin typeface="Calibri"/>
              </a:rPr>
            </a:br>
            <a:r>
              <a:rPr lang="en-CA" sz="2200" dirty="0" smtClean="0">
                <a:solidFill>
                  <a:prstClr val="black"/>
                </a:solidFill>
                <a:latin typeface="Calibri"/>
              </a:rPr>
              <a:t>volume and organs at risk</a:t>
            </a:r>
          </a:p>
        </p:txBody>
      </p:sp>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5472" y="1508760"/>
            <a:ext cx="5262728"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11281" y="1508760"/>
            <a:ext cx="5231109"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676400"/>
            <a:ext cx="2940946" cy="2895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5472" y="1508760"/>
            <a:ext cx="5231110"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3275" y="1657350"/>
            <a:ext cx="4986338" cy="3026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67075" y="1666069"/>
            <a:ext cx="5105400" cy="303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7075" y="1569413"/>
            <a:ext cx="5119200" cy="315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nvSpPr>
        <p:spPr bwMode="auto">
          <a:xfrm>
            <a:off x="3156724" y="116632"/>
            <a:ext cx="5626968" cy="792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CA" sz="3600" b="1" dirty="0" smtClean="0">
                <a:latin typeface="Calibri" pitchFamily="34" charset="0"/>
              </a:rPr>
              <a:t>Example use case</a:t>
            </a:r>
            <a:endParaRPr lang="en-CA" sz="3600" b="1" dirty="0">
              <a:latin typeface="Calibri" pitchFamily="34" charset="0"/>
            </a:endParaRPr>
          </a:p>
        </p:txBody>
      </p:sp>
    </p:spTree>
    <p:custDataLst>
      <p:tags r:id="rId1"/>
    </p:custDataLst>
    <p:extLst>
      <p:ext uri="{BB962C8B-B14F-4D97-AF65-F5344CB8AC3E}">
        <p14:creationId xmlns:p14="http://schemas.microsoft.com/office/powerpoint/2010/main" val="1062909415"/>
      </p:ext>
    </p:extLst>
  </p:cSld>
  <p:clrMapOvr>
    <a:masterClrMapping/>
  </p:clrMapOvr>
  <mc:AlternateContent xmlns:mc="http://schemas.openxmlformats.org/markup-compatibility/2006" xmlns:p14="http://schemas.microsoft.com/office/powerpoint/2010/main">
    <mc:Choice Requires="p14">
      <p:transition spd="slow" p14:dur="2000" advTm="200781"/>
    </mc:Choice>
    <mc:Fallback xmlns="">
      <p:transition spd="slow" advTm="2007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Effect transition="in" filter="fade">
                                      <p:cBhvr>
                                        <p:cTn id="51" dur="1000"/>
                                        <p:tgtEl>
                                          <p:spTgt spid="14"/>
                                        </p:tgtEl>
                                      </p:cBhvr>
                                    </p:animEffect>
                                  </p:childTnLst>
                                </p:cTn>
                              </p:par>
                              <p:par>
                                <p:cTn id="52" presetID="42" presetClass="path" presetSubtype="0" accel="50000" decel="50000" fill="hold" nodeType="withEffect">
                                  <p:stCondLst>
                                    <p:cond delay="0"/>
                                  </p:stCondLst>
                                  <p:childTnLst>
                                    <p:animMotion origin="layout" path="M 0.22187 -0.16412 L 1.66667E-6 -3.7037E-7 " pathEditMode="relative" rAng="0" ptsTypes="AA">
                                      <p:cBhvr>
                                        <p:cTn id="53" dur="1000" fill="hold"/>
                                        <p:tgtEl>
                                          <p:spTgt spid="14"/>
                                        </p:tgtEl>
                                        <p:attrNameLst>
                                          <p:attrName>ppt_x</p:attrName>
                                          <p:attrName>ppt_y</p:attrName>
                                        </p:attrNameLst>
                                      </p:cBhvr>
                                      <p:rCtr x="-11094" y="8194"/>
                                    </p:animMotion>
                                  </p:childTnLst>
                                </p:cTn>
                              </p:par>
                              <p:par>
                                <p:cTn id="54" presetID="10"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13.7|10.1|7.9|5.1|2.9"/>
</p:tagLst>
</file>

<file path=ppt/tags/tag2.xml><?xml version="1.0" encoding="utf-8"?>
<p:tagLst xmlns:a="http://schemas.openxmlformats.org/drawingml/2006/main" xmlns:r="http://schemas.openxmlformats.org/officeDocument/2006/relationships" xmlns:p="http://schemas.openxmlformats.org/presentationml/2006/main">
  <p:tag name="TIMING" val="|25.2|7.3|9.8"/>
</p:tagLst>
</file>

<file path=ppt/tags/tag3.xml><?xml version="1.0" encoding="utf-8"?>
<p:tagLst xmlns:a="http://schemas.openxmlformats.org/drawingml/2006/main" xmlns:r="http://schemas.openxmlformats.org/officeDocument/2006/relationships" xmlns:p="http://schemas.openxmlformats.org/presentationml/2006/main">
  <p:tag name="TIMING" val="|78.2|14.4|5.9|26.1|19.5|2.7|11.6|34.3"/>
</p:tagLst>
</file>

<file path=ppt/tags/tag4.xml><?xml version="1.0" encoding="utf-8"?>
<p:tagLst xmlns:a="http://schemas.openxmlformats.org/drawingml/2006/main" xmlns:r="http://schemas.openxmlformats.org/officeDocument/2006/relationships" xmlns:p="http://schemas.openxmlformats.org/presentationml/2006/main">
  <p:tag name="TIMING" val="|41.6"/>
</p:tagLst>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Eurostile LT Condensed"/>
        <a:ea typeface=""/>
        <a:cs typeface=""/>
      </a:majorFont>
      <a:minorFont>
        <a:latin typeface="Eurostile LT Condensed"/>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1223</Words>
  <Application>Microsoft Office PowerPoint</Application>
  <PresentationFormat>On-screen Show (4:3)</PresentationFormat>
  <Paragraphs>170</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Standarddesign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Nikolaus Schmidt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pinter</dc:creator>
  <cp:lastModifiedBy>Csaba Pinter</cp:lastModifiedBy>
  <cp:revision>38</cp:revision>
  <dcterms:modified xsi:type="dcterms:W3CDTF">2013-03-09T09:56:54Z</dcterms:modified>
</cp:coreProperties>
</file>