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60" r:id="rId5"/>
    <p:sldId id="262" r:id="rId6"/>
    <p:sldId id="259" r:id="rId7"/>
    <p:sldId id="258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7A00"/>
    <a:srgbClr val="FFF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2" autoAdjust="0"/>
    <p:restoredTop sz="96087" autoAdjust="0"/>
  </p:normalViewPr>
  <p:slideViewPr>
    <p:cSldViewPr snapToGrid="0" snapToObjects="1">
      <p:cViewPr varScale="1">
        <p:scale>
          <a:sx n="112" d="100"/>
          <a:sy n="112" d="100"/>
        </p:scale>
        <p:origin x="-8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33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422275"/>
            <a:ext cx="83820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2053"/>
          <p:cNvSpPr>
            <a:spLocks noChangeShapeType="1"/>
          </p:cNvSpPr>
          <p:nvPr/>
        </p:nvSpPr>
        <p:spPr bwMode="auto">
          <a:xfrm>
            <a:off x="498475" y="6172200"/>
            <a:ext cx="8153400" cy="0"/>
          </a:xfrm>
          <a:prstGeom prst="line">
            <a:avLst/>
          </a:prstGeom>
          <a:noFill/>
          <a:ln w="25400">
            <a:solidFill>
              <a:srgbClr val="0050A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endParaRPr lang="en-US">
              <a:latin typeface="Times" pitchFamily="-80" charset="0"/>
              <a:ea typeface="+mn-ea"/>
              <a:cs typeface="+mn-cs"/>
            </a:endParaRPr>
          </a:p>
        </p:txBody>
      </p:sp>
      <p:sp>
        <p:nvSpPr>
          <p:cNvPr id="6" name="Text Box 2054"/>
          <p:cNvSpPr txBox="1">
            <a:spLocks noChangeArrowheads="1"/>
          </p:cNvSpPr>
          <p:nvPr/>
        </p:nvSpPr>
        <p:spPr bwMode="auto">
          <a:xfrm>
            <a:off x="1354138" y="381000"/>
            <a:ext cx="6075362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200" i="1">
                <a:solidFill>
                  <a:schemeClr val="bg2"/>
                </a:solidFill>
                <a:ea typeface="+mn-ea"/>
                <a:cs typeface="+mn-cs"/>
              </a:rPr>
              <a:t>NA-MIC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200" i="1">
                <a:solidFill>
                  <a:schemeClr val="bg2"/>
                </a:solidFill>
                <a:ea typeface="+mn-ea"/>
                <a:cs typeface="+mn-cs"/>
              </a:rPr>
              <a:t>National Alliance for Medical Image Computing </a:t>
            </a:r>
            <a:br>
              <a:rPr lang="en-US" sz="2200" i="1">
                <a:solidFill>
                  <a:schemeClr val="bg2"/>
                </a:solidFill>
                <a:ea typeface="+mn-ea"/>
                <a:cs typeface="+mn-cs"/>
              </a:rPr>
            </a:br>
            <a:r>
              <a:rPr lang="en-US" sz="2200" i="1">
                <a:solidFill>
                  <a:schemeClr val="bg2"/>
                </a:solidFill>
                <a:ea typeface="+mn-ea"/>
                <a:cs typeface="+mn-cs"/>
              </a:rPr>
              <a:t>http://na-mic.org</a:t>
            </a:r>
          </a:p>
        </p:txBody>
      </p:sp>
      <p:sp>
        <p:nvSpPr>
          <p:cNvPr id="31747" name="Rectangle 2051"/>
          <p:cNvSpPr>
            <a:spLocks noGrp="1" noChangeArrowheads="1"/>
          </p:cNvSpPr>
          <p:nvPr>
            <p:ph type="ctrTitle"/>
          </p:nvPr>
        </p:nvSpPr>
        <p:spPr>
          <a:xfrm>
            <a:off x="1371600" y="1981200"/>
            <a:ext cx="7086600" cy="1752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1748" name="Rectangle 205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70866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1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6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304800"/>
            <a:ext cx="18097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04800"/>
            <a:ext cx="52768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8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1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4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764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764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2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4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5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228600"/>
            <a:ext cx="83820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04800"/>
            <a:ext cx="7239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76400"/>
            <a:ext cx="7239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400">
                <a:latin typeface="Times" charset="0"/>
              </a:defRPr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498475" y="6172200"/>
            <a:ext cx="8153400" cy="0"/>
          </a:xfrm>
          <a:prstGeom prst="line">
            <a:avLst/>
          </a:prstGeom>
          <a:noFill/>
          <a:ln w="25400">
            <a:solidFill>
              <a:srgbClr val="0050A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endParaRPr lang="en-US" sz="1200">
              <a:latin typeface="Times" pitchFamily="-80" charset="0"/>
              <a:ea typeface="+mn-ea"/>
              <a:cs typeface="+mn-cs"/>
            </a:endParaRP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1203325" y="6251575"/>
            <a:ext cx="3394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1200" i="1">
                <a:solidFill>
                  <a:schemeClr val="bg2"/>
                </a:solidFill>
                <a:ea typeface="+mn-ea"/>
                <a:cs typeface="+mn-cs"/>
              </a:rPr>
              <a:t>National Alliance for Medical Image Computing </a:t>
            </a:r>
            <a:br>
              <a:rPr lang="en-US" sz="1200" i="1">
                <a:solidFill>
                  <a:schemeClr val="bg2"/>
                </a:solidFill>
                <a:ea typeface="+mn-ea"/>
                <a:cs typeface="+mn-cs"/>
              </a:rPr>
            </a:br>
            <a:r>
              <a:rPr lang="en-US" sz="1200" i="1">
                <a:solidFill>
                  <a:schemeClr val="bg2"/>
                </a:solidFill>
                <a:ea typeface="+mn-ea"/>
                <a:cs typeface="+mn-cs"/>
              </a:rPr>
              <a:t>http://na-mic.org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smtClean="0"/>
              <a:t>Core 1b – Engineering 2014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1038" y="4104892"/>
            <a:ext cx="7086600" cy="1752600"/>
          </a:xfrm>
        </p:spPr>
        <p:txBody>
          <a:bodyPr/>
          <a:lstStyle/>
          <a:p>
            <a:r>
              <a:rPr lang="en-US" sz="2000" dirty="0" smtClean="0"/>
              <a:t>Stephen Aylward and Jean</a:t>
            </a:r>
            <a:r>
              <a:rPr lang="en-US" dirty="0"/>
              <a:t> </a:t>
            </a:r>
            <a:r>
              <a:rPr lang="en-US" sz="2000" dirty="0" smtClean="0"/>
              <a:t>Christophe </a:t>
            </a:r>
            <a:r>
              <a:rPr lang="en-US" sz="2000" dirty="0" err="1" smtClean="0"/>
              <a:t>Fillion</a:t>
            </a:r>
            <a:r>
              <a:rPr lang="en-US" sz="2000" dirty="0" smtClean="0"/>
              <a:t>-Robin (“JC”)</a:t>
            </a:r>
          </a:p>
          <a:p>
            <a:r>
              <a:rPr lang="en-US" sz="2000" dirty="0" smtClean="0"/>
              <a:t>Kitware, Inc.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4466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 bwMode="auto">
          <a:xfrm>
            <a:off x="3887521" y="2975867"/>
            <a:ext cx="2169734" cy="146103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-8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Slicer Highlights in 2014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521" y="3036447"/>
            <a:ext cx="12954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5032871" y="2473572"/>
            <a:ext cx="0" cy="5022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4815625" y="2473571"/>
            <a:ext cx="0" cy="5022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5433354" y="1712880"/>
            <a:ext cx="1339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C7A00"/>
                </a:solidFill>
              </a:rPr>
              <a:t>Data Store</a:t>
            </a:r>
            <a:endParaRPr lang="en-US" b="1" dirty="0">
              <a:solidFill>
                <a:srgbClr val="0C7A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6057255" y="3687426"/>
            <a:ext cx="53002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6057255" y="3507356"/>
            <a:ext cx="53002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7415596" y="3410427"/>
            <a:ext cx="1791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C7A00"/>
                </a:solidFill>
              </a:rPr>
              <a:t>DICOM: MRB</a:t>
            </a:r>
            <a:endParaRPr lang="en-US" b="1" dirty="0">
              <a:solidFill>
                <a:srgbClr val="0C7A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 flipV="1">
            <a:off x="5052577" y="4436902"/>
            <a:ext cx="0" cy="5022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4835331" y="4436901"/>
            <a:ext cx="0" cy="5022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997" y="3051683"/>
            <a:ext cx="870871" cy="116265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634" y="4939198"/>
            <a:ext cx="1104862" cy="110486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785365" y="5430484"/>
            <a:ext cx="208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C7A00"/>
                </a:solidFill>
              </a:rPr>
              <a:t>Python Scripting</a:t>
            </a:r>
            <a:endParaRPr lang="en-US" b="1" dirty="0">
              <a:solidFill>
                <a:srgbClr val="0C7A0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854" y="3109907"/>
            <a:ext cx="1926613" cy="1038860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 bwMode="auto">
          <a:xfrm>
            <a:off x="3357495" y="3694466"/>
            <a:ext cx="53002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H="1">
            <a:off x="3357495" y="3514396"/>
            <a:ext cx="53002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34557" y="3325134"/>
            <a:ext cx="1495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C7A00"/>
                </a:solidFill>
              </a:rPr>
              <a:t>Extensions</a:t>
            </a:r>
          </a:p>
          <a:p>
            <a:r>
              <a:rPr lang="en-US" b="1" dirty="0" smtClean="0">
                <a:solidFill>
                  <a:srgbClr val="0C7A00"/>
                </a:solidFill>
              </a:rPr>
              <a:t>(App Store)</a:t>
            </a:r>
            <a:endParaRPr lang="en-US" b="1" dirty="0">
              <a:solidFill>
                <a:srgbClr val="0C7A00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6678" y="1447800"/>
            <a:ext cx="916508" cy="91650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5009" y="3278990"/>
            <a:ext cx="816871" cy="816871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924821" y="3971465"/>
            <a:ext cx="1186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0C7A00"/>
                </a:solidFill>
              </a:rPr>
              <a:t>Documentation</a:t>
            </a:r>
            <a:endParaRPr lang="en-US" sz="1050" b="1" dirty="0">
              <a:solidFill>
                <a:srgbClr val="0C7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83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 bwMode="auto">
          <a:xfrm>
            <a:off x="3887521" y="2975867"/>
            <a:ext cx="2169734" cy="146103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-8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Slicer Highlights in 2014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521" y="3036447"/>
            <a:ext cx="12954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5032871" y="2473572"/>
            <a:ext cx="0" cy="5022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4815625" y="2473571"/>
            <a:ext cx="0" cy="5022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5410674" y="1712880"/>
            <a:ext cx="1339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Data Store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6057255" y="3687426"/>
            <a:ext cx="53002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6057255" y="3507356"/>
            <a:ext cx="53002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7392916" y="3410427"/>
            <a:ext cx="1791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DICOM: MRB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 flipV="1">
            <a:off x="5052577" y="4436902"/>
            <a:ext cx="0" cy="5022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4835331" y="4436901"/>
            <a:ext cx="0" cy="5022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997" y="3051683"/>
            <a:ext cx="870871" cy="116265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634" y="4939198"/>
            <a:ext cx="1104862" cy="110486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762685" y="5430484"/>
            <a:ext cx="186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Python Scripting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854" y="3109907"/>
            <a:ext cx="1926613" cy="1038860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 bwMode="auto">
          <a:xfrm>
            <a:off x="3357495" y="3694466"/>
            <a:ext cx="53002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H="1">
            <a:off x="3357495" y="3514396"/>
            <a:ext cx="53002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11877" y="3325134"/>
            <a:ext cx="1364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Extensions</a:t>
            </a:r>
          </a:p>
          <a:p>
            <a:r>
              <a:rPr lang="en-US" dirty="0" smtClean="0"/>
              <a:t>(App Store)</a:t>
            </a:r>
            <a:endParaRPr lang="en-US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6678" y="1447800"/>
            <a:ext cx="916508" cy="91650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5009" y="3278990"/>
            <a:ext cx="816871" cy="816871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008377" y="3971465"/>
            <a:ext cx="1186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Documentation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50695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Store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6663388" y="1855634"/>
            <a:ext cx="2289436" cy="3350126"/>
          </a:xfrm>
        </p:spPr>
        <p:txBody>
          <a:bodyPr/>
          <a:lstStyle/>
          <a:p>
            <a:pPr marL="227013" indent="-227013"/>
            <a:r>
              <a:rPr lang="en-US" dirty="0" smtClean="0"/>
              <a:t>Browse</a:t>
            </a:r>
          </a:p>
          <a:p>
            <a:pPr marL="227013" indent="-227013"/>
            <a:r>
              <a:rPr lang="en-US" dirty="0" smtClean="0"/>
              <a:t>Download</a:t>
            </a:r>
          </a:p>
          <a:p>
            <a:pPr marL="227013" indent="-227013"/>
            <a:r>
              <a:rPr lang="en-US" dirty="0" smtClean="0"/>
              <a:t>Rate</a:t>
            </a:r>
          </a:p>
          <a:p>
            <a:pPr marL="227013" indent="-227013"/>
            <a:r>
              <a:rPr lang="en-US" dirty="0" smtClean="0"/>
              <a:t>Upload</a:t>
            </a:r>
          </a:p>
          <a:p>
            <a:pPr marL="227013" indent="-227013"/>
            <a:endParaRPr lang="en-US" dirty="0" smtClean="0"/>
          </a:p>
          <a:p>
            <a:pPr marL="227013" indent="-227013"/>
            <a:r>
              <a:rPr lang="en-US" dirty="0" smtClean="0"/>
              <a:t>Private</a:t>
            </a:r>
            <a:r>
              <a:rPr lang="en-US" baseline="0" dirty="0" smtClean="0"/>
              <a:t> and public repositories</a:t>
            </a:r>
          </a:p>
          <a:p>
            <a:pPr marL="227013" indent="-227013"/>
            <a:endParaRPr lang="en-US" dirty="0"/>
          </a:p>
          <a:p>
            <a:pPr marL="227013" indent="-227013"/>
            <a:r>
              <a:rPr lang="en-US" dirty="0" smtClean="0"/>
              <a:t>71 public datasets and rapidly growing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158" y="104272"/>
            <a:ext cx="1693771" cy="1693771"/>
          </a:xfrm>
          <a:prstGeom prst="rect">
            <a:avLst/>
          </a:prstGeom>
        </p:spPr>
      </p:pic>
      <p:pic>
        <p:nvPicPr>
          <p:cNvPr id="4" name="DataStore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060" y="1651920"/>
            <a:ext cx="6499009" cy="421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1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Reality Bundle (MRB)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632" y="3355475"/>
            <a:ext cx="1169597" cy="1506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818" y="4861775"/>
            <a:ext cx="3708400" cy="977900"/>
          </a:xfrm>
          <a:prstGeom prst="rect">
            <a:avLst/>
          </a:prstGeom>
        </p:spPr>
      </p:pic>
      <p:sp>
        <p:nvSpPr>
          <p:cNvPr id="14" name="Trapezoid 13"/>
          <p:cNvSpPr/>
          <p:nvPr/>
        </p:nvSpPr>
        <p:spPr bwMode="auto">
          <a:xfrm flipV="1">
            <a:off x="2588773" y="1815766"/>
            <a:ext cx="5525836" cy="1787712"/>
          </a:xfrm>
          <a:prstGeom prst="trapezoid">
            <a:avLst>
              <a:gd name="adj" fmla="val 135108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77000">
                <a:srgbClr val="FFFFFF"/>
              </a:gs>
            </a:gsLst>
            <a:lin ang="558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-8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26279" y="1815766"/>
            <a:ext cx="2634917" cy="694824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rcRect l="4055" r="4055"/>
          <a:stretch>
            <a:fillRect/>
          </a:stretch>
        </p:blipFill>
        <p:spPr>
          <a:xfrm>
            <a:off x="221132" y="2389944"/>
            <a:ext cx="2367641" cy="1395662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583" y="1477628"/>
            <a:ext cx="12954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3738" y="4572000"/>
            <a:ext cx="1087922" cy="145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2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 61,000 downloads in 2013 (27% increase over 2012)</a:t>
            </a:r>
          </a:p>
        </p:txBody>
      </p:sp>
      <p:pic>
        <p:nvPicPr>
          <p:cNvPr id="4" name="Picture 3" descr="Screen Shot 2014-01-09 at 10.44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71" y="2473572"/>
            <a:ext cx="6522943" cy="334918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2511697" y="3762482"/>
            <a:ext cx="5250869" cy="75818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0436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294105" y="5534526"/>
            <a:ext cx="8595895" cy="120663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-8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85496"/>
            <a:ext cx="3723789" cy="4103568"/>
          </a:xfrm>
        </p:spPr>
        <p:txBody>
          <a:bodyPr/>
          <a:lstStyle/>
          <a:p>
            <a:r>
              <a:rPr lang="en-US" dirty="0"/>
              <a:t>THE most capable open-source medical image processing </a:t>
            </a:r>
            <a:r>
              <a:rPr lang="en-US" b="1" dirty="0"/>
              <a:t>platform</a:t>
            </a:r>
            <a:r>
              <a:rPr lang="en-US" dirty="0"/>
              <a:t>.</a:t>
            </a:r>
          </a:p>
          <a:p>
            <a:endParaRPr lang="en-US" dirty="0" smtClean="0"/>
          </a:p>
          <a:p>
            <a:r>
              <a:rPr lang="en-US" dirty="0" smtClean="0"/>
              <a:t>At the heart of THE most capable open-source medical image processing </a:t>
            </a:r>
            <a:r>
              <a:rPr lang="en-US" b="1" dirty="0" smtClean="0"/>
              <a:t>community</a:t>
            </a:r>
            <a:r>
              <a:rPr lang="en-US" dirty="0" smtClean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521" y="106944"/>
            <a:ext cx="2382268" cy="242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creen Shot 2014-01-09 at 11.22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789" y="2727696"/>
            <a:ext cx="5283228" cy="3061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05" y="4283300"/>
            <a:ext cx="3266541" cy="245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3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theme/theme1.xml><?xml version="1.0" encoding="utf-8"?>
<a:theme xmlns:a="http://schemas.openxmlformats.org/drawingml/2006/main" name="NA-MIC Theme">
  <a:themeElements>
    <a:clrScheme name="NA-MIC-template-2004-0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A-MIC-template-2004-0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-8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-80" charset="0"/>
          </a:defRPr>
        </a:defPPr>
      </a:lstStyle>
    </a:lnDef>
  </a:objectDefaults>
  <a:extraClrSchemeLst>
    <a:extraClrScheme>
      <a:clrScheme name="NA-MIC-template-2004-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NA-MIC Theme.thmx</Template>
  <TotalTime>7685</TotalTime>
  <Words>118</Words>
  <Application>Microsoft Macintosh PowerPoint</Application>
  <PresentationFormat>On-screen Show (4:3)</PresentationFormat>
  <Paragraphs>33</Paragraphs>
  <Slides>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NA-MIC Theme</vt:lpstr>
      <vt:lpstr>Core 1b – Engineering 2014  </vt:lpstr>
      <vt:lpstr>Slicer Highlights in 2014</vt:lpstr>
      <vt:lpstr>Slicer Highlights in 2014</vt:lpstr>
      <vt:lpstr>Data Store</vt:lpstr>
      <vt:lpstr>Medical Reality Bundle (MRB)</vt:lpstr>
      <vt:lpstr>Impact</vt:lpstr>
      <vt:lpstr>Outcome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 Global Research</dc:creator>
  <cp:lastModifiedBy>Stephen Aylward</cp:lastModifiedBy>
  <cp:revision>209</cp:revision>
  <dcterms:created xsi:type="dcterms:W3CDTF">2013-01-03T13:44:24Z</dcterms:created>
  <dcterms:modified xsi:type="dcterms:W3CDTF">2014-01-09T20:17:54Z</dcterms:modified>
</cp:coreProperties>
</file>