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8" r:id="rId1"/>
  </p:sldMasterIdLst>
  <p:notesMasterIdLst>
    <p:notesMasterId r:id="rId66"/>
  </p:notesMasterIdLst>
  <p:handoutMasterIdLst>
    <p:handoutMasterId r:id="rId67"/>
  </p:handoutMasterIdLst>
  <p:sldIdLst>
    <p:sldId id="256" r:id="rId2"/>
    <p:sldId id="427" r:id="rId3"/>
    <p:sldId id="428" r:id="rId4"/>
    <p:sldId id="429" r:id="rId5"/>
    <p:sldId id="430" r:id="rId6"/>
    <p:sldId id="433" r:id="rId7"/>
    <p:sldId id="357" r:id="rId8"/>
    <p:sldId id="359" r:id="rId9"/>
    <p:sldId id="462" r:id="rId10"/>
    <p:sldId id="360" r:id="rId11"/>
    <p:sldId id="361" r:id="rId12"/>
    <p:sldId id="500" r:id="rId13"/>
    <p:sldId id="496" r:id="rId14"/>
    <p:sldId id="364" r:id="rId15"/>
    <p:sldId id="365" r:id="rId16"/>
    <p:sldId id="423" r:id="rId17"/>
    <p:sldId id="366" r:id="rId18"/>
    <p:sldId id="493" r:id="rId19"/>
    <p:sldId id="367" r:id="rId20"/>
    <p:sldId id="368" r:id="rId21"/>
    <p:sldId id="369" r:id="rId22"/>
    <p:sldId id="370" r:id="rId23"/>
    <p:sldId id="371" r:id="rId24"/>
    <p:sldId id="438" r:id="rId25"/>
    <p:sldId id="372" r:id="rId26"/>
    <p:sldId id="495" r:id="rId27"/>
    <p:sldId id="373" r:id="rId28"/>
    <p:sldId id="379" r:id="rId29"/>
    <p:sldId id="381" r:id="rId30"/>
    <p:sldId id="501" r:id="rId31"/>
    <p:sldId id="490" r:id="rId32"/>
    <p:sldId id="492" r:id="rId33"/>
    <p:sldId id="475" r:id="rId34"/>
    <p:sldId id="452" r:id="rId35"/>
    <p:sldId id="453" r:id="rId36"/>
    <p:sldId id="454" r:id="rId37"/>
    <p:sldId id="455" r:id="rId38"/>
    <p:sldId id="456" r:id="rId39"/>
    <p:sldId id="457" r:id="rId40"/>
    <p:sldId id="458" r:id="rId41"/>
    <p:sldId id="459" r:id="rId42"/>
    <p:sldId id="460" r:id="rId43"/>
    <p:sldId id="463" r:id="rId44"/>
    <p:sldId id="499" r:id="rId45"/>
    <p:sldId id="469" r:id="rId46"/>
    <p:sldId id="465" r:id="rId47"/>
    <p:sldId id="491" r:id="rId48"/>
    <p:sldId id="466" r:id="rId49"/>
    <p:sldId id="467" r:id="rId50"/>
    <p:sldId id="473" r:id="rId51"/>
    <p:sldId id="468" r:id="rId52"/>
    <p:sldId id="470" r:id="rId53"/>
    <p:sldId id="476" r:id="rId54"/>
    <p:sldId id="477" r:id="rId55"/>
    <p:sldId id="479" r:id="rId56"/>
    <p:sldId id="497" r:id="rId57"/>
    <p:sldId id="498" r:id="rId58"/>
    <p:sldId id="482" r:id="rId59"/>
    <p:sldId id="485" r:id="rId60"/>
    <p:sldId id="486" r:id="rId61"/>
    <p:sldId id="487" r:id="rId62"/>
    <p:sldId id="488" r:id="rId63"/>
    <p:sldId id="489" r:id="rId64"/>
    <p:sldId id="380" r:id="rId6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66"/>
    <a:srgbClr val="7CA1CE"/>
    <a:srgbClr val="FFFFCC"/>
    <a:srgbClr val="CCFF99"/>
    <a:srgbClr val="CCFFFF"/>
    <a:srgbClr val="0066FF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85" autoAdjust="0"/>
    <p:restoredTop sz="94399" autoAdjust="0"/>
  </p:normalViewPr>
  <p:slideViewPr>
    <p:cSldViewPr>
      <p:cViewPr>
        <p:scale>
          <a:sx n="121" d="100"/>
          <a:sy n="121" d="100"/>
        </p:scale>
        <p:origin x="-80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notesMaster" Target="notesMasters/notesMaster1.xml"/><Relationship Id="rId67" Type="http://schemas.openxmlformats.org/officeDocument/2006/relationships/handoutMaster" Target="handoutMasters/handoutMaster1.xml"/><Relationship Id="rId68" Type="http://schemas.openxmlformats.org/officeDocument/2006/relationships/printerSettings" Target="printerSettings/printerSettings1.bin"/><Relationship Id="rId69" Type="http://schemas.openxmlformats.org/officeDocument/2006/relationships/presProps" Target="pres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viewProps" Target="viewProps.xml"/><Relationship Id="rId71" Type="http://schemas.openxmlformats.org/officeDocument/2006/relationships/theme" Target="theme/theme1.xml"/><Relationship Id="rId72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631195-8C17-6040-AF71-851667F72FC2}" type="datetimeFigureOut">
              <a:rPr lang="en-US" smtClean="0"/>
              <a:t>10/10/13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71108C-DA40-5642-B931-88AFCA66F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9512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817581EA-D1B7-4587-84B3-D688CEE536DD}" type="datetimeFigureOut">
              <a:rPr lang="en-US"/>
              <a:pPr>
                <a:defRPr/>
              </a:pPr>
              <a:t>10/10/13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E9FBE2D0-8864-49EF-93DB-C137F95D7F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1105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Download / update software</a:t>
            </a:r>
          </a:p>
          <a:p>
            <a:r>
              <a:rPr lang="en-US" dirty="0" smtClean="0"/>
              <a:t>Find</a:t>
            </a:r>
            <a:r>
              <a:rPr lang="en-US" baseline="0" dirty="0" smtClean="0"/>
              <a:t> tutorials,</a:t>
            </a:r>
          </a:p>
          <a:p>
            <a:r>
              <a:rPr lang="en-US" baseline="0" dirty="0" smtClean="0"/>
              <a:t>Give </a:t>
            </a:r>
            <a:r>
              <a:rPr lang="en-US" baseline="0" dirty="0" err="1" smtClean="0"/>
              <a:t>feedbaack</a:t>
            </a:r>
            <a:r>
              <a:rPr lang="en-US" baseline="0" dirty="0" smtClean="0"/>
              <a:t>, get help,</a:t>
            </a:r>
          </a:p>
          <a:p>
            <a:r>
              <a:rPr lang="en-US" baseline="0" smtClean="0"/>
              <a:t>Find documentation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FBE2D0-8864-49EF-93DB-C137F95D7F9F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249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B7771F-0188-40FB-9571-23D167F8E4F7}" type="datetime1">
              <a:rPr lang="en-US"/>
              <a:pPr>
                <a:defRPr/>
              </a:pPr>
              <a:t>10/10/13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en-US"/>
              <a:t>Sonia </a:t>
            </a:r>
            <a:r>
              <a:rPr lang="en-US" err="1"/>
              <a:t>Pujol</a:t>
            </a:r>
            <a:r>
              <a:rPr lang="en-US"/>
              <a:t>, Ph.D. – Ron </a:t>
            </a:r>
            <a:r>
              <a:rPr lang="en-US" err="1"/>
              <a:t>Kikinis</a:t>
            </a:r>
            <a:r>
              <a:rPr lang="en-US"/>
              <a:t>, M.D.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ea typeface="ＭＳ Ｐゴシック" pitchFamily="34" charset="-128"/>
              </a:defRPr>
            </a:lvl1pPr>
          </a:lstStyle>
          <a:p>
            <a:pPr>
              <a:defRPr/>
            </a:pPr>
            <a:fld id="{619A2846-7082-4299-A3A2-E4AAC2FA8A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745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5B9D3-D9A7-42BC-A196-4FB7928FE820}" type="datetime1">
              <a:rPr lang="en-US"/>
              <a:pPr>
                <a:defRPr/>
              </a:pPr>
              <a:t>10/10/13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dirty="0">
                <a:solidFill>
                  <a:srgbClr val="898989"/>
                </a:solidFill>
                <a:ea typeface="ＭＳ Ｐゴシック" pitchFamily="34" charset="-128"/>
              </a:defRPr>
            </a:lvl1pPr>
          </a:lstStyle>
          <a:p>
            <a:pPr>
              <a:defRPr/>
            </a:pPr>
            <a:r>
              <a:rPr lang="en-US"/>
              <a:t>Sonia </a:t>
            </a:r>
            <a:r>
              <a:rPr lang="en-US" err="1"/>
              <a:t>Pujol</a:t>
            </a:r>
            <a:r>
              <a:rPr lang="en-US"/>
              <a:t>, Ph.D.– Ron </a:t>
            </a:r>
            <a:r>
              <a:rPr lang="en-US" err="1"/>
              <a:t>Kikinis</a:t>
            </a:r>
            <a:r>
              <a:rPr lang="en-US"/>
              <a:t>, M.D.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NA-MIC </a:t>
            </a:r>
            <a:r>
              <a:rPr lang="en-US" smtClean="0"/>
              <a:t>ARR 2012-2014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149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685800" y="1676400"/>
            <a:ext cx="79248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AD6EFC-1010-47D4-98FE-C1DD8A17CF08}" type="datetime1">
              <a:rPr lang="en-US"/>
              <a:pPr>
                <a:defRPr/>
              </a:pPr>
              <a:t>10/10/13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dirty="0">
                <a:solidFill>
                  <a:srgbClr val="898989"/>
                </a:solidFill>
                <a:ea typeface="ＭＳ Ｐゴシック" pitchFamily="34" charset="-128"/>
              </a:defRPr>
            </a:lvl1pPr>
          </a:lstStyle>
          <a:p>
            <a:pPr>
              <a:defRPr/>
            </a:pPr>
            <a:r>
              <a:rPr lang="en-US"/>
              <a:t>Sonia </a:t>
            </a:r>
            <a:r>
              <a:rPr lang="en-US" err="1"/>
              <a:t>Pujol</a:t>
            </a:r>
            <a:r>
              <a:rPr lang="en-US"/>
              <a:t>, Ph.D.– Ron </a:t>
            </a:r>
            <a:r>
              <a:rPr lang="en-US" err="1"/>
              <a:t>Kikinis</a:t>
            </a:r>
            <a:r>
              <a:rPr lang="en-US"/>
              <a:t>, M.D.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NA-MIC </a:t>
            </a:r>
            <a:r>
              <a:rPr lang="en-US" smtClean="0"/>
              <a:t>ARR 2012-2014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671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774713-7BE4-4480-882C-808447E0B719}" type="datetimeFigureOut">
              <a:rPr lang="en-US"/>
              <a:pPr>
                <a:defRPr/>
              </a:pPr>
              <a:t>10/10/13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F4F53-7635-4B9F-8CBC-7BA6B3A807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123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CD45413B-A515-46A6-8852-D1FF50667130}" type="datetime1">
              <a:rPr lang="en-US"/>
              <a:pPr>
                <a:defRPr/>
              </a:pPr>
              <a:t>10/10/13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Sonia </a:t>
            </a:r>
            <a:r>
              <a:rPr lang="en-US" err="1"/>
              <a:t>Pujol</a:t>
            </a:r>
            <a:r>
              <a:rPr lang="en-US"/>
              <a:t>, Ph.D. – Ron </a:t>
            </a:r>
            <a:r>
              <a:rPr lang="en-US" err="1"/>
              <a:t>Kikinis</a:t>
            </a:r>
            <a:r>
              <a:rPr lang="en-US"/>
              <a:t>, M.D.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NA-MIC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Relationship Id="rId3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Relationship Id="rId3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slicer.org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3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6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7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1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2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8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hyperlink" Target="mailto:spujol@bwh.harvard.edu" TargetMode="External"/><Relationship Id="rId6" Type="http://schemas.openxmlformats.org/officeDocument/2006/relationships/hyperlink" Target="mailto:zora@bwh.harvard.edu" TargetMode="External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icer.org" TargetMode="External"/><Relationship Id="rId4" Type="http://schemas.openxmlformats.org/officeDocument/2006/relationships/hyperlink" Target="mailto:slicer-users@bwh.harvard.edu" TargetMode="External"/><Relationship Id="rId5" Type="http://schemas.openxmlformats.org/officeDocument/2006/relationships/hyperlink" Target="mailto:slicer-devel@bwh.harvard.edu" TargetMode="External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Diffusion MRI Analysis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7526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ea typeface="+mn-ea"/>
                <a:cs typeface="+mn-cs"/>
              </a:rPr>
              <a:t>Sonia </a:t>
            </a:r>
            <a:r>
              <a:rPr lang="en-US" sz="2800" dirty="0" err="1" smtClean="0">
                <a:ea typeface="+mn-ea"/>
                <a:cs typeface="+mn-cs"/>
              </a:rPr>
              <a:t>Pujol</a:t>
            </a:r>
            <a:r>
              <a:rPr lang="en-US" sz="2800" dirty="0" smtClean="0">
                <a:ea typeface="+mn-ea"/>
                <a:cs typeface="+mn-cs"/>
              </a:rPr>
              <a:t>, Ph.D.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ea typeface="+mn-ea"/>
                <a:cs typeface="+mn-cs"/>
              </a:rPr>
              <a:t>Zora Kikinis, Ph.D</a:t>
            </a:r>
            <a:r>
              <a:rPr lang="en-US" sz="2800" dirty="0" smtClean="0">
                <a:ea typeface="+mn-ea"/>
                <a:cs typeface="+mn-cs"/>
              </a:rPr>
              <a:t>.</a:t>
            </a:r>
            <a:endParaRPr lang="en-US" sz="2800" dirty="0" smtClean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ea typeface="+mn-ea"/>
                <a:cs typeface="+mn-cs"/>
              </a:rPr>
              <a:t>Harvard </a:t>
            </a:r>
            <a:r>
              <a:rPr lang="en-US" sz="2800" dirty="0" smtClean="0">
                <a:ea typeface="+mn-ea"/>
                <a:cs typeface="+mn-cs"/>
              </a:rPr>
              <a:t>University</a:t>
            </a:r>
            <a:r>
              <a:rPr lang="en-US" sz="2800" smtClean="0">
                <a:ea typeface="+mn-ea"/>
                <a:cs typeface="+mn-cs"/>
              </a:rPr>
              <a:t>, Boston, USA</a:t>
            </a:r>
            <a:endParaRPr lang="en-US" sz="2800" dirty="0" smtClean="0">
              <a:ea typeface="+mn-ea"/>
              <a:cs typeface="+mn-cs"/>
            </a:endParaRPr>
          </a:p>
        </p:txBody>
      </p:sp>
      <p:pic>
        <p:nvPicPr>
          <p:cNvPr id="512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5" y="84138"/>
            <a:ext cx="1765300" cy="116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252413"/>
            <a:ext cx="72707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563" y="252413"/>
            <a:ext cx="677862" cy="99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sp>
        <p:nvSpPr>
          <p:cNvPr id="19459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Loading the DWI Dataset</a:t>
            </a:r>
            <a:endParaRPr lang="en-US" dirty="0" smtClean="0"/>
          </a:p>
        </p:txBody>
      </p:sp>
      <p:sp>
        <p:nvSpPr>
          <p:cNvPr id="19460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19463" name="Picture 1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963"/>
            <a:ext cx="914400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>
            <a:stCxn id="19465" idx="3"/>
          </p:cNvCxnSpPr>
          <p:nvPr/>
        </p:nvCxnSpPr>
        <p:spPr>
          <a:xfrm flipV="1">
            <a:off x="3962400" y="4572000"/>
            <a:ext cx="1828800" cy="109997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465" name="TextBox 11"/>
          <p:cNvSpPr txBox="1">
            <a:spLocks noChangeArrowheads="1"/>
          </p:cNvSpPr>
          <p:nvPr/>
        </p:nvSpPr>
        <p:spPr bwMode="auto">
          <a:xfrm>
            <a:off x="190500" y="5164138"/>
            <a:ext cx="3771900" cy="10156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 dirty="0" smtClean="0">
                <a:cs typeface="Arial" pitchFamily="34" charset="0"/>
              </a:rPr>
              <a:t>Exit the archive folders window, and click </a:t>
            </a:r>
            <a:r>
              <a:rPr lang="en-US" sz="2000" b="1" dirty="0">
                <a:cs typeface="Arial" pitchFamily="34" charset="0"/>
              </a:rPr>
              <a:t>OK </a:t>
            </a:r>
            <a:r>
              <a:rPr lang="en-US" sz="2000" dirty="0">
                <a:cs typeface="Arial" pitchFamily="34" charset="0"/>
              </a:rPr>
              <a:t>to load the dataset to Slicer</a:t>
            </a:r>
            <a:endParaRPr lang="en-US" sz="2000" b="1" dirty="0"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Loading the DWI Dataset</a:t>
            </a:r>
            <a:endParaRPr lang="en-US" smtClean="0"/>
          </a:p>
        </p:txBody>
      </p:sp>
      <p:sp>
        <p:nvSpPr>
          <p:cNvPr id="20483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20485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pic>
        <p:nvPicPr>
          <p:cNvPr id="20486" name="Picture 9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963"/>
            <a:ext cx="914400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sp>
        <p:nvSpPr>
          <p:cNvPr id="20488" name="TextBox 11"/>
          <p:cNvSpPr txBox="1">
            <a:spLocks noChangeArrowheads="1"/>
          </p:cNvSpPr>
          <p:nvPr/>
        </p:nvSpPr>
        <p:spPr bwMode="auto">
          <a:xfrm>
            <a:off x="182563" y="3462338"/>
            <a:ext cx="2560637" cy="707886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 dirty="0">
                <a:cs typeface="Arial" pitchFamily="34" charset="0"/>
              </a:rPr>
              <a:t>Slicer </a:t>
            </a:r>
            <a:r>
              <a:rPr lang="en-US" sz="2000" dirty="0" smtClean="0">
                <a:cs typeface="Arial" pitchFamily="34" charset="0"/>
              </a:rPr>
              <a:t>displays DWI volume of the brain</a:t>
            </a:r>
            <a:endParaRPr lang="en-US" sz="2000" dirty="0"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Application Graphic User Interface (GUI)</a:t>
            </a:r>
            <a:endParaRPr lang="en-US" dirty="0"/>
          </a:p>
        </p:txBody>
      </p:sp>
      <p:pic>
        <p:nvPicPr>
          <p:cNvPr id="6" name="Content Placeholder 5" descr="Slicer4ApplicationGUIMap.jpg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27" r="-4527"/>
          <a:stretch>
            <a:fillRect/>
          </a:stretch>
        </p:blipFill>
        <p:spPr/>
      </p:pic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Sonia Pujol, Ph.D.– Ron Kikinis, M.D.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NA-MIC ARR 2012-2014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7627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Loading the DWI Dataset</a:t>
            </a:r>
            <a:endParaRPr lang="en-US" smtClean="0"/>
          </a:p>
        </p:txBody>
      </p:sp>
      <p:sp>
        <p:nvSpPr>
          <p:cNvPr id="2150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2150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21511" name="Picture 1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963"/>
            <a:ext cx="914400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TextBox 11"/>
          <p:cNvSpPr txBox="1">
            <a:spLocks noChangeArrowheads="1"/>
          </p:cNvSpPr>
          <p:nvPr/>
        </p:nvSpPr>
        <p:spPr bwMode="auto">
          <a:xfrm>
            <a:off x="5029200" y="1890713"/>
            <a:ext cx="2667000" cy="1016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 dirty="0">
                <a:cs typeface="Arial" pitchFamily="34" charset="0"/>
              </a:rPr>
              <a:t>Click on the </a:t>
            </a:r>
            <a:r>
              <a:rPr lang="en-US" sz="2000" b="1" dirty="0">
                <a:cs typeface="Arial" pitchFamily="34" charset="0"/>
              </a:rPr>
              <a:t>Modules </a:t>
            </a:r>
            <a:r>
              <a:rPr lang="en-US" sz="2000" dirty="0">
                <a:cs typeface="Arial" pitchFamily="34" charset="0"/>
              </a:rPr>
              <a:t>menu and select the module </a:t>
            </a:r>
            <a:r>
              <a:rPr lang="en-US" sz="2000" b="1" dirty="0">
                <a:cs typeface="Arial" pitchFamily="34" charset="0"/>
              </a:rPr>
              <a:t>Volumes</a:t>
            </a:r>
          </a:p>
        </p:txBody>
      </p:sp>
      <p:cxnSp>
        <p:nvCxnSpPr>
          <p:cNvPr id="6" name="Straight Arrow Connector 5"/>
          <p:cNvCxnSpPr>
            <a:stCxn id="21512" idx="1"/>
          </p:cNvCxnSpPr>
          <p:nvPr/>
        </p:nvCxnSpPr>
        <p:spPr>
          <a:xfrm flipH="1">
            <a:off x="2362200" y="2398713"/>
            <a:ext cx="2667000" cy="64928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1648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sp>
        <p:nvSpPr>
          <p:cNvPr id="23555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Loading the DWI Dataset</a:t>
            </a:r>
            <a:endParaRPr lang="en-US" smtClean="0"/>
          </a:p>
        </p:txBody>
      </p:sp>
      <p:sp>
        <p:nvSpPr>
          <p:cNvPr id="23556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pic>
        <p:nvPicPr>
          <p:cNvPr id="23558" name="Picture 10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963"/>
            <a:ext cx="914400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sp>
        <p:nvSpPr>
          <p:cNvPr id="23560" name="TextBox 11"/>
          <p:cNvSpPr txBox="1">
            <a:spLocks noChangeArrowheads="1"/>
          </p:cNvSpPr>
          <p:nvPr/>
        </p:nvSpPr>
        <p:spPr bwMode="auto">
          <a:xfrm>
            <a:off x="3352800" y="2082631"/>
            <a:ext cx="5257800" cy="707886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 dirty="0">
                <a:cs typeface="Arial" pitchFamily="34" charset="0"/>
              </a:rPr>
              <a:t>Adjust the </a:t>
            </a:r>
            <a:r>
              <a:rPr lang="en-US" sz="2000" b="1" dirty="0">
                <a:cs typeface="Arial" pitchFamily="34" charset="0"/>
              </a:rPr>
              <a:t>Window Level editor presets </a:t>
            </a:r>
            <a:r>
              <a:rPr lang="en-US" sz="2000" dirty="0">
                <a:cs typeface="Arial" pitchFamily="34" charset="0"/>
              </a:rPr>
              <a:t>with the </a:t>
            </a:r>
            <a:r>
              <a:rPr lang="en-US" sz="2000" b="1" dirty="0">
                <a:cs typeface="Arial" pitchFamily="34" charset="0"/>
              </a:rPr>
              <a:t>Volume</a:t>
            </a:r>
            <a:r>
              <a:rPr lang="en-US" sz="2000" dirty="0">
                <a:cs typeface="Arial" pitchFamily="34" charset="0"/>
              </a:rPr>
              <a:t> module menu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0" y="4267200"/>
            <a:ext cx="3200400" cy="4572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Loading the DWI Dataset</a:t>
            </a:r>
            <a:endParaRPr lang="en-US" smtClean="0"/>
          </a:p>
        </p:txBody>
      </p:sp>
      <p:sp>
        <p:nvSpPr>
          <p:cNvPr id="24579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24581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pic>
        <p:nvPicPr>
          <p:cNvPr id="24582" name="Picture 10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963"/>
            <a:ext cx="914400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cxnSp>
        <p:nvCxnSpPr>
          <p:cNvPr id="6" name="Straight Arrow Connector 5"/>
          <p:cNvCxnSpPr>
            <a:stCxn id="24585" idx="1"/>
          </p:cNvCxnSpPr>
          <p:nvPr/>
        </p:nvCxnSpPr>
        <p:spPr>
          <a:xfrm flipH="1">
            <a:off x="3581400" y="2727058"/>
            <a:ext cx="1905000" cy="123534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585" name="TextBox 11"/>
          <p:cNvSpPr txBox="1">
            <a:spLocks noChangeArrowheads="1"/>
          </p:cNvSpPr>
          <p:nvPr/>
        </p:nvSpPr>
        <p:spPr bwMode="auto">
          <a:xfrm>
            <a:off x="5486400" y="2065338"/>
            <a:ext cx="3200400" cy="1323439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>
                <a:cs typeface="Arial" pitchFamily="34" charset="0"/>
              </a:rPr>
              <a:t>Position your mouse over the </a:t>
            </a:r>
            <a:r>
              <a:rPr lang="en-US" sz="2000" b="1">
                <a:cs typeface="Arial" pitchFamily="34" charset="0"/>
              </a:rPr>
              <a:t>pin icon</a:t>
            </a:r>
            <a:r>
              <a:rPr lang="en-US" sz="2000">
                <a:cs typeface="Arial" pitchFamily="34" charset="0"/>
              </a:rPr>
              <a:t>, then click on the </a:t>
            </a:r>
            <a:r>
              <a:rPr lang="en-US" sz="2000" b="1">
                <a:cs typeface="Arial" pitchFamily="34" charset="0"/>
              </a:rPr>
              <a:t>link icon </a:t>
            </a:r>
            <a:r>
              <a:rPr lang="en-US" sz="2000">
                <a:cs typeface="Arial" pitchFamily="34" charset="0"/>
              </a:rPr>
              <a:t>and the </a:t>
            </a:r>
            <a:r>
              <a:rPr lang="en-US" sz="2000" b="1">
                <a:cs typeface="Arial" pitchFamily="34" charset="0"/>
              </a:rPr>
              <a:t>fit image to window </a:t>
            </a:r>
            <a:r>
              <a:rPr lang="en-US" sz="2000">
                <a:cs typeface="Arial" pitchFamily="34" charset="0"/>
              </a:rPr>
              <a:t>icon</a:t>
            </a:r>
            <a:endParaRPr lang="en-US" sz="2000" b="1">
              <a:cs typeface="Arial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1981200" y="4191000"/>
            <a:ext cx="1371600" cy="96361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Loading the DWI Dataset</a:t>
            </a:r>
            <a:endParaRPr lang="en-US" smtClean="0"/>
          </a:p>
        </p:txBody>
      </p:sp>
      <p:sp>
        <p:nvSpPr>
          <p:cNvPr id="25603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25605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25607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963"/>
            <a:ext cx="914400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>
            <a:stCxn id="25609" idx="0"/>
          </p:cNvCxnSpPr>
          <p:nvPr/>
        </p:nvCxnSpPr>
        <p:spPr>
          <a:xfrm flipV="1">
            <a:off x="2209800" y="3352801"/>
            <a:ext cx="2590800" cy="97154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609" name="TextBox 11"/>
          <p:cNvSpPr txBox="1">
            <a:spLocks noChangeArrowheads="1"/>
          </p:cNvSpPr>
          <p:nvPr/>
        </p:nvSpPr>
        <p:spPr bwMode="auto">
          <a:xfrm>
            <a:off x="304800" y="4324349"/>
            <a:ext cx="3810000" cy="10156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 dirty="0">
                <a:cs typeface="Arial" pitchFamily="34" charset="0"/>
              </a:rPr>
              <a:t>Click on the Slicer layout menu and select the </a:t>
            </a:r>
            <a:r>
              <a:rPr lang="en-US" sz="2000" b="1" dirty="0">
                <a:cs typeface="Arial" pitchFamily="34" charset="0"/>
              </a:rPr>
              <a:t>Red slice only </a:t>
            </a:r>
            <a:r>
              <a:rPr lang="en-US" sz="2000" dirty="0">
                <a:cs typeface="Arial" pitchFamily="34" charset="0"/>
              </a:rPr>
              <a:t>layout</a:t>
            </a:r>
            <a:endParaRPr lang="en-US" sz="2000" b="1" dirty="0"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Loading the DWI Dataset</a:t>
            </a:r>
            <a:endParaRPr lang="en-US" smtClean="0"/>
          </a:p>
        </p:txBody>
      </p:sp>
      <p:sp>
        <p:nvSpPr>
          <p:cNvPr id="2662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2662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pic>
        <p:nvPicPr>
          <p:cNvPr id="26630" name="Picture 9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963"/>
            <a:ext cx="914400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sp>
        <p:nvSpPr>
          <p:cNvPr id="26632" name="TextBox 11"/>
          <p:cNvSpPr txBox="1">
            <a:spLocks noChangeArrowheads="1"/>
          </p:cNvSpPr>
          <p:nvPr/>
        </p:nvSpPr>
        <p:spPr bwMode="auto">
          <a:xfrm>
            <a:off x="374650" y="2819400"/>
            <a:ext cx="2667000" cy="1015663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 dirty="0">
                <a:cs typeface="Arial" pitchFamily="34" charset="0"/>
              </a:rPr>
              <a:t>Slicer </a:t>
            </a:r>
            <a:r>
              <a:rPr lang="en-US" sz="2000" dirty="0" smtClean="0">
                <a:cs typeface="Arial" pitchFamily="34" charset="0"/>
              </a:rPr>
              <a:t>displays only </a:t>
            </a:r>
            <a:r>
              <a:rPr lang="en-US" sz="2000" dirty="0">
                <a:cs typeface="Arial" pitchFamily="34" charset="0"/>
              </a:rPr>
              <a:t>the Axial anatomical slice in the Viewer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800600" y="2895600"/>
            <a:ext cx="3810000" cy="1524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Estimation of the tensors from diffusion weighted image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Sonia </a:t>
            </a:r>
            <a:r>
              <a:rPr lang="en-US" dirty="0" err="1" smtClean="0"/>
              <a:t>Pujol</a:t>
            </a:r>
            <a:r>
              <a:rPr lang="en-US" dirty="0" smtClean="0"/>
              <a:t>, Ph.D.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NA-MIC ARR 2012-2014</a:t>
            </a:r>
            <a:endParaRPr lang="en-US"/>
          </a:p>
        </p:txBody>
      </p:sp>
      <p:pic>
        <p:nvPicPr>
          <p:cNvPr id="6" name="Picture 10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0" t="14396" r="7260" b="3620"/>
          <a:stretch/>
        </p:blipFill>
        <p:spPr bwMode="auto">
          <a:xfrm>
            <a:off x="2438400" y="2286000"/>
            <a:ext cx="2133600" cy="2425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92" t="13784" r="14262" b="3007"/>
          <a:stretch/>
        </p:blipFill>
        <p:spPr bwMode="auto">
          <a:xfrm>
            <a:off x="228600" y="2286000"/>
            <a:ext cx="2133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52400" y="4724400"/>
            <a:ext cx="4343400" cy="72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400" dirty="0" smtClean="0"/>
              <a:t> Diffusion Weighted Image             Diffusion Tensor Image</a:t>
            </a:r>
          </a:p>
          <a:p>
            <a:pPr marL="0" indent="0">
              <a:buFont typeface="Arial" pitchFamily="34" charset="0"/>
              <a:buNone/>
            </a:pPr>
            <a:r>
              <a:rPr lang="en-US" sz="1400" dirty="0"/>
              <a:t> </a:t>
            </a:r>
            <a:r>
              <a:rPr lang="en-US" sz="1400" dirty="0" smtClean="0"/>
              <a:t>                  (DWI) 		         (DTI)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424782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From DWI to DTI</a:t>
            </a:r>
            <a:endParaRPr lang="en-US" dirty="0" smtClean="0"/>
          </a:p>
        </p:txBody>
      </p:sp>
      <p:sp>
        <p:nvSpPr>
          <p:cNvPr id="27651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27653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27655" name="Picture 10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963"/>
            <a:ext cx="914400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>
            <a:stCxn id="27657" idx="2"/>
          </p:cNvCxnSpPr>
          <p:nvPr/>
        </p:nvCxnSpPr>
        <p:spPr>
          <a:xfrm flipH="1">
            <a:off x="5562600" y="3207802"/>
            <a:ext cx="571500" cy="250719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657" name="TextBox 11"/>
          <p:cNvSpPr txBox="1">
            <a:spLocks noChangeArrowheads="1"/>
          </p:cNvSpPr>
          <p:nvPr/>
        </p:nvSpPr>
        <p:spPr bwMode="auto">
          <a:xfrm>
            <a:off x="4800600" y="1884363"/>
            <a:ext cx="2667000" cy="1323439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>
                <a:cs typeface="Arial" pitchFamily="34" charset="0"/>
              </a:rPr>
              <a:t>Click on the Modules menu and select the module </a:t>
            </a:r>
            <a:r>
              <a:rPr lang="en-US" sz="2000" b="1">
                <a:cs typeface="Arial" pitchFamily="34" charset="0"/>
              </a:rPr>
              <a:t>DWI to DTI Estimation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228600" y="1752600"/>
            <a:ext cx="3659188" cy="4373563"/>
          </a:xfrm>
          <a:prstGeom prst="rect">
            <a:avLst/>
          </a:prstGeom>
          <a:solidFill>
            <a:srgbClr val="F0F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Tutorial Outline</a:t>
            </a:r>
          </a:p>
        </p:txBody>
      </p:sp>
      <p:sp>
        <p:nvSpPr>
          <p:cNvPr id="9220" name="Content Placeholder 2"/>
          <p:cNvSpPr>
            <a:spLocks noGrp="1"/>
          </p:cNvSpPr>
          <p:nvPr>
            <p:ph idx="1"/>
          </p:nvPr>
        </p:nvSpPr>
        <p:spPr>
          <a:xfrm>
            <a:off x="4335463" y="1600200"/>
            <a:ext cx="4579937" cy="4525963"/>
          </a:xfrm>
        </p:spPr>
        <p:txBody>
          <a:bodyPr/>
          <a:lstStyle/>
          <a:p>
            <a:pPr marL="0" indent="0" eaLnBrk="1" hangingPunct="1">
              <a:buFont typeface="Arial" pitchFamily="34" charset="0"/>
              <a:buNone/>
            </a:pPr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This tutorial is an introduction to the fundamentals of Diffusion MRI analysis, from the estimation of diffusion tensors to the interactive 3D visualization of fiber tracts.</a:t>
            </a:r>
          </a:p>
        </p:txBody>
      </p:sp>
      <p:pic>
        <p:nvPicPr>
          <p:cNvPr id="9221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57400"/>
            <a:ext cx="1227138" cy="105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3124200" y="6356350"/>
            <a:ext cx="2898775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898989"/>
                </a:solidFill>
                <a:latin typeface="+mn-lt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+mn-lt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+mn-lt"/>
              </a:rPr>
              <a:t>, Ph.D.</a:t>
            </a:r>
          </a:p>
        </p:txBody>
      </p:sp>
      <p:pic>
        <p:nvPicPr>
          <p:cNvPr id="92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75" y="6354763"/>
            <a:ext cx="2133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 descr="Screen Shot 2013-09-18 at 10.00.2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895600"/>
            <a:ext cx="1333500" cy="1563647"/>
          </a:xfrm>
          <a:prstGeom prst="rect">
            <a:avLst/>
          </a:prstGeom>
        </p:spPr>
      </p:pic>
      <p:pic>
        <p:nvPicPr>
          <p:cNvPr id="9224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114800"/>
            <a:ext cx="1538287" cy="139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From DWI to DTI</a:t>
            </a:r>
            <a:endParaRPr lang="en-US" dirty="0" smtClean="0"/>
          </a:p>
        </p:txBody>
      </p:sp>
      <p:sp>
        <p:nvSpPr>
          <p:cNvPr id="28675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28677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pic>
        <p:nvPicPr>
          <p:cNvPr id="28678" name="Picture 1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963"/>
            <a:ext cx="914400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4000500" y="4789632"/>
            <a:ext cx="266700" cy="84916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8681" name="TextBox 11"/>
          <p:cNvSpPr txBox="1">
            <a:spLocks noChangeArrowheads="1"/>
          </p:cNvSpPr>
          <p:nvPr/>
        </p:nvSpPr>
        <p:spPr bwMode="auto">
          <a:xfrm>
            <a:off x="4267200" y="1752600"/>
            <a:ext cx="4648200" cy="403187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000" dirty="0"/>
              <a:t>Select the module </a:t>
            </a:r>
            <a:r>
              <a:rPr lang="en-US" sz="2000" b="1" dirty="0"/>
              <a:t>DWI to DTI Estimation</a:t>
            </a:r>
            <a:r>
              <a:rPr lang="en-US" sz="2000" dirty="0"/>
              <a:t> in the modules menu: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000" dirty="0"/>
              <a:t>-select the </a:t>
            </a:r>
            <a:r>
              <a:rPr lang="en-US" sz="2000" b="1" dirty="0"/>
              <a:t>Input DWI volume </a:t>
            </a:r>
            <a:r>
              <a:rPr lang="en-US" altLang="en-US" sz="2000" dirty="0"/>
              <a:t>‘</a:t>
            </a:r>
            <a:r>
              <a:rPr lang="en-US" altLang="ja-JP" sz="2000" b="1" dirty="0" err="1"/>
              <a:t>dwi</a:t>
            </a:r>
            <a:r>
              <a:rPr lang="en-US" altLang="en-US" sz="2000" dirty="0"/>
              <a:t>’</a:t>
            </a:r>
            <a:endParaRPr lang="en-US" altLang="ja-JP" sz="2000" dirty="0"/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000" dirty="0"/>
              <a:t>-select </a:t>
            </a:r>
            <a:r>
              <a:rPr lang="en-US" sz="2000" b="1" dirty="0"/>
              <a:t>Output DTI Volume </a:t>
            </a:r>
            <a:r>
              <a:rPr lang="en-US" altLang="en-US" sz="2000" dirty="0"/>
              <a:t>‘</a:t>
            </a:r>
            <a:r>
              <a:rPr lang="en-US" sz="2000" b="1" dirty="0"/>
              <a:t>Create and Rename New Volume</a:t>
            </a:r>
            <a:r>
              <a:rPr lang="en-US" altLang="en-US" sz="2000" dirty="0"/>
              <a:t>’</a:t>
            </a:r>
            <a:r>
              <a:rPr lang="en-US" sz="2000" dirty="0"/>
              <a:t>, and rename it </a:t>
            </a:r>
            <a:r>
              <a:rPr lang="en-US" altLang="en-US" sz="2000" dirty="0"/>
              <a:t>‘</a:t>
            </a:r>
            <a:r>
              <a:rPr lang="en-US" altLang="ja-JP" sz="2000" b="1" dirty="0" err="1"/>
              <a:t>dti</a:t>
            </a:r>
            <a:r>
              <a:rPr lang="en-US" altLang="en-US" sz="2000" dirty="0"/>
              <a:t>’</a:t>
            </a:r>
            <a:endParaRPr lang="en-US" altLang="ja-JP" sz="2000" dirty="0"/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000" dirty="0"/>
              <a:t>-select </a:t>
            </a:r>
            <a:r>
              <a:rPr lang="en-US" sz="2000" b="1" dirty="0"/>
              <a:t>Output Baseline Volume</a:t>
            </a:r>
            <a:r>
              <a:rPr lang="en-US" sz="2000" dirty="0"/>
              <a:t> </a:t>
            </a:r>
            <a:r>
              <a:rPr lang="en-US" altLang="en-US" sz="2000" dirty="0" smtClean="0"/>
              <a:t>‘</a:t>
            </a:r>
            <a:r>
              <a:rPr lang="en-US" sz="2000" b="1" dirty="0" smtClean="0"/>
              <a:t>Create </a:t>
            </a:r>
            <a:r>
              <a:rPr lang="en-US" sz="2000" b="1" dirty="0"/>
              <a:t>and Rename new Volume</a:t>
            </a:r>
            <a:r>
              <a:rPr lang="en-US" altLang="en-US" sz="2000" dirty="0"/>
              <a:t>’</a:t>
            </a:r>
            <a:r>
              <a:rPr lang="en-US" sz="2000" dirty="0"/>
              <a:t>, and rename it </a:t>
            </a:r>
            <a:r>
              <a:rPr lang="en-US" altLang="en-US" sz="2000" dirty="0"/>
              <a:t>‘</a:t>
            </a:r>
            <a:r>
              <a:rPr lang="en-US" altLang="ja-JP" sz="2000" b="1" dirty="0"/>
              <a:t>baseline</a:t>
            </a:r>
            <a:r>
              <a:rPr lang="en-US" altLang="en-US" sz="2000" dirty="0"/>
              <a:t>’</a:t>
            </a:r>
            <a:endParaRPr lang="en-US" altLang="ja-JP" sz="2000" dirty="0"/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000" dirty="0"/>
              <a:t>-select the </a:t>
            </a:r>
            <a:r>
              <a:rPr lang="en-US" sz="2000" b="1" dirty="0"/>
              <a:t>Estimation Parameter </a:t>
            </a:r>
            <a:r>
              <a:rPr lang="en-US" altLang="en-US" sz="2000" b="1" dirty="0" smtClean="0"/>
              <a:t>‘</a:t>
            </a:r>
            <a:r>
              <a:rPr lang="en-US" sz="2000" b="1" dirty="0" smtClean="0"/>
              <a:t>LS</a:t>
            </a:r>
            <a:r>
              <a:rPr lang="en-US" altLang="en-US" sz="2000" b="1"/>
              <a:t>’</a:t>
            </a:r>
            <a:r>
              <a:rPr lang="en-US" sz="2000"/>
              <a:t> </a:t>
            </a:r>
            <a:r>
              <a:rPr lang="en-US" sz="2000" smtClean="0"/>
              <a:t>(Least </a:t>
            </a:r>
            <a:r>
              <a:rPr lang="en-US" sz="2000" dirty="0"/>
              <a:t>Squares) and click on </a:t>
            </a:r>
            <a:r>
              <a:rPr lang="en-US" sz="2000" b="1" dirty="0"/>
              <a:t>Apply</a:t>
            </a:r>
            <a:r>
              <a:rPr lang="en-US" sz="2000" dirty="0"/>
              <a:t>. 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2819400"/>
            <a:ext cx="4000500" cy="1600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From DWI to DTI</a:t>
            </a:r>
            <a:endParaRPr lang="en-US" dirty="0" smtClean="0"/>
          </a:p>
        </p:txBody>
      </p:sp>
      <p:sp>
        <p:nvSpPr>
          <p:cNvPr id="29699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29701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29703" name="Picture 1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963"/>
            <a:ext cx="914400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4" name="TextBox 11"/>
          <p:cNvSpPr txBox="1">
            <a:spLocks noChangeArrowheads="1"/>
          </p:cNvSpPr>
          <p:nvPr/>
        </p:nvSpPr>
        <p:spPr bwMode="auto">
          <a:xfrm>
            <a:off x="914400" y="1828800"/>
            <a:ext cx="2667000" cy="10156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 dirty="0">
                <a:cs typeface="Arial" pitchFamily="34" charset="0"/>
              </a:rPr>
              <a:t>Position your mouse over the </a:t>
            </a:r>
            <a:r>
              <a:rPr lang="en-US" sz="2000" b="1" dirty="0">
                <a:cs typeface="Arial" pitchFamily="34" charset="0"/>
              </a:rPr>
              <a:t>pin icon </a:t>
            </a:r>
            <a:r>
              <a:rPr lang="en-US" sz="2000" dirty="0">
                <a:cs typeface="Arial" pitchFamily="34" charset="0"/>
              </a:rPr>
              <a:t>and select the volume </a:t>
            </a:r>
            <a:r>
              <a:rPr lang="en-US" sz="2000" b="1" dirty="0" err="1">
                <a:cs typeface="Arial" pitchFamily="34" charset="0"/>
              </a:rPr>
              <a:t>dti</a:t>
            </a:r>
            <a:endParaRPr lang="en-US" sz="2000" dirty="0">
              <a:cs typeface="Arial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3581400" y="1600200"/>
            <a:ext cx="533400" cy="69056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sp>
        <p:nvSpPr>
          <p:cNvPr id="30723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From DWI to DTI</a:t>
            </a:r>
            <a:endParaRPr lang="en-US" dirty="0" smtClean="0"/>
          </a:p>
        </p:txBody>
      </p:sp>
      <p:sp>
        <p:nvSpPr>
          <p:cNvPr id="30724" name="Footer Placeholder 3"/>
          <p:cNvSpPr>
            <a:spLocks noGrp="1"/>
          </p:cNvSpPr>
          <p:nvPr>
            <p:ph type="ftr" sz="quarter" idx="15"/>
          </p:nvPr>
        </p:nvSpPr>
        <p:spPr bwMode="auto">
          <a:xfrm>
            <a:off x="3127375" y="6356350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pic>
        <p:nvPicPr>
          <p:cNvPr id="30725" name="Picture 10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963"/>
            <a:ext cx="914400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sp>
        <p:nvSpPr>
          <p:cNvPr id="30728" name="TextBox 11"/>
          <p:cNvSpPr txBox="1">
            <a:spLocks noChangeArrowheads="1"/>
          </p:cNvSpPr>
          <p:nvPr/>
        </p:nvSpPr>
        <p:spPr bwMode="auto">
          <a:xfrm>
            <a:off x="609600" y="2514600"/>
            <a:ext cx="3257550" cy="2123658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000"/>
              <a:t>Slicer displays the DTI volume in color by orientation mode: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000"/>
              <a:t>Red: right-left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000"/>
              <a:t>Green: anterior-posterior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000"/>
              <a:t>Blue: inferior-superior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Exploring the DTI Dataset</a:t>
            </a:r>
            <a:endParaRPr lang="en-US" dirty="0" smtClean="0"/>
          </a:p>
        </p:txBody>
      </p:sp>
      <p:sp>
        <p:nvSpPr>
          <p:cNvPr id="34819" name="Footer Placeholder 3"/>
          <p:cNvSpPr>
            <a:spLocks noGrp="1"/>
          </p:cNvSpPr>
          <p:nvPr>
            <p:ph type="ftr" sz="quarter" idx="15"/>
          </p:nvPr>
        </p:nvSpPr>
        <p:spPr bwMode="auto">
          <a:xfrm>
            <a:off x="3127375" y="6356350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34821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34823" name="Picture 10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963"/>
            <a:ext cx="914400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V="1">
            <a:off x="4587875" y="1600200"/>
            <a:ext cx="2193925" cy="160496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825" name="TextBox 11"/>
          <p:cNvSpPr txBox="1">
            <a:spLocks noChangeArrowheads="1"/>
          </p:cNvSpPr>
          <p:nvPr/>
        </p:nvSpPr>
        <p:spPr bwMode="auto">
          <a:xfrm>
            <a:off x="1920873" y="3205163"/>
            <a:ext cx="3946525" cy="10156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 dirty="0">
                <a:cs typeface="Arial" pitchFamily="34" charset="0"/>
              </a:rPr>
              <a:t>Use the slider to browse through the </a:t>
            </a:r>
            <a:r>
              <a:rPr lang="en-US" sz="2000" dirty="0" err="1">
                <a:cs typeface="Arial" pitchFamily="34" charset="0"/>
              </a:rPr>
              <a:t>dti</a:t>
            </a:r>
            <a:r>
              <a:rPr lang="en-US" sz="2000" dirty="0">
                <a:cs typeface="Arial" pitchFamily="34" charset="0"/>
              </a:rPr>
              <a:t> volume, and try to locate the </a:t>
            </a:r>
            <a:r>
              <a:rPr lang="en-US" sz="2000" b="1" dirty="0" smtClean="0">
                <a:cs typeface="Arial" pitchFamily="34" charset="0"/>
              </a:rPr>
              <a:t>Corpus </a:t>
            </a:r>
            <a:r>
              <a:rPr lang="en-US" sz="2000" b="1" dirty="0">
                <a:cs typeface="Arial" pitchFamily="34" charset="0"/>
              </a:rPr>
              <a:t>C</a:t>
            </a:r>
            <a:r>
              <a:rPr lang="en-US" sz="2000" b="1" dirty="0" smtClean="0">
                <a:cs typeface="Arial" pitchFamily="34" charset="0"/>
              </a:rPr>
              <a:t>allosum</a:t>
            </a:r>
            <a:endParaRPr lang="en-US" sz="2000" b="1" dirty="0"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Corpus Callosum</a:t>
            </a:r>
          </a:p>
        </p:txBody>
      </p:sp>
      <p:pic>
        <p:nvPicPr>
          <p:cNvPr id="35843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44675"/>
            <a:ext cx="4794250" cy="42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extBox 6"/>
          <p:cNvSpPr txBox="1">
            <a:spLocks noChangeArrowheads="1"/>
          </p:cNvSpPr>
          <p:nvPr/>
        </p:nvSpPr>
        <p:spPr bwMode="auto">
          <a:xfrm>
            <a:off x="5407025" y="1914525"/>
            <a:ext cx="3279775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 corpus callosum is a broad thick bundle of dense </a:t>
            </a:r>
            <a:r>
              <a:rPr lang="en-US" sz="24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myelinated</a:t>
            </a:r>
            <a:r>
              <a:rPr lang="en-US" sz="2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fibers that connect the left and right hemisphere. It is the largest white matter structure in the brain</a:t>
            </a:r>
            <a:endParaRPr lang="en-US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5845" name="TextBox 7"/>
          <p:cNvSpPr txBox="1">
            <a:spLocks noChangeArrowheads="1"/>
          </p:cNvSpPr>
          <p:nvPr/>
        </p:nvSpPr>
        <p:spPr bwMode="auto">
          <a:xfrm>
            <a:off x="311150" y="6064250"/>
            <a:ext cx="33464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Image from Gray</a:t>
            </a:r>
            <a:r>
              <a:rPr lang="en-US" alt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 Anatomy</a:t>
            </a:r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3127375" y="6354763"/>
            <a:ext cx="2895600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898989"/>
                </a:solidFill>
                <a:latin typeface="+mn-lt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+mn-lt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+mn-lt"/>
              </a:rPr>
              <a:t>, Ph.D.</a:t>
            </a:r>
          </a:p>
        </p:txBody>
      </p:sp>
      <p:pic>
        <p:nvPicPr>
          <p:cNvPr id="3584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75" y="6354763"/>
            <a:ext cx="2133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Corpus Callosum</a:t>
            </a:r>
            <a:endParaRPr lang="en-US" smtClean="0"/>
          </a:p>
        </p:txBody>
      </p:sp>
      <p:sp>
        <p:nvSpPr>
          <p:cNvPr id="36867" name="Footer Placeholder 3"/>
          <p:cNvSpPr>
            <a:spLocks noGrp="1"/>
          </p:cNvSpPr>
          <p:nvPr>
            <p:ph type="ftr" sz="quarter" idx="15"/>
          </p:nvPr>
        </p:nvSpPr>
        <p:spPr bwMode="auto">
          <a:xfrm>
            <a:off x="3118104" y="6356350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3686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pic>
        <p:nvPicPr>
          <p:cNvPr id="36870" name="Picture 1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963"/>
            <a:ext cx="914400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cxnSp>
        <p:nvCxnSpPr>
          <p:cNvPr id="6" name="Straight Arrow Connector 5"/>
          <p:cNvCxnSpPr>
            <a:stCxn id="36873" idx="3"/>
          </p:cNvCxnSpPr>
          <p:nvPr/>
        </p:nvCxnSpPr>
        <p:spPr>
          <a:xfrm>
            <a:off x="4343400" y="2746405"/>
            <a:ext cx="2209800" cy="81277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6873" name="TextBox 11"/>
          <p:cNvSpPr txBox="1">
            <a:spLocks noChangeArrowheads="1"/>
          </p:cNvSpPr>
          <p:nvPr/>
        </p:nvSpPr>
        <p:spPr bwMode="auto">
          <a:xfrm>
            <a:off x="2057400" y="2546350"/>
            <a:ext cx="2286000" cy="400110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>
                <a:cs typeface="Arial" pitchFamily="34" charset="0"/>
              </a:rPr>
              <a:t>Corpus Callosum</a:t>
            </a:r>
            <a:endParaRPr lang="en-US" sz="2000" b="1"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953000" y="2895600"/>
            <a:ext cx="3810000" cy="1524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Scalar measurements of diffusion tensor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Sonia </a:t>
            </a:r>
            <a:r>
              <a:rPr lang="en-US" dirty="0" err="1" smtClean="0"/>
              <a:t>Pujol</a:t>
            </a:r>
            <a:r>
              <a:rPr lang="en-US" dirty="0" smtClean="0"/>
              <a:t>, Ph.D.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NA-MIC ARR 2012-2014</a:t>
            </a:r>
            <a:endParaRPr lang="en-US"/>
          </a:p>
        </p:txBody>
      </p:sp>
      <p:pic>
        <p:nvPicPr>
          <p:cNvPr id="6" name="Picture 10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0" t="14396" r="7260" b="3620"/>
          <a:stretch/>
        </p:blipFill>
        <p:spPr bwMode="auto">
          <a:xfrm>
            <a:off x="609600" y="2362200"/>
            <a:ext cx="2057400" cy="2425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04800" y="4800600"/>
            <a:ext cx="4343400" cy="72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 smtClean="0"/>
              <a:t>          </a:t>
            </a:r>
            <a:r>
              <a:rPr lang="en-US" sz="2800" dirty="0" smtClean="0"/>
              <a:t>from DTI to FA </a:t>
            </a:r>
            <a:endParaRPr lang="en-US" sz="2800" dirty="0"/>
          </a:p>
        </p:txBody>
      </p:sp>
      <p:pic>
        <p:nvPicPr>
          <p:cNvPr id="9" name="Picture 10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0" t="14193" r="7604" b="4027"/>
          <a:stretch/>
        </p:blipFill>
        <p:spPr bwMode="auto">
          <a:xfrm>
            <a:off x="2819400" y="2362200"/>
            <a:ext cx="1981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53696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Fractional Anisotropy</a:t>
            </a:r>
            <a:endParaRPr lang="en-US" dirty="0" smtClean="0"/>
          </a:p>
        </p:txBody>
      </p:sp>
      <p:sp>
        <p:nvSpPr>
          <p:cNvPr id="38915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38917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38919" name="Picture 1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963"/>
            <a:ext cx="914400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>
            <a:stCxn id="38921" idx="2"/>
          </p:cNvCxnSpPr>
          <p:nvPr/>
        </p:nvCxnSpPr>
        <p:spPr>
          <a:xfrm>
            <a:off x="5638800" y="2308086"/>
            <a:ext cx="381001" cy="263062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8921" name="TextBox 11"/>
          <p:cNvSpPr txBox="1">
            <a:spLocks noChangeArrowheads="1"/>
          </p:cNvSpPr>
          <p:nvPr/>
        </p:nvSpPr>
        <p:spPr bwMode="auto">
          <a:xfrm>
            <a:off x="2667000" y="1600200"/>
            <a:ext cx="5943600" cy="707886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>
                <a:cs typeface="Arial" pitchFamily="34" charset="0"/>
              </a:rPr>
              <a:t>Click on the Modules menu and select the module </a:t>
            </a:r>
            <a:r>
              <a:rPr lang="en-US" sz="2000" b="1">
                <a:cs typeface="Arial" pitchFamily="34" charset="0"/>
              </a:rPr>
              <a:t>Diffusion Tensor Scalar Measurements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Fractional Anisotropy</a:t>
            </a:r>
            <a:endParaRPr lang="en-US" smtClean="0"/>
          </a:p>
        </p:txBody>
      </p:sp>
      <p:sp>
        <p:nvSpPr>
          <p:cNvPr id="46083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46085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46087" name="Picture 10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963"/>
            <a:ext cx="914400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8" name="TextBox 11"/>
          <p:cNvSpPr txBox="1">
            <a:spLocks noChangeArrowheads="1"/>
          </p:cNvSpPr>
          <p:nvPr/>
        </p:nvSpPr>
        <p:spPr bwMode="auto">
          <a:xfrm>
            <a:off x="4210050" y="1989138"/>
            <a:ext cx="5467350" cy="249299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 dirty="0">
                <a:cs typeface="Arial" pitchFamily="34" charset="0"/>
              </a:rPr>
              <a:t>Fill in the following information: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000" dirty="0"/>
              <a:t>-Set </a:t>
            </a:r>
            <a:r>
              <a:rPr lang="en-US" sz="2000" b="1" dirty="0"/>
              <a:t>Input DTI Volume </a:t>
            </a:r>
            <a:r>
              <a:rPr lang="en-US" sz="2000" dirty="0"/>
              <a:t>to </a:t>
            </a:r>
            <a:r>
              <a:rPr lang="en-US" altLang="en-US" sz="2000" dirty="0"/>
              <a:t>‘</a:t>
            </a:r>
            <a:r>
              <a:rPr lang="en-US" sz="2000" b="1" dirty="0" err="1"/>
              <a:t>dti</a:t>
            </a:r>
            <a:r>
              <a:rPr lang="en-US" altLang="en-US" sz="2000" dirty="0"/>
              <a:t>’</a:t>
            </a:r>
            <a:endParaRPr lang="en-US" sz="2000" dirty="0"/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000" dirty="0"/>
              <a:t>-Select </a:t>
            </a:r>
            <a:r>
              <a:rPr lang="en-US" sz="2000" b="1" dirty="0"/>
              <a:t>Output Scalar Volume</a:t>
            </a:r>
            <a:r>
              <a:rPr lang="en-US" sz="2000" dirty="0"/>
              <a:t> </a:t>
            </a:r>
            <a:r>
              <a:rPr lang="en-US" altLang="en-US" sz="2000" dirty="0"/>
              <a:t>‘</a:t>
            </a:r>
            <a:r>
              <a:rPr lang="en-US" sz="2000" b="1" dirty="0"/>
              <a:t>Create new Volume</a:t>
            </a:r>
            <a:r>
              <a:rPr lang="en-US" altLang="en-US" sz="2000" dirty="0"/>
              <a:t>’</a:t>
            </a:r>
            <a:r>
              <a:rPr lang="en-US" sz="2000" dirty="0"/>
              <a:t> and rename it </a:t>
            </a:r>
            <a:r>
              <a:rPr lang="en-US" altLang="en-US" sz="2000" dirty="0"/>
              <a:t>‘</a:t>
            </a:r>
            <a:r>
              <a:rPr lang="en-US" altLang="ja-JP" sz="2000" b="1" dirty="0" err="1"/>
              <a:t>fa</a:t>
            </a:r>
            <a:r>
              <a:rPr lang="en-US" altLang="en-US" sz="2000" dirty="0"/>
              <a:t>’</a:t>
            </a:r>
            <a:endParaRPr lang="en-US" altLang="ja-JP" sz="2000" dirty="0"/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000" dirty="0"/>
              <a:t>-Select the Operation </a:t>
            </a:r>
            <a:r>
              <a:rPr lang="en-US" altLang="en-US" sz="2000" b="1" dirty="0"/>
              <a:t>‘</a:t>
            </a:r>
            <a:r>
              <a:rPr lang="en-US" sz="2000" b="1" dirty="0"/>
              <a:t>Fractional Anisotropy</a:t>
            </a:r>
            <a:r>
              <a:rPr lang="en-US" altLang="en-US" sz="2000" b="1" dirty="0"/>
              <a:t>’</a:t>
            </a:r>
            <a:endParaRPr lang="en-US" sz="2000" b="1" dirty="0"/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000" dirty="0"/>
              <a:t>-Click on </a:t>
            </a:r>
            <a:r>
              <a:rPr lang="en-US" sz="2000" b="1" dirty="0"/>
              <a:t>Apply</a:t>
            </a:r>
            <a:r>
              <a:rPr lang="en-US" sz="2000" dirty="0"/>
              <a:t> to calculate the Fractional Anisotropy map of the tensor </a:t>
            </a:r>
            <a:r>
              <a:rPr lang="en-US" sz="2000" dirty="0" smtClean="0"/>
              <a:t>volume</a:t>
            </a:r>
            <a:endParaRPr lang="en-US" sz="2000" b="1" dirty="0">
              <a:cs typeface="Arial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-25400" y="2438400"/>
            <a:ext cx="4140200" cy="2590800"/>
          </a:xfrm>
          <a:prstGeom prst="roundRect">
            <a:avLst>
              <a:gd name="adj" fmla="val 4902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Fractional Anisotropy</a:t>
            </a:r>
            <a:endParaRPr lang="en-US" dirty="0" smtClean="0"/>
          </a:p>
        </p:txBody>
      </p:sp>
      <p:sp>
        <p:nvSpPr>
          <p:cNvPr id="4710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4710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pic>
        <p:nvPicPr>
          <p:cNvPr id="47110" name="Picture 10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963"/>
            <a:ext cx="914400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sp>
        <p:nvSpPr>
          <p:cNvPr id="47112" name="TextBox 11"/>
          <p:cNvSpPr txBox="1">
            <a:spLocks noChangeArrowheads="1"/>
          </p:cNvSpPr>
          <p:nvPr/>
        </p:nvSpPr>
        <p:spPr bwMode="auto">
          <a:xfrm>
            <a:off x="371475" y="2514600"/>
            <a:ext cx="3608388" cy="646113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dirty="0">
                <a:cs typeface="Arial" pitchFamily="34" charset="0"/>
              </a:rPr>
              <a:t>The </a:t>
            </a:r>
            <a:r>
              <a:rPr lang="en-US" dirty="0" smtClean="0">
                <a:cs typeface="Arial" pitchFamily="34" charset="0"/>
              </a:rPr>
              <a:t>FA image </a:t>
            </a:r>
            <a:r>
              <a:rPr lang="en-US" dirty="0">
                <a:cs typeface="Arial" pitchFamily="34" charset="0"/>
              </a:rPr>
              <a:t>appears in the red viewer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Tutorial Dataset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457200" y="1352550"/>
            <a:ext cx="8229600" cy="720725"/>
          </a:xfrm>
        </p:spPr>
        <p:txBody>
          <a:bodyPr/>
          <a:lstStyle/>
          <a:p>
            <a:pPr marL="0" indent="0" eaLnBrk="1" hangingPunct="1">
              <a:buFont typeface="Arial" pitchFamily="34" charset="0"/>
              <a:buNone/>
            </a:pPr>
            <a:r>
              <a:rPr lang="en-US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 tutorial dataset </a:t>
            </a:r>
            <a:r>
              <a:rPr lang="en-US" sz="2800" i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DiffusionMRI_tutorialData</a:t>
            </a:r>
            <a:r>
              <a:rPr lang="en-US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is a Diffusion Weighted MR scan of the brain acquired with  41 gradient directions and one baseline. </a:t>
            </a:r>
          </a:p>
        </p:txBody>
      </p:sp>
      <p:sp>
        <p:nvSpPr>
          <p:cNvPr id="10244" name="Text Box 3"/>
          <p:cNvSpPr txBox="1">
            <a:spLocks noChangeArrowheads="1"/>
          </p:cNvSpPr>
          <p:nvPr/>
        </p:nvSpPr>
        <p:spPr bwMode="auto">
          <a:xfrm>
            <a:off x="1676400" y="4605338"/>
            <a:ext cx="1905000" cy="1190625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r" eaLnBrk="1" hangingPunct="1">
              <a:spcBef>
                <a:spcPts val="1500"/>
              </a:spcBef>
              <a:buFont typeface="Arial" pitchFamily="34" charset="0"/>
              <a:buNone/>
            </a:pPr>
            <a:r>
              <a:rPr lang="en-GB" sz="2400">
                <a:solidFill>
                  <a:srgbClr val="000000"/>
                </a:solidFill>
              </a:rPr>
              <a:t>Diffusion Sensitizing Gradients </a:t>
            </a:r>
          </a:p>
        </p:txBody>
      </p:sp>
      <p:sp>
        <p:nvSpPr>
          <p:cNvPr id="10245" name="Rectangle 4"/>
          <p:cNvSpPr>
            <a:spLocks noChangeArrowheads="1"/>
          </p:cNvSpPr>
          <p:nvPr/>
        </p:nvSpPr>
        <p:spPr bwMode="auto">
          <a:xfrm>
            <a:off x="1524000" y="2700338"/>
            <a:ext cx="2133600" cy="3200400"/>
          </a:xfrm>
          <a:prstGeom prst="rect">
            <a:avLst/>
          </a:prstGeom>
          <a:noFill/>
          <a:ln w="38160">
            <a:solidFill>
              <a:srgbClr val="CCFF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6" name="Text Box 5"/>
          <p:cNvSpPr txBox="1">
            <a:spLocks noChangeArrowheads="1"/>
          </p:cNvSpPr>
          <p:nvPr/>
        </p:nvSpPr>
        <p:spPr bwMode="auto">
          <a:xfrm>
            <a:off x="5521325" y="4148138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endParaRPr lang="en-US">
              <a:solidFill>
                <a:schemeClr val="bg1"/>
              </a:solidFill>
            </a:endParaRPr>
          </a:p>
        </p:txBody>
      </p:sp>
      <p:sp>
        <p:nvSpPr>
          <p:cNvPr id="10247" name="Text Box 6"/>
          <p:cNvSpPr txBox="1">
            <a:spLocks noChangeArrowheads="1"/>
          </p:cNvSpPr>
          <p:nvPr/>
        </p:nvSpPr>
        <p:spPr bwMode="auto">
          <a:xfrm>
            <a:off x="5181600" y="4648200"/>
            <a:ext cx="2514600" cy="1202510"/>
          </a:xfrm>
          <a:prstGeom prst="rect">
            <a:avLst/>
          </a:prstGeom>
          <a:solidFill>
            <a:srgbClr val="99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ts val="1500"/>
              </a:spcBef>
              <a:buFont typeface="Arial" pitchFamily="34" charset="0"/>
              <a:buNone/>
            </a:pPr>
            <a:r>
              <a:rPr lang="en-GB" sz="2400" dirty="0">
                <a:solidFill>
                  <a:srgbClr val="000000"/>
                </a:solidFill>
              </a:rPr>
              <a:t>Diffusion Weighted  </a:t>
            </a:r>
            <a:r>
              <a:rPr lang="en-GB" sz="2400" dirty="0" smtClean="0">
                <a:solidFill>
                  <a:srgbClr val="000000"/>
                </a:solidFill>
              </a:rPr>
              <a:t>Images (DWI)</a:t>
            </a: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10248" name="Rectangle 7"/>
          <p:cNvSpPr>
            <a:spLocks noChangeArrowheads="1"/>
          </p:cNvSpPr>
          <p:nvPr/>
        </p:nvSpPr>
        <p:spPr bwMode="auto">
          <a:xfrm>
            <a:off x="5140325" y="2700338"/>
            <a:ext cx="2590800" cy="3200400"/>
          </a:xfrm>
          <a:prstGeom prst="rect">
            <a:avLst/>
          </a:prstGeom>
          <a:noFill/>
          <a:ln w="38160">
            <a:solidFill>
              <a:srgbClr val="66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9" name="AutoShape 8"/>
          <p:cNvSpPr>
            <a:spLocks/>
          </p:cNvSpPr>
          <p:nvPr/>
        </p:nvSpPr>
        <p:spPr bwMode="auto">
          <a:xfrm>
            <a:off x="4879975" y="2932113"/>
            <a:ext cx="184150" cy="1362075"/>
          </a:xfrm>
          <a:prstGeom prst="leftBrace">
            <a:avLst>
              <a:gd name="adj1" fmla="val 61638"/>
              <a:gd name="adj2" fmla="val 28083"/>
            </a:avLst>
          </a:prstGeom>
          <a:noFill/>
          <a:ln w="1908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250" name="Group 9"/>
          <p:cNvGrpSpPr>
            <a:grpSpLocks/>
          </p:cNvGrpSpPr>
          <p:nvPr/>
        </p:nvGrpSpPr>
        <p:grpSpPr bwMode="auto">
          <a:xfrm>
            <a:off x="5368925" y="2852738"/>
            <a:ext cx="1903413" cy="1612900"/>
            <a:chOff x="3382" y="1728"/>
            <a:chExt cx="1199" cy="1016"/>
          </a:xfrm>
        </p:grpSpPr>
        <p:pic>
          <p:nvPicPr>
            <p:cNvPr id="10268" name="Picture 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2" y="1728"/>
              <a:ext cx="1200" cy="10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0269" name="Picture 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2" y="1728"/>
              <a:ext cx="267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0270" name="Picture 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2" y="1728"/>
              <a:ext cx="267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0271" name="Rectangle 13"/>
            <p:cNvSpPr>
              <a:spLocks noChangeArrowheads="1"/>
            </p:cNvSpPr>
            <p:nvPr/>
          </p:nvSpPr>
          <p:spPr bwMode="auto">
            <a:xfrm>
              <a:off x="4342" y="2400"/>
              <a:ext cx="240" cy="336"/>
            </a:xfrm>
            <a:prstGeom prst="rect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251" name="Group 14"/>
          <p:cNvGrpSpPr>
            <a:grpSpLocks/>
          </p:cNvGrpSpPr>
          <p:nvPr/>
        </p:nvGrpSpPr>
        <p:grpSpPr bwMode="auto">
          <a:xfrm>
            <a:off x="1627188" y="2782888"/>
            <a:ext cx="1925637" cy="1528762"/>
            <a:chOff x="1025" y="1684"/>
            <a:chExt cx="1213" cy="963"/>
          </a:xfrm>
        </p:grpSpPr>
        <p:sp>
          <p:nvSpPr>
            <p:cNvPr id="10256" name="Oval 15"/>
            <p:cNvSpPr>
              <a:spLocks noChangeArrowheads="1"/>
            </p:cNvSpPr>
            <p:nvPr/>
          </p:nvSpPr>
          <p:spPr bwMode="auto">
            <a:xfrm>
              <a:off x="1377" y="1808"/>
              <a:ext cx="63" cy="64"/>
            </a:xfrm>
            <a:prstGeom prst="ellipse">
              <a:avLst/>
            </a:prstGeom>
            <a:solidFill>
              <a:srgbClr val="CCFF33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7" name="AutoShape 16"/>
            <p:cNvSpPr>
              <a:spLocks noChangeArrowheads="1"/>
            </p:cNvSpPr>
            <p:nvPr/>
          </p:nvSpPr>
          <p:spPr bwMode="auto">
            <a:xfrm rot="-1440000">
              <a:off x="1597" y="1777"/>
              <a:ext cx="316" cy="96"/>
            </a:xfrm>
            <a:prstGeom prst="leftArrow">
              <a:avLst>
                <a:gd name="adj1" fmla="val 50000"/>
                <a:gd name="adj2" fmla="val 82292"/>
              </a:avLst>
            </a:prstGeom>
            <a:solidFill>
              <a:srgbClr val="CCFF33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8" name="AutoShape 17"/>
            <p:cNvSpPr>
              <a:spLocks noChangeArrowheads="1"/>
            </p:cNvSpPr>
            <p:nvPr/>
          </p:nvSpPr>
          <p:spPr bwMode="auto">
            <a:xfrm rot="7680000">
              <a:off x="1931" y="1791"/>
              <a:ext cx="320" cy="95"/>
            </a:xfrm>
            <a:prstGeom prst="leftArrow">
              <a:avLst>
                <a:gd name="adj1" fmla="val 50000"/>
                <a:gd name="adj2" fmla="val 84211"/>
              </a:avLst>
            </a:prstGeom>
            <a:solidFill>
              <a:srgbClr val="CCFF33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9" name="AutoShape 18"/>
            <p:cNvSpPr>
              <a:spLocks noChangeArrowheads="1"/>
            </p:cNvSpPr>
            <p:nvPr/>
          </p:nvSpPr>
          <p:spPr bwMode="auto">
            <a:xfrm rot="-9360000">
              <a:off x="1032" y="2096"/>
              <a:ext cx="316" cy="96"/>
            </a:xfrm>
            <a:prstGeom prst="leftArrow">
              <a:avLst>
                <a:gd name="adj1" fmla="val 50000"/>
                <a:gd name="adj2" fmla="val 82292"/>
              </a:avLst>
            </a:prstGeom>
            <a:solidFill>
              <a:srgbClr val="CCFF33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  <p:sp>
          <p:nvSpPr>
            <p:cNvPr id="10260" name="AutoShape 19"/>
            <p:cNvSpPr>
              <a:spLocks noChangeArrowheads="1"/>
            </p:cNvSpPr>
            <p:nvPr/>
          </p:nvSpPr>
          <p:spPr bwMode="auto">
            <a:xfrm rot="3360000">
              <a:off x="1332" y="2093"/>
              <a:ext cx="320" cy="95"/>
            </a:xfrm>
            <a:prstGeom prst="leftArrow">
              <a:avLst>
                <a:gd name="adj1" fmla="val 50000"/>
                <a:gd name="adj2" fmla="val 84211"/>
              </a:avLst>
            </a:prstGeom>
            <a:solidFill>
              <a:srgbClr val="CCFF33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1" name="AutoShape 20"/>
            <p:cNvSpPr>
              <a:spLocks noChangeArrowheads="1"/>
            </p:cNvSpPr>
            <p:nvPr/>
          </p:nvSpPr>
          <p:spPr bwMode="auto">
            <a:xfrm rot="-4680000">
              <a:off x="1615" y="2113"/>
              <a:ext cx="320" cy="95"/>
            </a:xfrm>
            <a:prstGeom prst="leftArrow">
              <a:avLst>
                <a:gd name="adj1" fmla="val 50000"/>
                <a:gd name="adj2" fmla="val 84211"/>
              </a:avLst>
            </a:prstGeom>
            <a:solidFill>
              <a:srgbClr val="CCFF33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2" name="AutoShape 21"/>
            <p:cNvSpPr>
              <a:spLocks noChangeArrowheads="1"/>
            </p:cNvSpPr>
            <p:nvPr/>
          </p:nvSpPr>
          <p:spPr bwMode="auto">
            <a:xfrm rot="900000">
              <a:off x="1917" y="2095"/>
              <a:ext cx="316" cy="96"/>
            </a:xfrm>
            <a:prstGeom prst="leftArrow">
              <a:avLst>
                <a:gd name="adj1" fmla="val 50000"/>
                <a:gd name="adj2" fmla="val 82292"/>
              </a:avLst>
            </a:prstGeom>
            <a:solidFill>
              <a:srgbClr val="CCFF33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3" name="AutoShape 22"/>
            <p:cNvSpPr>
              <a:spLocks noChangeArrowheads="1"/>
            </p:cNvSpPr>
            <p:nvPr/>
          </p:nvSpPr>
          <p:spPr bwMode="auto">
            <a:xfrm rot="-5100000">
              <a:off x="1013" y="2432"/>
              <a:ext cx="320" cy="95"/>
            </a:xfrm>
            <a:prstGeom prst="leftArrow">
              <a:avLst>
                <a:gd name="adj1" fmla="val 50000"/>
                <a:gd name="adj2" fmla="val 84211"/>
              </a:avLst>
            </a:prstGeom>
            <a:solidFill>
              <a:srgbClr val="CCFF33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4" name="AutoShape 23"/>
            <p:cNvSpPr>
              <a:spLocks noChangeArrowheads="1"/>
            </p:cNvSpPr>
            <p:nvPr/>
          </p:nvSpPr>
          <p:spPr bwMode="auto">
            <a:xfrm>
              <a:off x="1314" y="2448"/>
              <a:ext cx="316" cy="96"/>
            </a:xfrm>
            <a:prstGeom prst="leftArrow">
              <a:avLst>
                <a:gd name="adj1" fmla="val 50000"/>
                <a:gd name="adj2" fmla="val 82292"/>
              </a:avLst>
            </a:prstGeom>
            <a:solidFill>
              <a:srgbClr val="CCFF33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5" name="AutoShape 24"/>
            <p:cNvSpPr>
              <a:spLocks noChangeArrowheads="1"/>
            </p:cNvSpPr>
            <p:nvPr/>
          </p:nvSpPr>
          <p:spPr bwMode="auto">
            <a:xfrm rot="6480000">
              <a:off x="1648" y="2398"/>
              <a:ext cx="320" cy="95"/>
            </a:xfrm>
            <a:prstGeom prst="leftArrow">
              <a:avLst>
                <a:gd name="adj1" fmla="val 50000"/>
                <a:gd name="adj2" fmla="val 84211"/>
              </a:avLst>
            </a:prstGeom>
            <a:solidFill>
              <a:srgbClr val="CCFF33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  <p:sp>
          <p:nvSpPr>
            <p:cNvPr id="10266" name="AutoShape 25"/>
            <p:cNvSpPr>
              <a:spLocks noChangeArrowheads="1"/>
            </p:cNvSpPr>
            <p:nvPr/>
          </p:nvSpPr>
          <p:spPr bwMode="auto">
            <a:xfrm rot="-6420000">
              <a:off x="1931" y="2434"/>
              <a:ext cx="320" cy="95"/>
            </a:xfrm>
            <a:prstGeom prst="leftArrow">
              <a:avLst>
                <a:gd name="adj1" fmla="val 50000"/>
                <a:gd name="adj2" fmla="val 84211"/>
              </a:avLst>
            </a:prstGeom>
            <a:solidFill>
              <a:srgbClr val="CCFF33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7" name="Oval 26"/>
            <p:cNvSpPr>
              <a:spLocks noChangeArrowheads="1"/>
            </p:cNvSpPr>
            <p:nvPr/>
          </p:nvSpPr>
          <p:spPr bwMode="auto">
            <a:xfrm>
              <a:off x="1125" y="1808"/>
              <a:ext cx="63" cy="64"/>
            </a:xfrm>
            <a:prstGeom prst="ellipse">
              <a:avLst/>
            </a:prstGeom>
            <a:solidFill>
              <a:srgbClr val="CCFF33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252" name="AutoShape 27"/>
          <p:cNvSpPr>
            <a:spLocks noChangeArrowheads="1"/>
          </p:cNvSpPr>
          <p:nvPr/>
        </p:nvSpPr>
        <p:spPr bwMode="auto">
          <a:xfrm>
            <a:off x="3921125" y="3843338"/>
            <a:ext cx="914400" cy="685800"/>
          </a:xfrm>
          <a:prstGeom prst="rightArrow">
            <a:avLst>
              <a:gd name="adj1" fmla="val 50000"/>
              <a:gd name="adj2" fmla="val 33333"/>
            </a:avLst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sp>
        <p:nvSpPr>
          <p:cNvPr id="33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3124200" y="6356350"/>
            <a:ext cx="2898775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898989"/>
                </a:solidFill>
                <a:latin typeface="+mn-lt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+mn-lt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+mn-lt"/>
              </a:rPr>
              <a:t>, Ph.D.</a:t>
            </a:r>
          </a:p>
        </p:txBody>
      </p:sp>
      <p:pic>
        <p:nvPicPr>
          <p:cNvPr id="102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75" y="6354763"/>
            <a:ext cx="2133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9-26 at 4.24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19200"/>
            <a:ext cx="8610600" cy="5261685"/>
          </a:xfrm>
          <a:prstGeom prst="rect">
            <a:avLst/>
          </a:prstGeom>
        </p:spPr>
      </p:pic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Fractional Anisotropy</a:t>
            </a:r>
            <a:endParaRPr lang="en-US" smtClean="0"/>
          </a:p>
        </p:txBody>
      </p:sp>
      <p:sp>
        <p:nvSpPr>
          <p:cNvPr id="51203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51205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sp>
        <p:nvSpPr>
          <p:cNvPr id="51208" name="TextBox 11"/>
          <p:cNvSpPr txBox="1">
            <a:spLocks noChangeArrowheads="1"/>
          </p:cNvSpPr>
          <p:nvPr/>
        </p:nvSpPr>
        <p:spPr bwMode="auto">
          <a:xfrm>
            <a:off x="990600" y="4008438"/>
            <a:ext cx="3047999" cy="1016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>
                <a:cs typeface="Arial" pitchFamily="34" charset="0"/>
              </a:rPr>
              <a:t>Click on the Slicer layout menu and select </a:t>
            </a:r>
            <a:r>
              <a:rPr lang="en-US" sz="2000" b="1">
                <a:cs typeface="Arial" pitchFamily="34" charset="0"/>
              </a:rPr>
              <a:t>Conventional</a:t>
            </a:r>
            <a:r>
              <a:rPr lang="en-US" sz="2000">
                <a:cs typeface="Arial" pitchFamily="34" charset="0"/>
              </a:rPr>
              <a:t> layout</a:t>
            </a:r>
            <a:endParaRPr lang="en-US" sz="2000" b="1">
              <a:cs typeface="Arial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611438" y="1600200"/>
            <a:ext cx="2646362" cy="240823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1" name="Picture 11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89" t="10951" r="23443" b="5454"/>
          <a:stretch/>
        </p:blipFill>
        <p:spPr bwMode="auto">
          <a:xfrm>
            <a:off x="5181600" y="1574440"/>
            <a:ext cx="1752709" cy="4302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8215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>
          <a:xfrm>
            <a:off x="5205413" y="2312988"/>
            <a:ext cx="3494087" cy="2230437"/>
          </a:xfrm>
          <a:solidFill>
            <a:srgbClr val="D9D9D9"/>
          </a:solidFill>
        </p:spPr>
        <p:txBody>
          <a:bodyPr/>
          <a:lstStyle/>
          <a:p>
            <a:pPr algn="l" eaLnBrk="1" hangingPunct="1"/>
            <a:r>
              <a:rPr lang="en-US" sz="4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Part 2: </a:t>
            </a:r>
            <a:br>
              <a:rPr lang="en-US" sz="4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sz="4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Tractography</a:t>
            </a:r>
          </a:p>
        </p:txBody>
      </p:sp>
      <p:sp>
        <p:nvSpPr>
          <p:cNvPr id="5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3124200" y="6354763"/>
            <a:ext cx="2895600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898989"/>
                </a:solidFill>
                <a:latin typeface="+mn-lt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+mn-lt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+mn-lt"/>
              </a:rPr>
              <a:t>, Ph.D.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94500" y="6400800"/>
            <a:ext cx="2133600" cy="365125"/>
          </a:xfrm>
        </p:spPr>
        <p:txBody>
          <a:bodyPr/>
          <a:lstStyle/>
          <a:p>
            <a:pPr algn="ctr">
              <a:defRPr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NA-MIC ARR 2012-2014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9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3000"/>
            <a:ext cx="4442002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7374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724400" y="2209800"/>
            <a:ext cx="3276600" cy="27432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marL="0" indent="0" algn="ctr">
              <a:buNone/>
            </a:pPr>
            <a:endParaRPr lang="en-US" sz="2800" dirty="0" smtClean="0"/>
          </a:p>
          <a:p>
            <a:pPr marL="0" indent="0" algn="ctr">
              <a:buNone/>
            </a:pPr>
            <a:r>
              <a:rPr lang="en-US" sz="2800" dirty="0" smtClean="0"/>
              <a:t>Tractography seeded from </a:t>
            </a:r>
          </a:p>
          <a:p>
            <a:pPr marL="0" indent="0" algn="ctr">
              <a:buNone/>
            </a:pPr>
            <a:r>
              <a:rPr lang="en-US" sz="2800" dirty="0" smtClean="0"/>
              <a:t>a region of interest (ROI)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Sonia Pujol, Ph.D.– Ron Kikinis, M.D.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NA-MIC ARR 2012-2014</a:t>
            </a:r>
            <a:endParaRPr lang="en-US"/>
          </a:p>
        </p:txBody>
      </p:sp>
      <p:pic>
        <p:nvPicPr>
          <p:cNvPr id="6" name="Picture 2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70" t="16334" r="3750" b="11182"/>
          <a:stretch/>
        </p:blipFill>
        <p:spPr bwMode="auto">
          <a:xfrm>
            <a:off x="838200" y="2235705"/>
            <a:ext cx="3401887" cy="2718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12921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alt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Diffusion MRI </a:t>
            </a:r>
            <a:r>
              <a:rPr lang="en-US" altLang="en-US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tractography</a:t>
            </a:r>
            <a:endParaRPr lang="en-US" alt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5734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alt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55298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21"/>
          <p:cNvSpPr txBox="1">
            <a:spLocks noChangeArrowheads="1"/>
          </p:cNvSpPr>
          <p:nvPr/>
        </p:nvSpPr>
        <p:spPr bwMode="auto">
          <a:xfrm>
            <a:off x="4648200" y="1916688"/>
            <a:ext cx="3657600" cy="1631216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2000" dirty="0" smtClean="0"/>
              <a:t>Position your mouse over the </a:t>
            </a:r>
            <a:r>
              <a:rPr lang="en-US" altLang="en-US" sz="2000" b="1" dirty="0" smtClean="0"/>
              <a:t>pin icon, </a:t>
            </a:r>
            <a:r>
              <a:rPr lang="en-US" altLang="en-US" sz="2000" dirty="0" smtClean="0"/>
              <a:t>click on </a:t>
            </a:r>
            <a:r>
              <a:rPr lang="en-US" altLang="en-US" sz="2000" b="1" dirty="0" smtClean="0"/>
              <a:t>&lt;&lt; icon </a:t>
            </a:r>
            <a:r>
              <a:rPr lang="en-US" altLang="en-US" sz="2000" dirty="0" smtClean="0"/>
              <a:t>and change the </a:t>
            </a:r>
            <a:r>
              <a:rPr lang="en-US" altLang="en-US" sz="2000" b="1" dirty="0" smtClean="0"/>
              <a:t>Foreground </a:t>
            </a:r>
            <a:r>
              <a:rPr lang="en-US" altLang="en-US" sz="2000" dirty="0" smtClean="0"/>
              <a:t>to </a:t>
            </a:r>
            <a:r>
              <a:rPr lang="en-US" altLang="en-US" sz="2000" b="1" dirty="0" smtClean="0"/>
              <a:t>‘None’ </a:t>
            </a:r>
            <a:r>
              <a:rPr lang="en-US" altLang="en-US" sz="2000" dirty="0" smtClean="0"/>
              <a:t>and the </a:t>
            </a:r>
            <a:r>
              <a:rPr lang="en-US" altLang="en-US" sz="2000" b="1" dirty="0" smtClean="0"/>
              <a:t>background </a:t>
            </a:r>
            <a:r>
              <a:rPr lang="en-US" altLang="en-US" sz="2000" dirty="0" smtClean="0"/>
              <a:t>to </a:t>
            </a:r>
            <a:r>
              <a:rPr lang="en-US" altLang="en-US" sz="2000" b="1" dirty="0" smtClean="0"/>
              <a:t>‘</a:t>
            </a:r>
            <a:r>
              <a:rPr lang="en-US" altLang="en-US" sz="2000" b="1" dirty="0" err="1" smtClean="0"/>
              <a:t>fa</a:t>
            </a:r>
            <a:r>
              <a:rPr lang="en-US" altLang="en-US" sz="2000" b="1" dirty="0" smtClean="0"/>
              <a:t>’</a:t>
            </a:r>
            <a:endParaRPr lang="en-US" altLang="en-US" sz="2000" dirty="0"/>
          </a:p>
        </p:txBody>
      </p:sp>
      <p:sp>
        <p:nvSpPr>
          <p:cNvPr id="15" name="Rounded Rectangle 14"/>
          <p:cNvSpPr/>
          <p:nvPr/>
        </p:nvSpPr>
        <p:spPr>
          <a:xfrm flipV="1">
            <a:off x="4038600" y="4495800"/>
            <a:ext cx="1828800" cy="533400"/>
          </a:xfrm>
          <a:prstGeom prst="roundRect">
            <a:avLst>
              <a:gd name="adj" fmla="val 4902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511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alt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Diffusion MRI </a:t>
            </a:r>
            <a:r>
              <a:rPr lang="en-US" altLang="en-US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tractography</a:t>
            </a:r>
            <a:endParaRPr lang="en-US" alt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5734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alt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6963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2" name="TextBox 21"/>
          <p:cNvSpPr txBox="1">
            <a:spLocks noChangeArrowheads="1"/>
          </p:cNvSpPr>
          <p:nvPr/>
        </p:nvSpPr>
        <p:spPr bwMode="auto">
          <a:xfrm>
            <a:off x="4648200" y="2159000"/>
            <a:ext cx="3048000" cy="40011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2000" dirty="0" smtClean="0"/>
              <a:t>Select the module </a:t>
            </a:r>
            <a:r>
              <a:rPr lang="en-US" altLang="en-US" sz="2000" b="1" dirty="0"/>
              <a:t>E</a:t>
            </a:r>
            <a:r>
              <a:rPr lang="en-US" altLang="en-US" sz="2000" b="1" dirty="0" smtClean="0"/>
              <a:t>ditor</a:t>
            </a:r>
            <a:endParaRPr lang="en-US" altLang="en-US" sz="2000" dirty="0"/>
          </a:p>
        </p:txBody>
      </p:sp>
      <p:cxnSp>
        <p:nvCxnSpPr>
          <p:cNvPr id="11" name="Straight Arrow Connector 10"/>
          <p:cNvCxnSpPr>
            <a:stCxn id="57352" idx="1"/>
          </p:cNvCxnSpPr>
          <p:nvPr/>
        </p:nvCxnSpPr>
        <p:spPr>
          <a:xfrm flipH="1" flipV="1">
            <a:off x="2057400" y="1905001"/>
            <a:ext cx="2590800" cy="45405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2019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alt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Diffusion MRI </a:t>
            </a:r>
            <a:r>
              <a:rPr lang="en-US" altLang="en-US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tractography</a:t>
            </a:r>
            <a:endParaRPr lang="en-US" alt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5734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altLang="en-US" sz="1100"/>
          </a:p>
        </p:txBody>
      </p:sp>
      <p:pic>
        <p:nvPicPr>
          <p:cNvPr id="70658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sp>
        <p:nvSpPr>
          <p:cNvPr id="57352" name="TextBox 21"/>
          <p:cNvSpPr txBox="1">
            <a:spLocks noChangeArrowheads="1"/>
          </p:cNvSpPr>
          <p:nvPr/>
        </p:nvSpPr>
        <p:spPr bwMode="auto">
          <a:xfrm>
            <a:off x="152400" y="1624280"/>
            <a:ext cx="3810000" cy="1631216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2000" dirty="0" smtClean="0"/>
              <a:t>Select </a:t>
            </a:r>
            <a:r>
              <a:rPr lang="en-US" altLang="en-US" sz="2000" b="1" dirty="0" smtClean="0"/>
              <a:t>Apply </a:t>
            </a:r>
            <a:r>
              <a:rPr lang="en-US" altLang="en-US" sz="2000" dirty="0" smtClean="0"/>
              <a:t>when the ‘label-map window’ appears,</a:t>
            </a:r>
          </a:p>
          <a:p>
            <a:pPr eaLnBrk="1" hangingPunct="1"/>
            <a:r>
              <a:rPr lang="en-US" altLang="en-US" sz="2000" dirty="0" smtClean="0"/>
              <a:t> </a:t>
            </a:r>
          </a:p>
          <a:p>
            <a:pPr eaLnBrk="1" hangingPunct="1"/>
            <a:r>
              <a:rPr lang="en-US" altLang="en-US" sz="2000" dirty="0" smtClean="0"/>
              <a:t>then switch to the </a:t>
            </a:r>
            <a:r>
              <a:rPr lang="en-US" altLang="en-US" sz="2000" b="1" dirty="0" smtClean="0"/>
              <a:t>Yellow slice only </a:t>
            </a:r>
            <a:r>
              <a:rPr lang="en-US" altLang="en-US" sz="2000" dirty="0" smtClean="0"/>
              <a:t>layout</a:t>
            </a:r>
            <a:endParaRPr lang="en-US" altLang="en-US" sz="2000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962400" y="2743200"/>
            <a:ext cx="838200" cy="8001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9807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alt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Diffusion MRI </a:t>
            </a:r>
            <a:r>
              <a:rPr lang="en-US" altLang="en-US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tractography</a:t>
            </a:r>
            <a:endParaRPr lang="en-US" alt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5734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altLang="en-US" sz="1100"/>
          </a:p>
        </p:txBody>
      </p:sp>
      <p:pic>
        <p:nvPicPr>
          <p:cNvPr id="7168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sp>
        <p:nvSpPr>
          <p:cNvPr id="57352" name="TextBox 21"/>
          <p:cNvSpPr txBox="1">
            <a:spLocks noChangeArrowheads="1"/>
          </p:cNvSpPr>
          <p:nvPr/>
        </p:nvSpPr>
        <p:spPr bwMode="auto">
          <a:xfrm>
            <a:off x="571500" y="2881580"/>
            <a:ext cx="3695700" cy="1323439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2000" dirty="0" smtClean="0"/>
              <a:t>Click on the </a:t>
            </a:r>
            <a:r>
              <a:rPr lang="en-US" altLang="en-US" sz="2000" b="1" dirty="0" smtClean="0"/>
              <a:t>fit to screen icon </a:t>
            </a:r>
            <a:r>
              <a:rPr lang="en-US" altLang="en-US" sz="2000" dirty="0" smtClean="0"/>
              <a:t>to adjust the dimensions of the yellow slice viewer to fit the screen</a:t>
            </a:r>
            <a:endParaRPr lang="en-US" altLang="en-US" sz="2000" dirty="0"/>
          </a:p>
        </p:txBody>
      </p:sp>
      <p:cxnSp>
        <p:nvCxnSpPr>
          <p:cNvPr id="11" name="Straight Arrow Connector 10"/>
          <p:cNvCxnSpPr>
            <a:stCxn id="57352" idx="0"/>
          </p:cNvCxnSpPr>
          <p:nvPr/>
        </p:nvCxnSpPr>
        <p:spPr>
          <a:xfrm flipV="1">
            <a:off x="2419350" y="1600200"/>
            <a:ext cx="1962150" cy="128138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5814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alt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Diffusion MRI </a:t>
            </a:r>
            <a:r>
              <a:rPr lang="en-US" altLang="en-US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tractography</a:t>
            </a:r>
            <a:endParaRPr lang="en-US" alt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5734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altLang="en-US" sz="1100"/>
          </a:p>
        </p:txBody>
      </p:sp>
      <p:pic>
        <p:nvPicPr>
          <p:cNvPr id="72706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sp>
        <p:nvSpPr>
          <p:cNvPr id="57352" name="TextBox 21"/>
          <p:cNvSpPr txBox="1">
            <a:spLocks noChangeArrowheads="1"/>
          </p:cNvSpPr>
          <p:nvPr/>
        </p:nvSpPr>
        <p:spPr bwMode="auto">
          <a:xfrm>
            <a:off x="571500" y="2481470"/>
            <a:ext cx="3314700" cy="40011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2000" dirty="0" smtClean="0"/>
              <a:t>Select the </a:t>
            </a:r>
            <a:r>
              <a:rPr lang="en-US" altLang="en-US" sz="2000" b="1" dirty="0" err="1" smtClean="0"/>
              <a:t>DrawEffect</a:t>
            </a:r>
            <a:r>
              <a:rPr lang="en-US" altLang="en-US" sz="2000" b="1" dirty="0" smtClean="0"/>
              <a:t> tool</a:t>
            </a:r>
            <a:endParaRPr lang="en-US" altLang="en-US" sz="2000" dirty="0"/>
          </a:p>
        </p:txBody>
      </p:sp>
      <p:cxnSp>
        <p:nvCxnSpPr>
          <p:cNvPr id="11" name="Straight Arrow Connector 10"/>
          <p:cNvCxnSpPr>
            <a:stCxn id="57352" idx="2"/>
          </p:cNvCxnSpPr>
          <p:nvPr/>
        </p:nvCxnSpPr>
        <p:spPr>
          <a:xfrm flipH="1">
            <a:off x="838200" y="2881580"/>
            <a:ext cx="1390650" cy="100462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8040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alt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Diffusion MRI </a:t>
            </a:r>
            <a:r>
              <a:rPr lang="en-US" altLang="en-US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tractography</a:t>
            </a:r>
            <a:endParaRPr lang="en-US" alt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5734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alt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48131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2" name="TextBox 21"/>
          <p:cNvSpPr txBox="1">
            <a:spLocks noChangeArrowheads="1"/>
          </p:cNvSpPr>
          <p:nvPr/>
        </p:nvSpPr>
        <p:spPr bwMode="auto">
          <a:xfrm>
            <a:off x="523875" y="2209800"/>
            <a:ext cx="3743325" cy="1631216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2000" dirty="0" smtClean="0"/>
              <a:t>Outline the contour of the Corpus Callosum with the </a:t>
            </a:r>
            <a:r>
              <a:rPr lang="en-US" altLang="en-US" sz="2000" b="1" dirty="0" err="1" smtClean="0"/>
              <a:t>DrawEffect</a:t>
            </a:r>
            <a:r>
              <a:rPr lang="en-US" altLang="en-US" sz="2000" b="1" dirty="0" smtClean="0"/>
              <a:t> tool </a:t>
            </a:r>
            <a:r>
              <a:rPr lang="en-US" altLang="en-US" sz="2000" dirty="0" smtClean="0"/>
              <a:t>equipped and press enter. Repeat this step with 3 adjacent sagittal slices</a:t>
            </a:r>
            <a:endParaRPr lang="en-US" altLang="en-US" sz="2000" dirty="0"/>
          </a:p>
        </p:txBody>
      </p:sp>
      <p:cxnSp>
        <p:nvCxnSpPr>
          <p:cNvPr id="11" name="Straight Arrow Connector 10"/>
          <p:cNvCxnSpPr>
            <a:stCxn id="57352" idx="3"/>
          </p:cNvCxnSpPr>
          <p:nvPr/>
        </p:nvCxnSpPr>
        <p:spPr>
          <a:xfrm>
            <a:off x="4267200" y="3025408"/>
            <a:ext cx="1447800" cy="32739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0371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alt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Diffusion MRI </a:t>
            </a:r>
            <a:r>
              <a:rPr lang="en-US" altLang="en-US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tractography</a:t>
            </a:r>
            <a:endParaRPr lang="en-US" alt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5734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alt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7475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2" name="TextBox 21"/>
          <p:cNvSpPr txBox="1">
            <a:spLocks noChangeArrowheads="1"/>
          </p:cNvSpPr>
          <p:nvPr/>
        </p:nvSpPr>
        <p:spPr bwMode="auto">
          <a:xfrm>
            <a:off x="371475" y="2819400"/>
            <a:ext cx="3810000" cy="1323439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2000" dirty="0" smtClean="0"/>
              <a:t>The tracts will be seeded from the region of interest (ROI) defined in the Corpus </a:t>
            </a:r>
            <a:r>
              <a:rPr lang="en-US" altLang="en-US" sz="2000" dirty="0"/>
              <a:t>C</a:t>
            </a:r>
            <a:r>
              <a:rPr lang="en-US" altLang="en-US" sz="2000" dirty="0" smtClean="0"/>
              <a:t>allosum area.</a:t>
            </a:r>
          </a:p>
        </p:txBody>
      </p:sp>
    </p:spTree>
    <p:extLst>
      <p:ext uri="{BB962C8B-B14F-4D97-AF65-F5344CB8AC3E}">
        <p14:creationId xmlns:p14="http://schemas.microsoft.com/office/powerpoint/2010/main" val="2627961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Tutorial Software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14913" y="2103438"/>
            <a:ext cx="3878262" cy="239395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 tutorial uses the 3DSlicer version 4.3</a:t>
            </a: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software available at </a:t>
            </a:r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2"/>
              </a:rPr>
              <a:t>www.slicer.org</a:t>
            </a:r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endParaRPr lang="en-US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1268" name="Rectangle 6"/>
          <p:cNvSpPr txBox="1">
            <a:spLocks noChangeArrowheads="1"/>
          </p:cNvSpPr>
          <p:nvPr/>
        </p:nvSpPr>
        <p:spPr bwMode="auto">
          <a:xfrm>
            <a:off x="568325" y="5307013"/>
            <a:ext cx="8324850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0" tIns="45706" rIns="111608" bIns="45706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Arial" pitchFamily="34" charset="0"/>
              <a:buNone/>
            </a:pPr>
            <a:r>
              <a:rPr lang="en-US" i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Helvetica" charset="0"/>
              </a:rPr>
              <a:t>Disclaimer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Arial" pitchFamily="34" charset="0"/>
              <a:buNone/>
            </a:pPr>
            <a:r>
              <a:rPr lang="en-US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Helvetica" charset="0"/>
              </a:rPr>
              <a:t>It is the responsibility of the user of 3DSlicer to comply with both the terms of the license and with the applicable laws, regulations and rules.  Slicer is a tool for research, and is not FDA approved.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" y="1506538"/>
            <a:ext cx="4689475" cy="362426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7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3124200" y="6356350"/>
            <a:ext cx="2898775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898989"/>
                </a:solidFill>
                <a:latin typeface="+mn-lt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+mn-lt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+mn-lt"/>
              </a:rPr>
              <a:t>, Ph.D.</a:t>
            </a:r>
          </a:p>
        </p:txBody>
      </p:sp>
      <p:pic>
        <p:nvPicPr>
          <p:cNvPr id="1127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75" y="6354763"/>
            <a:ext cx="2133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alt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Diffusion MRI </a:t>
            </a:r>
            <a:r>
              <a:rPr lang="en-US" altLang="en-US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tractography</a:t>
            </a:r>
            <a:endParaRPr lang="en-US" alt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5734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altLang="en-US" sz="1100"/>
          </a:p>
        </p:txBody>
      </p:sp>
      <p:pic>
        <p:nvPicPr>
          <p:cNvPr id="75778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sp>
        <p:nvSpPr>
          <p:cNvPr id="57352" name="TextBox 21"/>
          <p:cNvSpPr txBox="1">
            <a:spLocks noChangeArrowheads="1"/>
          </p:cNvSpPr>
          <p:nvPr/>
        </p:nvSpPr>
        <p:spPr bwMode="auto">
          <a:xfrm>
            <a:off x="4800600" y="2143760"/>
            <a:ext cx="3124200" cy="10156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2000" dirty="0" smtClean="0"/>
              <a:t>Select the module </a:t>
            </a:r>
            <a:r>
              <a:rPr lang="en-US" altLang="en-US" sz="2000" b="1" dirty="0" err="1" smtClean="0"/>
              <a:t>Tractography</a:t>
            </a:r>
            <a:r>
              <a:rPr lang="en-US" altLang="en-US" sz="2000" b="1" dirty="0" smtClean="0"/>
              <a:t> Label Map Seeding</a:t>
            </a:r>
            <a:endParaRPr lang="en-US" altLang="en-US" sz="2000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6019800" y="3159423"/>
            <a:ext cx="533400" cy="232697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0498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Labelmap</a:t>
            </a:r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Seeding: I/O</a:t>
            </a:r>
            <a:endParaRPr lang="en-US" alt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5734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alt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7680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2" name="TextBox 21"/>
          <p:cNvSpPr txBox="1">
            <a:spLocks noChangeArrowheads="1"/>
          </p:cNvSpPr>
          <p:nvPr/>
        </p:nvSpPr>
        <p:spPr bwMode="auto">
          <a:xfrm>
            <a:off x="4572000" y="2153920"/>
            <a:ext cx="4495800" cy="1754326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000" dirty="0" smtClean="0"/>
              <a:t>-Set </a:t>
            </a:r>
            <a:r>
              <a:rPr lang="en-US" sz="2000" dirty="0"/>
              <a:t>the </a:t>
            </a:r>
            <a:r>
              <a:rPr lang="en-US" sz="2000" b="1" dirty="0"/>
              <a:t>Input DTI Volume </a:t>
            </a:r>
            <a:r>
              <a:rPr lang="en-US" sz="2000" dirty="0"/>
              <a:t>to </a:t>
            </a:r>
            <a:r>
              <a:rPr lang="en-US" altLang="en-US" sz="2000" dirty="0"/>
              <a:t>‘</a:t>
            </a:r>
            <a:r>
              <a:rPr lang="en-US" altLang="ja-JP" sz="2000" b="1" dirty="0" err="1"/>
              <a:t>dti</a:t>
            </a:r>
            <a:r>
              <a:rPr lang="en-US" altLang="en-US" sz="2000" dirty="0"/>
              <a:t>’</a:t>
            </a:r>
            <a:endParaRPr lang="en-US" altLang="ja-JP" sz="2000" dirty="0"/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000" dirty="0" smtClean="0"/>
              <a:t>-Set </a:t>
            </a:r>
            <a:r>
              <a:rPr lang="en-US" sz="2000" dirty="0"/>
              <a:t>the </a:t>
            </a:r>
            <a:r>
              <a:rPr lang="en-US" sz="2000" b="1" dirty="0"/>
              <a:t>Input Label Map </a:t>
            </a:r>
            <a:r>
              <a:rPr lang="en-US" sz="2000" dirty="0"/>
              <a:t>to </a:t>
            </a:r>
            <a:r>
              <a:rPr lang="en-US" altLang="en-US" sz="2000" b="1" dirty="0"/>
              <a:t>‘</a:t>
            </a:r>
            <a:r>
              <a:rPr lang="en-US" altLang="ja-JP" sz="2000" b="1" dirty="0" err="1"/>
              <a:t>fa</a:t>
            </a:r>
            <a:r>
              <a:rPr lang="en-US" altLang="ja-JP" sz="2000" b="1" dirty="0"/>
              <a:t>-label</a:t>
            </a:r>
            <a:r>
              <a:rPr lang="en-US" altLang="en-US" sz="2000" dirty="0"/>
              <a:t>’</a:t>
            </a:r>
            <a:endParaRPr lang="en-US" altLang="ja-JP" sz="2000" dirty="0"/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000" dirty="0" smtClean="0"/>
              <a:t>-Set </a:t>
            </a:r>
            <a:r>
              <a:rPr lang="en-US" sz="2000" b="1" dirty="0"/>
              <a:t>Output Fiber Bundle </a:t>
            </a:r>
            <a:r>
              <a:rPr lang="en-US" sz="2000" dirty="0"/>
              <a:t>to </a:t>
            </a:r>
            <a:r>
              <a:rPr lang="en-US" altLang="en-US" sz="2000" dirty="0"/>
              <a:t>‘</a:t>
            </a:r>
            <a:r>
              <a:rPr lang="en-US" sz="2000" b="1" dirty="0"/>
              <a:t>Create </a:t>
            </a:r>
            <a:r>
              <a:rPr lang="en-US" sz="2000" b="1" dirty="0" smtClean="0"/>
              <a:t>and Rename New </a:t>
            </a:r>
            <a:r>
              <a:rPr lang="en-US" sz="2000" b="1" dirty="0"/>
              <a:t>Fiber Bundle</a:t>
            </a:r>
            <a:r>
              <a:rPr lang="en-US" altLang="en-US" sz="2000" dirty="0"/>
              <a:t>’</a:t>
            </a:r>
            <a:r>
              <a:rPr lang="en-US" sz="2000" dirty="0"/>
              <a:t> and rename it </a:t>
            </a:r>
            <a:r>
              <a:rPr lang="en-US" altLang="en-US" sz="2000" dirty="0"/>
              <a:t>‘</a:t>
            </a:r>
            <a:r>
              <a:rPr lang="en-US" altLang="ja-JP" sz="2000" b="1" dirty="0" err="1"/>
              <a:t>corpusCallosum</a:t>
            </a:r>
            <a:r>
              <a:rPr lang="en-US" altLang="en-US" sz="2000" dirty="0"/>
              <a:t>’</a:t>
            </a:r>
            <a:endParaRPr lang="en-US" sz="2000" dirty="0"/>
          </a:p>
        </p:txBody>
      </p:sp>
      <p:sp>
        <p:nvSpPr>
          <p:cNvPr id="13" name="Rounded Rectangle 12"/>
          <p:cNvSpPr/>
          <p:nvPr/>
        </p:nvSpPr>
        <p:spPr>
          <a:xfrm flipV="1">
            <a:off x="0" y="2819400"/>
            <a:ext cx="4114800" cy="838200"/>
          </a:xfrm>
          <a:prstGeom prst="roundRect">
            <a:avLst>
              <a:gd name="adj" fmla="val 4902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436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alt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ROI Drawing</a:t>
            </a: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5734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alt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77826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2" name="TextBox 21"/>
          <p:cNvSpPr txBox="1">
            <a:spLocks noChangeArrowheads="1"/>
          </p:cNvSpPr>
          <p:nvPr/>
        </p:nvSpPr>
        <p:spPr bwMode="auto">
          <a:xfrm>
            <a:off x="4191000" y="2159000"/>
            <a:ext cx="4800600" cy="707886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2000" dirty="0" smtClean="0"/>
              <a:t>Under </a:t>
            </a:r>
            <a:r>
              <a:rPr lang="en-US" altLang="en-US" sz="2000" b="1" dirty="0" smtClean="0"/>
              <a:t>Seed Placement Options</a:t>
            </a:r>
            <a:r>
              <a:rPr lang="en-US" altLang="en-US" sz="2000" dirty="0" smtClean="0"/>
              <a:t>, check off the option for </a:t>
            </a:r>
            <a:r>
              <a:rPr lang="en-US" altLang="en-US" sz="2000" b="1" dirty="0" smtClean="0"/>
              <a:t>‘Use Index Space’</a:t>
            </a:r>
            <a:endParaRPr lang="en-US" altLang="en-US" sz="2000" dirty="0"/>
          </a:p>
        </p:txBody>
      </p:sp>
      <p:sp>
        <p:nvSpPr>
          <p:cNvPr id="13" name="Rounded Rectangle 12"/>
          <p:cNvSpPr/>
          <p:nvPr/>
        </p:nvSpPr>
        <p:spPr>
          <a:xfrm flipV="1">
            <a:off x="0" y="3657600"/>
            <a:ext cx="1828800" cy="457200"/>
          </a:xfrm>
          <a:prstGeom prst="roundRect">
            <a:avLst>
              <a:gd name="adj" fmla="val 4902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697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Labelmap</a:t>
            </a:r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Seeding: parameters</a:t>
            </a:r>
            <a:endParaRPr lang="en-US" alt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5734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alt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78851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2" name="TextBox 21"/>
          <p:cNvSpPr txBox="1">
            <a:spLocks noChangeArrowheads="1"/>
          </p:cNvSpPr>
          <p:nvPr/>
        </p:nvSpPr>
        <p:spPr bwMode="auto">
          <a:xfrm>
            <a:off x="4330700" y="1295400"/>
            <a:ext cx="4800600" cy="3293209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000" dirty="0"/>
              <a:t>Select the default </a:t>
            </a:r>
            <a:r>
              <a:rPr lang="en-US" sz="2000" dirty="0" err="1" smtClean="0"/>
              <a:t>Tractography</a:t>
            </a:r>
            <a:r>
              <a:rPr lang="en-US" sz="2000" dirty="0" smtClean="0"/>
              <a:t> </a:t>
            </a:r>
            <a:r>
              <a:rPr lang="en-US" sz="2000" dirty="0"/>
              <a:t>Seeding parameters: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000" dirty="0"/>
              <a:t>-Minimum </a:t>
            </a:r>
            <a:r>
              <a:rPr lang="en-US" sz="2000" dirty="0" smtClean="0"/>
              <a:t>Path Length</a:t>
            </a:r>
            <a:r>
              <a:rPr lang="en-US" sz="2000" dirty="0"/>
              <a:t>: 10 mm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000" dirty="0"/>
              <a:t>-Maximum </a:t>
            </a:r>
            <a:r>
              <a:rPr lang="en-US" sz="2000" dirty="0" smtClean="0"/>
              <a:t>Length</a:t>
            </a:r>
            <a:r>
              <a:rPr lang="en-US" sz="2000" dirty="0"/>
              <a:t>: 800 </a:t>
            </a:r>
            <a:r>
              <a:rPr lang="en-US" sz="2000" dirty="0" smtClean="0"/>
              <a:t>mm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000" dirty="0" smtClean="0"/>
              <a:t>-Stopping Criteria: </a:t>
            </a:r>
            <a:r>
              <a:rPr lang="en-US" sz="2000" dirty="0" err="1" smtClean="0"/>
              <a:t>FractionalAnistropy</a:t>
            </a:r>
            <a:endParaRPr lang="en-US" sz="2000" dirty="0"/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000" dirty="0"/>
              <a:t>-Stopping V</a:t>
            </a:r>
            <a:r>
              <a:rPr lang="en-US" sz="2000" dirty="0" smtClean="0"/>
              <a:t>alue: </a:t>
            </a:r>
            <a:r>
              <a:rPr lang="en-US" sz="2000" dirty="0"/>
              <a:t>0.15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000" dirty="0"/>
              <a:t>-Stopping </a:t>
            </a:r>
            <a:r>
              <a:rPr lang="en-US" sz="2000" dirty="0" smtClean="0"/>
              <a:t>Track Curvature</a:t>
            </a:r>
            <a:r>
              <a:rPr lang="en-US" sz="2000" dirty="0"/>
              <a:t>: 0.8 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000" dirty="0"/>
              <a:t>-Integration </a:t>
            </a:r>
            <a:r>
              <a:rPr lang="en-US" sz="2000" dirty="0" smtClean="0"/>
              <a:t>Step Length</a:t>
            </a:r>
            <a:r>
              <a:rPr lang="en-US" sz="2000" dirty="0"/>
              <a:t>: 0.5 mm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000" dirty="0"/>
              <a:t>Click on </a:t>
            </a:r>
            <a:r>
              <a:rPr lang="en-US" sz="2000" b="1" dirty="0"/>
              <a:t>Apply</a:t>
            </a:r>
          </a:p>
        </p:txBody>
      </p:sp>
      <p:sp>
        <p:nvSpPr>
          <p:cNvPr id="13" name="Rounded Rectangle 12"/>
          <p:cNvSpPr/>
          <p:nvPr/>
        </p:nvSpPr>
        <p:spPr>
          <a:xfrm flipV="1">
            <a:off x="0" y="2362200"/>
            <a:ext cx="4114800" cy="1676400"/>
          </a:xfrm>
          <a:prstGeom prst="roundRect">
            <a:avLst>
              <a:gd name="adj" fmla="val 4902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4038600" y="4419600"/>
            <a:ext cx="292100" cy="3048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580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Labelmap</a:t>
            </a:r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Seeding: parameters</a:t>
            </a:r>
            <a:endParaRPr lang="en-US" dirty="0"/>
          </a:p>
        </p:txBody>
      </p:sp>
      <p:pic>
        <p:nvPicPr>
          <p:cNvPr id="8" name="Content Placeholder 7" descr="Screen Shot 2013-09-26 at 4.31.14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37" b="-637"/>
          <a:stretch>
            <a:fillRect/>
          </a:stretch>
        </p:blipFill>
        <p:spPr>
          <a:xfrm>
            <a:off x="152400" y="1219200"/>
            <a:ext cx="8867530" cy="48768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Sonia Pujol, Ph.D.– Ron Kikinis, M.D.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NA-MIC ARR 2012-2014</a:t>
            </a:r>
            <a:endParaRPr lang="en-US"/>
          </a:p>
        </p:txBody>
      </p:sp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990600" y="4008438"/>
            <a:ext cx="3047999" cy="1016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 dirty="0">
                <a:cs typeface="Arial" pitchFamily="34" charset="0"/>
              </a:rPr>
              <a:t>Click on the Slicer layout menu and select </a:t>
            </a:r>
            <a:r>
              <a:rPr lang="en-US" sz="2000" b="1" dirty="0">
                <a:cs typeface="Arial" pitchFamily="34" charset="0"/>
              </a:rPr>
              <a:t>Conventional</a:t>
            </a:r>
            <a:r>
              <a:rPr lang="en-US" sz="2000" dirty="0">
                <a:cs typeface="Arial" pitchFamily="34" charset="0"/>
              </a:rPr>
              <a:t> layout</a:t>
            </a:r>
            <a:endParaRPr lang="en-US" sz="2000" b="1" dirty="0">
              <a:cs typeface="Arial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611438" y="1676400"/>
            <a:ext cx="2341562" cy="233203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" name="Picture 11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89" t="10437" r="23443" b="5454"/>
          <a:stretch/>
        </p:blipFill>
        <p:spPr bwMode="auto">
          <a:xfrm>
            <a:off x="4953000" y="1676400"/>
            <a:ext cx="1752709" cy="4328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59250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Labelmap</a:t>
            </a:r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Seeding: Tracts</a:t>
            </a:r>
            <a:endParaRPr lang="en-US" alt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5734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alt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4608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ontent Placeholder 4"/>
          <p:cNvSpPr txBox="1">
            <a:spLocks/>
          </p:cNvSpPr>
          <p:nvPr/>
        </p:nvSpPr>
        <p:spPr bwMode="auto">
          <a:xfrm>
            <a:off x="182880" y="2956223"/>
            <a:ext cx="3776662" cy="1015663"/>
          </a:xfrm>
          <a:prstGeom prst="rect">
            <a:avLst/>
          </a:prstGeom>
          <a:solidFill>
            <a:srgbClr val="BCEE6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altLang="en-US" sz="2000" dirty="0">
                <a:latin typeface="Arial" pitchFamily="34" charset="0"/>
                <a:cs typeface="Arial" pitchFamily="34" charset="0"/>
              </a:rPr>
              <a:t>The tracts generated in the corpus callosum area appear in the 3D viewer.</a:t>
            </a:r>
          </a:p>
        </p:txBody>
      </p:sp>
    </p:spTree>
    <p:extLst>
      <p:ext uri="{BB962C8B-B14F-4D97-AF65-F5344CB8AC3E}">
        <p14:creationId xmlns:p14="http://schemas.microsoft.com/office/powerpoint/2010/main" val="1895856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Tractography</a:t>
            </a:r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Results</a:t>
            </a:r>
            <a:endParaRPr lang="en-US" alt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5734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altLang="en-US" sz="1100"/>
          </a:p>
        </p:txBody>
      </p:sp>
      <p:pic>
        <p:nvPicPr>
          <p:cNvPr id="47106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sp>
        <p:nvSpPr>
          <p:cNvPr id="57352" name="TextBox 21"/>
          <p:cNvSpPr txBox="1">
            <a:spLocks noChangeArrowheads="1"/>
          </p:cNvSpPr>
          <p:nvPr/>
        </p:nvSpPr>
        <p:spPr bwMode="auto">
          <a:xfrm>
            <a:off x="152400" y="1524000"/>
            <a:ext cx="4800600" cy="10156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000" dirty="0" smtClean="0"/>
              <a:t>Position the mouse over the </a:t>
            </a:r>
            <a:r>
              <a:rPr lang="en-US" sz="2000" b="1" dirty="0" smtClean="0"/>
              <a:t>pin icon </a:t>
            </a:r>
            <a:r>
              <a:rPr lang="en-US" sz="2000" dirty="0" smtClean="0"/>
              <a:t>and click on the </a:t>
            </a:r>
            <a:r>
              <a:rPr lang="en-US" sz="2000" b="1" dirty="0" smtClean="0"/>
              <a:t>eye icon </a:t>
            </a:r>
            <a:r>
              <a:rPr lang="en-US" sz="2000" dirty="0" smtClean="0"/>
              <a:t>to display the axial slice in the 3D viewer</a:t>
            </a:r>
            <a:endParaRPr lang="en-US" sz="2000" b="1" dirty="0"/>
          </a:p>
        </p:txBody>
      </p:sp>
      <p:cxnSp>
        <p:nvCxnSpPr>
          <p:cNvPr id="14" name="Straight Arrow Connector 13"/>
          <p:cNvCxnSpPr>
            <a:stCxn id="57352" idx="2"/>
          </p:cNvCxnSpPr>
          <p:nvPr/>
        </p:nvCxnSpPr>
        <p:spPr>
          <a:xfrm>
            <a:off x="2552700" y="2539663"/>
            <a:ext cx="1866900" cy="165133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5856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0" y="2667000"/>
            <a:ext cx="4572000" cy="18288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marL="0" indent="0" algn="ctr">
              <a:buNone/>
            </a:pPr>
            <a:endParaRPr lang="en-US" sz="1800" dirty="0" smtClean="0"/>
          </a:p>
          <a:p>
            <a:pPr marL="0" indent="0" algn="ctr">
              <a:buNone/>
            </a:pPr>
            <a:r>
              <a:rPr lang="en-US" dirty="0" smtClean="0"/>
              <a:t>Tractography seeded from a </a:t>
            </a:r>
            <a:r>
              <a:rPr lang="en-US" dirty="0" err="1"/>
              <a:t>f</a:t>
            </a:r>
            <a:r>
              <a:rPr lang="en-US" dirty="0" err="1" smtClean="0"/>
              <a:t>iducial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Sonia Pujol, Ph.D.– Ron Kikinis, M.D.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NA-MIC ARR 2012-2014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2371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Fiducial</a:t>
            </a:r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Seeding</a:t>
            </a:r>
            <a:endParaRPr lang="en-US" alt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5734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alt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48131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2" name="TextBox 21"/>
          <p:cNvSpPr txBox="1">
            <a:spLocks noChangeArrowheads="1"/>
          </p:cNvSpPr>
          <p:nvPr/>
        </p:nvSpPr>
        <p:spPr bwMode="auto">
          <a:xfrm>
            <a:off x="3733800" y="1304955"/>
            <a:ext cx="4953000" cy="40011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000" dirty="0" smtClean="0"/>
              <a:t>Select the module </a:t>
            </a:r>
            <a:r>
              <a:rPr lang="en-US" sz="2000" b="1" dirty="0" smtClean="0"/>
              <a:t>Mark Ups</a:t>
            </a:r>
            <a:endParaRPr lang="en-US" sz="2000" b="1" dirty="0"/>
          </a:p>
        </p:txBody>
      </p:sp>
      <p:cxnSp>
        <p:nvCxnSpPr>
          <p:cNvPr id="12" name="Straight Arrow Connector 11"/>
          <p:cNvCxnSpPr>
            <a:stCxn id="57352" idx="1"/>
          </p:cNvCxnSpPr>
          <p:nvPr/>
        </p:nvCxnSpPr>
        <p:spPr>
          <a:xfrm flipH="1">
            <a:off x="2133600" y="1505010"/>
            <a:ext cx="1600200" cy="55239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5856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Fiducial</a:t>
            </a:r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Seeding</a:t>
            </a:r>
            <a:endParaRPr lang="en-US" alt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5734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alt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4915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2" name="TextBox 21"/>
          <p:cNvSpPr txBox="1">
            <a:spLocks noChangeArrowheads="1"/>
          </p:cNvSpPr>
          <p:nvPr/>
        </p:nvSpPr>
        <p:spPr bwMode="auto">
          <a:xfrm>
            <a:off x="371475" y="3035468"/>
            <a:ext cx="5191126" cy="40011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US" sz="2000" dirty="0"/>
              <a:t>Click on the </a:t>
            </a:r>
            <a:r>
              <a:rPr lang="en-US" sz="2000" b="1" dirty="0"/>
              <a:t>arrow </a:t>
            </a:r>
            <a:r>
              <a:rPr lang="en-US" sz="2000" b="1" dirty="0" smtClean="0"/>
              <a:t>icon </a:t>
            </a:r>
            <a:r>
              <a:rPr lang="en-US" sz="2000" dirty="0" smtClean="0"/>
              <a:t>to </a:t>
            </a:r>
            <a:r>
              <a:rPr lang="en-US" sz="2000" dirty="0"/>
              <a:t>create a </a:t>
            </a:r>
            <a:r>
              <a:rPr lang="en-US" sz="2000" dirty="0" err="1" smtClean="0"/>
              <a:t>fiducial</a:t>
            </a:r>
            <a:endParaRPr lang="en-US" sz="2000" dirty="0"/>
          </a:p>
        </p:txBody>
      </p:sp>
      <p:cxnSp>
        <p:nvCxnSpPr>
          <p:cNvPr id="12" name="Straight Arrow Connector 11"/>
          <p:cNvCxnSpPr>
            <a:stCxn id="57352" idx="0"/>
          </p:cNvCxnSpPr>
          <p:nvPr/>
        </p:nvCxnSpPr>
        <p:spPr>
          <a:xfrm flipV="1">
            <a:off x="2967038" y="1447800"/>
            <a:ext cx="2141537" cy="158766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5856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3DSlicer software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5200" y="1690688"/>
            <a:ext cx="4214813" cy="4525962"/>
          </a:xfrm>
        </p:spPr>
        <p:txBody>
          <a:bodyPr rtlCol="0">
            <a:normAutofit fontScale="85000" lnSpcReduction="10000"/>
          </a:bodyPr>
          <a:lstStyle/>
          <a:p>
            <a:pPr marL="374650" indent="-336550"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tabLst>
                <a:tab pos="374650" algn="l"/>
                <a:tab pos="487363" algn="l"/>
                <a:tab pos="944563" algn="l"/>
                <a:tab pos="1401763" algn="l"/>
                <a:tab pos="1858963" algn="l"/>
                <a:tab pos="2316163" algn="l"/>
                <a:tab pos="2773363" algn="l"/>
                <a:tab pos="3230563" algn="l"/>
                <a:tab pos="3687763" algn="l"/>
                <a:tab pos="4144963" algn="l"/>
                <a:tab pos="4602163" algn="l"/>
                <a:tab pos="5059363" algn="l"/>
                <a:tab pos="5516563" algn="l"/>
                <a:tab pos="5973763" algn="l"/>
                <a:tab pos="6430963" algn="l"/>
                <a:tab pos="6888163" algn="l"/>
                <a:tab pos="7345363" algn="l"/>
                <a:tab pos="7802563" algn="l"/>
                <a:tab pos="8259763" algn="l"/>
                <a:tab pos="8716963" algn="l"/>
                <a:tab pos="9174163" algn="l"/>
              </a:tabLst>
              <a:defRPr/>
            </a:pPr>
            <a:r>
              <a:rPr lang="en-GB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 </a:t>
            </a:r>
            <a:r>
              <a:rPr lang="en-GB" dirty="0">
                <a:solidFill>
                  <a:srgbClr val="33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end-user application</a:t>
            </a:r>
            <a:r>
              <a:rPr lang="en-GB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for image analysis</a:t>
            </a:r>
          </a:p>
          <a:p>
            <a:pPr marL="374650" indent="-336550"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tabLst>
                <a:tab pos="374650" algn="l"/>
                <a:tab pos="487363" algn="l"/>
                <a:tab pos="944563" algn="l"/>
                <a:tab pos="1401763" algn="l"/>
                <a:tab pos="1858963" algn="l"/>
                <a:tab pos="2316163" algn="l"/>
                <a:tab pos="2773363" algn="l"/>
                <a:tab pos="3230563" algn="l"/>
                <a:tab pos="3687763" algn="l"/>
                <a:tab pos="4144963" algn="l"/>
                <a:tab pos="4602163" algn="l"/>
                <a:tab pos="5059363" algn="l"/>
                <a:tab pos="5516563" algn="l"/>
                <a:tab pos="5973763" algn="l"/>
                <a:tab pos="6430963" algn="l"/>
                <a:tab pos="6888163" algn="l"/>
                <a:tab pos="7345363" algn="l"/>
                <a:tab pos="7802563" algn="l"/>
                <a:tab pos="8259763" algn="l"/>
                <a:tab pos="8716963" algn="l"/>
                <a:tab pos="9174163" algn="l"/>
              </a:tabLst>
              <a:defRPr/>
            </a:pPr>
            <a:endParaRPr lang="en-GB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374650" indent="-336550"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tabLst>
                <a:tab pos="374650" algn="l"/>
                <a:tab pos="487363" algn="l"/>
                <a:tab pos="944563" algn="l"/>
                <a:tab pos="1401763" algn="l"/>
                <a:tab pos="1858963" algn="l"/>
                <a:tab pos="2316163" algn="l"/>
                <a:tab pos="2773363" algn="l"/>
                <a:tab pos="3230563" algn="l"/>
                <a:tab pos="3687763" algn="l"/>
                <a:tab pos="4144963" algn="l"/>
                <a:tab pos="4602163" algn="l"/>
                <a:tab pos="5059363" algn="l"/>
                <a:tab pos="5516563" algn="l"/>
                <a:tab pos="5973763" algn="l"/>
                <a:tab pos="6430963" algn="l"/>
                <a:tab pos="6888163" algn="l"/>
                <a:tab pos="7345363" algn="l"/>
                <a:tab pos="7802563" algn="l"/>
                <a:tab pos="8259763" algn="l"/>
                <a:tab pos="8716963" algn="l"/>
                <a:tab pos="9174163" algn="l"/>
              </a:tabLst>
              <a:defRPr/>
            </a:pPr>
            <a:r>
              <a:rPr lang="en-GB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 </a:t>
            </a:r>
            <a:r>
              <a:rPr lang="en-GB" dirty="0">
                <a:solidFill>
                  <a:srgbClr val="33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open-source environment</a:t>
            </a:r>
            <a:r>
              <a:rPr lang="en-GB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for software development </a:t>
            </a:r>
          </a:p>
          <a:p>
            <a:pPr marL="374650" indent="-336550"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tabLst>
                <a:tab pos="374650" algn="l"/>
                <a:tab pos="487363" algn="l"/>
                <a:tab pos="944563" algn="l"/>
                <a:tab pos="1401763" algn="l"/>
                <a:tab pos="1858963" algn="l"/>
                <a:tab pos="2316163" algn="l"/>
                <a:tab pos="2773363" algn="l"/>
                <a:tab pos="3230563" algn="l"/>
                <a:tab pos="3687763" algn="l"/>
                <a:tab pos="4144963" algn="l"/>
                <a:tab pos="4602163" algn="l"/>
                <a:tab pos="5059363" algn="l"/>
                <a:tab pos="5516563" algn="l"/>
                <a:tab pos="5973763" algn="l"/>
                <a:tab pos="6430963" algn="l"/>
                <a:tab pos="6888163" algn="l"/>
                <a:tab pos="7345363" algn="l"/>
                <a:tab pos="7802563" algn="l"/>
                <a:tab pos="8259763" algn="l"/>
                <a:tab pos="8716963" algn="l"/>
                <a:tab pos="9174163" algn="l"/>
              </a:tabLst>
              <a:defRPr/>
            </a:pPr>
            <a:endParaRPr lang="en-GB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374650" indent="-336550"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tabLst>
                <a:tab pos="374650" algn="l"/>
                <a:tab pos="487363" algn="l"/>
                <a:tab pos="944563" algn="l"/>
                <a:tab pos="1401763" algn="l"/>
                <a:tab pos="1858963" algn="l"/>
                <a:tab pos="2316163" algn="l"/>
                <a:tab pos="2773363" algn="l"/>
                <a:tab pos="3230563" algn="l"/>
                <a:tab pos="3687763" algn="l"/>
                <a:tab pos="4144963" algn="l"/>
                <a:tab pos="4602163" algn="l"/>
                <a:tab pos="5059363" algn="l"/>
                <a:tab pos="5516563" algn="l"/>
                <a:tab pos="5973763" algn="l"/>
                <a:tab pos="6430963" algn="l"/>
                <a:tab pos="6888163" algn="l"/>
                <a:tab pos="7345363" algn="l"/>
                <a:tab pos="7802563" algn="l"/>
                <a:tab pos="8259763" algn="l"/>
                <a:tab pos="8716963" algn="l"/>
                <a:tab pos="9174163" algn="l"/>
              </a:tabLst>
              <a:defRPr/>
            </a:pPr>
            <a:r>
              <a:rPr lang="en-GB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 software platform that is both </a:t>
            </a:r>
            <a:r>
              <a:rPr lang="en-GB" dirty="0">
                <a:solidFill>
                  <a:srgbClr val="33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easy to use</a:t>
            </a:r>
            <a:r>
              <a:rPr lang="en-GB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for clinical researchers and </a:t>
            </a:r>
            <a:r>
              <a:rPr lang="en-GB" dirty="0">
                <a:solidFill>
                  <a:srgbClr val="33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easy to extend</a:t>
            </a:r>
            <a:r>
              <a:rPr lang="en-GB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for programmers</a:t>
            </a:r>
          </a:p>
        </p:txBody>
      </p:sp>
      <p:pic>
        <p:nvPicPr>
          <p:cNvPr id="12292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74850"/>
            <a:ext cx="4495800" cy="345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extBox 8"/>
          <p:cNvSpPr txBox="1">
            <a:spLocks noChangeArrowheads="1"/>
          </p:cNvSpPr>
          <p:nvPr/>
        </p:nvSpPr>
        <p:spPr bwMode="auto">
          <a:xfrm>
            <a:off x="152400" y="5502275"/>
            <a:ext cx="4800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3D Slicer is a multi-institution effort supported by the National Institutes of Health.</a:t>
            </a:r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3124200" y="6356350"/>
            <a:ext cx="2898775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898989"/>
                </a:solidFill>
                <a:latin typeface="+mn-lt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+mn-lt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+mn-lt"/>
              </a:rPr>
              <a:t>, Ph.D.</a:t>
            </a:r>
          </a:p>
        </p:txBody>
      </p:sp>
      <p:pic>
        <p:nvPicPr>
          <p:cNvPr id="1229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75" y="6354763"/>
            <a:ext cx="2133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Fiducial</a:t>
            </a:r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Seeding</a:t>
            </a:r>
            <a:endParaRPr lang="en-US" alt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5734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alt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5120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2" name="TextBox 21"/>
          <p:cNvSpPr txBox="1">
            <a:spLocks noChangeArrowheads="1"/>
          </p:cNvSpPr>
          <p:nvPr/>
        </p:nvSpPr>
        <p:spPr bwMode="auto">
          <a:xfrm>
            <a:off x="152400" y="2590800"/>
            <a:ext cx="4800600" cy="707886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000" dirty="0" smtClean="0"/>
              <a:t>Position the </a:t>
            </a:r>
            <a:r>
              <a:rPr lang="en-US" sz="2000" dirty="0" err="1" smtClean="0"/>
              <a:t>fiducial</a:t>
            </a:r>
            <a:r>
              <a:rPr lang="en-US" sz="2000" dirty="0" smtClean="0"/>
              <a:t> in the left </a:t>
            </a:r>
            <a:r>
              <a:rPr lang="en-US" sz="2000" dirty="0" err="1" smtClean="0"/>
              <a:t>cingulum</a:t>
            </a:r>
            <a:r>
              <a:rPr lang="en-US" sz="2000" dirty="0" smtClean="0"/>
              <a:t> of the coronal slice</a:t>
            </a:r>
            <a:endParaRPr lang="en-US" sz="2000" b="1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4953000" y="2286000"/>
            <a:ext cx="1524000" cy="65874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57352" idx="3"/>
          </p:cNvCxnSpPr>
          <p:nvPr/>
        </p:nvCxnSpPr>
        <p:spPr>
          <a:xfrm>
            <a:off x="4953000" y="2944743"/>
            <a:ext cx="3352800" cy="177965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0788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Fiducial</a:t>
            </a:r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Seeding</a:t>
            </a:r>
            <a:endParaRPr lang="en-US" alt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5734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altLang="en-US" sz="1100"/>
          </a:p>
        </p:txBody>
      </p:sp>
      <p:pic>
        <p:nvPicPr>
          <p:cNvPr id="50180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sp>
        <p:nvSpPr>
          <p:cNvPr id="57352" name="TextBox 21"/>
          <p:cNvSpPr txBox="1">
            <a:spLocks noChangeArrowheads="1"/>
          </p:cNvSpPr>
          <p:nvPr/>
        </p:nvSpPr>
        <p:spPr bwMode="auto">
          <a:xfrm>
            <a:off x="152400" y="4572000"/>
            <a:ext cx="4800600" cy="707886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000" dirty="0" smtClean="0"/>
              <a:t>Double click on the </a:t>
            </a:r>
            <a:r>
              <a:rPr lang="en-US" sz="2000" dirty="0" err="1" smtClean="0"/>
              <a:t>fiducial</a:t>
            </a:r>
            <a:r>
              <a:rPr lang="en-US" sz="2000" dirty="0" smtClean="0"/>
              <a:t> and change the name to </a:t>
            </a:r>
            <a:r>
              <a:rPr lang="en-US" sz="2000" b="1" dirty="0" err="1" smtClean="0"/>
              <a:t>LeftCingulum</a:t>
            </a:r>
            <a:endParaRPr lang="en-US" sz="2000" b="1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04800" y="3810000"/>
            <a:ext cx="457200" cy="6858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extBox 21"/>
          <p:cNvSpPr txBox="1">
            <a:spLocks noChangeArrowheads="1"/>
          </p:cNvSpPr>
          <p:nvPr/>
        </p:nvSpPr>
        <p:spPr bwMode="auto">
          <a:xfrm>
            <a:off x="1371600" y="1676400"/>
            <a:ext cx="3124200" cy="40011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000" dirty="0" smtClean="0"/>
              <a:t>Set </a:t>
            </a:r>
            <a:r>
              <a:rPr lang="en-US" sz="2000" dirty="0" err="1" smtClean="0"/>
              <a:t>fiducial</a:t>
            </a:r>
            <a:r>
              <a:rPr lang="en-US" sz="2000" dirty="0" smtClean="0"/>
              <a:t> </a:t>
            </a:r>
            <a:r>
              <a:rPr lang="en-US" sz="2000" b="1" dirty="0" smtClean="0"/>
              <a:t>scale</a:t>
            </a:r>
            <a:r>
              <a:rPr lang="en-US" sz="2000" dirty="0" smtClean="0"/>
              <a:t> to 5.00</a:t>
            </a:r>
            <a:endParaRPr lang="en-US" sz="2000" b="1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3733800" y="2057400"/>
            <a:ext cx="381000" cy="5334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5856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Fiducial</a:t>
            </a:r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Seeding</a:t>
            </a:r>
            <a:endParaRPr lang="en-US" alt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69264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21"/>
          <p:cNvSpPr txBox="1">
            <a:spLocks noChangeArrowheads="1"/>
          </p:cNvSpPr>
          <p:nvPr/>
        </p:nvSpPr>
        <p:spPr bwMode="auto">
          <a:xfrm>
            <a:off x="2819400" y="1866295"/>
            <a:ext cx="6334760" cy="40011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US" sz="2000" dirty="0"/>
              <a:t>Select the module </a:t>
            </a:r>
            <a:r>
              <a:rPr lang="en-US" sz="2000" b="1" dirty="0" err="1"/>
              <a:t>Tractography</a:t>
            </a:r>
            <a:r>
              <a:rPr lang="en-US" sz="2000" b="1" dirty="0"/>
              <a:t> </a:t>
            </a:r>
            <a:r>
              <a:rPr lang="en-US" sz="2000" b="1" dirty="0" smtClean="0"/>
              <a:t>Interactive Seeding</a:t>
            </a:r>
            <a:endParaRPr lang="en-US" sz="2000" b="1" dirty="0"/>
          </a:p>
        </p:txBody>
      </p:sp>
      <p:sp>
        <p:nvSpPr>
          <p:cNvPr id="13" name="TextBox 21"/>
          <p:cNvSpPr txBox="1">
            <a:spLocks noChangeArrowheads="1"/>
          </p:cNvSpPr>
          <p:nvPr/>
        </p:nvSpPr>
        <p:spPr bwMode="auto">
          <a:xfrm>
            <a:off x="2971800" y="3762690"/>
            <a:ext cx="5791200" cy="144655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000" dirty="0"/>
              <a:t>Select </a:t>
            </a:r>
            <a:r>
              <a:rPr lang="en-US" sz="2000" dirty="0" smtClean="0"/>
              <a:t>the Input </a:t>
            </a:r>
            <a:r>
              <a:rPr lang="en-US" sz="2000" dirty="0"/>
              <a:t>DTI volume </a:t>
            </a:r>
            <a:r>
              <a:rPr lang="en-US" altLang="en-US" sz="2000" dirty="0"/>
              <a:t>‘</a:t>
            </a:r>
            <a:r>
              <a:rPr lang="en-US" sz="2000" b="1" dirty="0" err="1"/>
              <a:t>dti</a:t>
            </a:r>
            <a:r>
              <a:rPr lang="en-US" altLang="en-US" sz="2000" b="1" dirty="0"/>
              <a:t>’</a:t>
            </a:r>
            <a:endParaRPr lang="en-US" sz="2000" b="1" dirty="0"/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000" dirty="0"/>
              <a:t>Select the </a:t>
            </a:r>
            <a:r>
              <a:rPr lang="en-US" sz="2000" dirty="0" smtClean="0"/>
              <a:t>Input </a:t>
            </a:r>
            <a:r>
              <a:rPr lang="en-US" sz="2000" dirty="0" err="1" smtClean="0"/>
              <a:t>Fiducials</a:t>
            </a:r>
            <a:r>
              <a:rPr lang="en-US" sz="2000" dirty="0" smtClean="0"/>
              <a:t>, Model or Label Map </a:t>
            </a:r>
            <a:r>
              <a:rPr lang="en-US" altLang="en-US" sz="2000" dirty="0" smtClean="0"/>
              <a:t>‘</a:t>
            </a:r>
            <a:r>
              <a:rPr lang="en-US" altLang="en-US" sz="2000" b="1" dirty="0" smtClean="0"/>
              <a:t>F</a:t>
            </a:r>
            <a:r>
              <a:rPr lang="en-US" altLang="en-US" sz="2000" dirty="0" smtClean="0"/>
              <a:t>’</a:t>
            </a:r>
            <a:endParaRPr lang="en-US" sz="2000" dirty="0"/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000" dirty="0"/>
              <a:t>Select the Output Fiber Bundle </a:t>
            </a:r>
            <a:r>
              <a:rPr lang="en-US" altLang="en-US" sz="2000" dirty="0"/>
              <a:t>‘</a:t>
            </a:r>
            <a:r>
              <a:rPr lang="en-US" sz="2000" dirty="0"/>
              <a:t>Create New Fiber Bundle</a:t>
            </a:r>
            <a:r>
              <a:rPr lang="en-US" altLang="en-US" sz="2000" dirty="0"/>
              <a:t>’</a:t>
            </a:r>
            <a:r>
              <a:rPr lang="en-US" sz="2000" dirty="0"/>
              <a:t> and rename it </a:t>
            </a:r>
            <a:r>
              <a:rPr lang="en-US" altLang="en-US" sz="2000" dirty="0"/>
              <a:t>‘</a:t>
            </a:r>
            <a:r>
              <a:rPr lang="en-US" sz="2000" b="1" dirty="0" err="1"/>
              <a:t>Cingulum</a:t>
            </a:r>
            <a:r>
              <a:rPr lang="en-US" altLang="en-US" sz="2000" dirty="0"/>
              <a:t>’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62726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Fiducial</a:t>
            </a:r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Seeding</a:t>
            </a:r>
            <a:endParaRPr lang="en-US" alt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21"/>
          <p:cNvSpPr txBox="1">
            <a:spLocks noChangeArrowheads="1"/>
          </p:cNvSpPr>
          <p:nvPr/>
        </p:nvSpPr>
        <p:spPr bwMode="auto">
          <a:xfrm>
            <a:off x="3017519" y="1981200"/>
            <a:ext cx="6096000" cy="34778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US" sz="2000" dirty="0"/>
              <a:t>Set the </a:t>
            </a:r>
            <a:r>
              <a:rPr lang="en-US" sz="2000" dirty="0" err="1"/>
              <a:t>tractography</a:t>
            </a:r>
            <a:r>
              <a:rPr lang="en-US" sz="2000" dirty="0"/>
              <a:t> parameters as follows:</a:t>
            </a: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US" sz="2000" dirty="0"/>
              <a:t>-</a:t>
            </a:r>
            <a:r>
              <a:rPr lang="en-US" sz="2000" dirty="0" err="1"/>
              <a:t>Fiducial</a:t>
            </a:r>
            <a:r>
              <a:rPr lang="en-US" sz="2000" dirty="0"/>
              <a:t> region size: </a:t>
            </a:r>
            <a:r>
              <a:rPr lang="en-US" sz="2000" b="1" dirty="0"/>
              <a:t>2.5 mm</a:t>
            </a: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US" sz="2000" dirty="0"/>
              <a:t>-</a:t>
            </a:r>
            <a:r>
              <a:rPr lang="en-US" sz="2000" dirty="0" err="1"/>
              <a:t>Fiducial</a:t>
            </a:r>
            <a:r>
              <a:rPr lang="en-US" sz="2000" dirty="0"/>
              <a:t> Seeding Step Size: </a:t>
            </a:r>
            <a:r>
              <a:rPr lang="en-US" sz="2000" b="1" dirty="0"/>
              <a:t>1.0 mm</a:t>
            </a: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US" sz="2000" dirty="0"/>
              <a:t>-Maximum number of seeds: </a:t>
            </a:r>
            <a:r>
              <a:rPr lang="en-US" sz="2000" b="1" dirty="0"/>
              <a:t>100</a:t>
            </a: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US" sz="2000" dirty="0"/>
              <a:t>-Minimum Path Length: </a:t>
            </a:r>
            <a:r>
              <a:rPr lang="en-US" sz="2000" b="1" dirty="0"/>
              <a:t>10 mm</a:t>
            </a: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US" sz="2000" dirty="0"/>
              <a:t>-Maximum Path Length: </a:t>
            </a:r>
            <a:r>
              <a:rPr lang="en-US" sz="2000" b="1" dirty="0"/>
              <a:t>800 mm</a:t>
            </a: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US" sz="2000" dirty="0"/>
              <a:t>-Stopping Criteria: Fractional Anisotropy</a:t>
            </a: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US" sz="2000" dirty="0"/>
              <a:t>-Stopping Value: </a:t>
            </a:r>
            <a:r>
              <a:rPr lang="en-US" sz="2000" b="1" dirty="0"/>
              <a:t>0.15</a:t>
            </a: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US" sz="2000" dirty="0"/>
              <a:t>-Stopping Track Curvature: </a:t>
            </a:r>
            <a:r>
              <a:rPr lang="en-US" sz="2000" b="1" dirty="0"/>
              <a:t>0.8 </a:t>
            </a: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US" sz="2000" dirty="0"/>
              <a:t>-Integration step length: </a:t>
            </a:r>
            <a:r>
              <a:rPr lang="en-US" sz="2000" b="1" dirty="0"/>
              <a:t>0.5 mm</a:t>
            </a: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US" sz="2000" dirty="0"/>
              <a:t>-Create Tracts Initially as </a:t>
            </a:r>
            <a:r>
              <a:rPr lang="en-US" sz="2000" b="1" dirty="0"/>
              <a:t>Tubes</a:t>
            </a:r>
          </a:p>
        </p:txBody>
      </p:sp>
    </p:spTree>
    <p:extLst>
      <p:ext uri="{BB962C8B-B14F-4D97-AF65-F5344CB8AC3E}">
        <p14:creationId xmlns:p14="http://schemas.microsoft.com/office/powerpoint/2010/main" val="2240589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Fiducial</a:t>
            </a:r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Seeding</a:t>
            </a:r>
            <a:endParaRPr lang="en-US" alt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69264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4"/>
          <p:cNvSpPr txBox="1">
            <a:spLocks/>
          </p:cNvSpPr>
          <p:nvPr/>
        </p:nvSpPr>
        <p:spPr bwMode="auto">
          <a:xfrm>
            <a:off x="152400" y="2590800"/>
            <a:ext cx="2661919" cy="2923877"/>
          </a:xfrm>
          <a:prstGeom prst="rect">
            <a:avLst/>
          </a:prstGeom>
          <a:solidFill>
            <a:srgbClr val="BCEE6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Part of the left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cingulum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appears in the 3D viewer.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Move the Left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Cingulum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fiducial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to explore the spatial relationship between the left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cingulum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and the corpus callosum</a:t>
            </a:r>
          </a:p>
        </p:txBody>
      </p:sp>
    </p:spTree>
    <p:extLst>
      <p:ext uri="{BB962C8B-B14F-4D97-AF65-F5344CB8AC3E}">
        <p14:creationId xmlns:p14="http://schemas.microsoft.com/office/powerpoint/2010/main" val="2240589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Fiducial</a:t>
            </a:r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Seeding</a:t>
            </a:r>
            <a:endParaRPr lang="en-US" alt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21"/>
          <p:cNvSpPr txBox="1">
            <a:spLocks noChangeArrowheads="1"/>
          </p:cNvSpPr>
          <p:nvPr/>
        </p:nvSpPr>
        <p:spPr bwMode="auto">
          <a:xfrm>
            <a:off x="4191000" y="1987367"/>
            <a:ext cx="3265805" cy="40011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US" sz="2000" dirty="0" smtClean="0"/>
              <a:t>Go to the </a:t>
            </a:r>
            <a:r>
              <a:rPr lang="en-US" sz="2000" b="1" dirty="0" smtClean="0"/>
              <a:t>Markups</a:t>
            </a:r>
            <a:r>
              <a:rPr lang="en-US" sz="2000" dirty="0" smtClean="0"/>
              <a:t> module </a:t>
            </a:r>
            <a:endParaRPr lang="en-US" sz="2000" dirty="0"/>
          </a:p>
        </p:txBody>
      </p:sp>
      <p:cxnSp>
        <p:nvCxnSpPr>
          <p:cNvPr id="13" name="Straight Arrow Connector 12"/>
          <p:cNvCxnSpPr>
            <a:stCxn id="11" idx="1"/>
          </p:cNvCxnSpPr>
          <p:nvPr/>
        </p:nvCxnSpPr>
        <p:spPr>
          <a:xfrm flipH="1">
            <a:off x="1828800" y="2187422"/>
            <a:ext cx="2362200" cy="7502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0589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Fiducial</a:t>
            </a:r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Seeding</a:t>
            </a:r>
            <a:endParaRPr lang="en-US" alt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5734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alt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4915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2" name="TextBox 21"/>
          <p:cNvSpPr txBox="1">
            <a:spLocks noChangeArrowheads="1"/>
          </p:cNvSpPr>
          <p:nvPr/>
        </p:nvSpPr>
        <p:spPr bwMode="auto">
          <a:xfrm>
            <a:off x="371475" y="3035468"/>
            <a:ext cx="4124325" cy="707886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US" sz="2000" dirty="0"/>
              <a:t>Click on the </a:t>
            </a:r>
            <a:r>
              <a:rPr lang="en-US" sz="2000" b="1" dirty="0"/>
              <a:t>arrow </a:t>
            </a:r>
            <a:r>
              <a:rPr lang="en-US" sz="2000" b="1" dirty="0" smtClean="0"/>
              <a:t>icon </a:t>
            </a:r>
            <a:r>
              <a:rPr lang="en-US" sz="2000" dirty="0" smtClean="0"/>
              <a:t>to </a:t>
            </a:r>
            <a:r>
              <a:rPr lang="en-US" sz="2000" dirty="0"/>
              <a:t>create a </a:t>
            </a:r>
            <a:r>
              <a:rPr lang="en-US" sz="2000" dirty="0" smtClean="0"/>
              <a:t>second </a:t>
            </a:r>
            <a:r>
              <a:rPr lang="en-US" sz="2000" dirty="0" err="1" smtClean="0"/>
              <a:t>fiducial</a:t>
            </a:r>
            <a:endParaRPr lang="en-US" sz="2000" dirty="0"/>
          </a:p>
        </p:txBody>
      </p:sp>
      <p:cxnSp>
        <p:nvCxnSpPr>
          <p:cNvPr id="12" name="Straight Arrow Connector 11"/>
          <p:cNvCxnSpPr>
            <a:stCxn id="57352" idx="0"/>
          </p:cNvCxnSpPr>
          <p:nvPr/>
        </p:nvCxnSpPr>
        <p:spPr>
          <a:xfrm flipV="1">
            <a:off x="2433638" y="1447800"/>
            <a:ext cx="2674937" cy="158766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1482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Fiducial</a:t>
            </a:r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Seeding</a:t>
            </a:r>
            <a:endParaRPr lang="en-US" alt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5734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alt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5120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2" name="TextBox 21"/>
          <p:cNvSpPr txBox="1">
            <a:spLocks noChangeArrowheads="1"/>
          </p:cNvSpPr>
          <p:nvPr/>
        </p:nvSpPr>
        <p:spPr bwMode="auto">
          <a:xfrm>
            <a:off x="457200" y="2971800"/>
            <a:ext cx="3581400" cy="10156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000" dirty="0" smtClean="0"/>
              <a:t>Position the </a:t>
            </a:r>
            <a:r>
              <a:rPr lang="en-US" sz="2000" dirty="0" err="1" smtClean="0"/>
              <a:t>fiducial</a:t>
            </a:r>
            <a:r>
              <a:rPr lang="en-US" sz="2000" dirty="0" smtClean="0"/>
              <a:t> in the right </a:t>
            </a:r>
            <a:r>
              <a:rPr lang="en-US" sz="2000" dirty="0" err="1" smtClean="0"/>
              <a:t>cingulum</a:t>
            </a:r>
            <a:r>
              <a:rPr lang="en-US" sz="2000" dirty="0" smtClean="0"/>
              <a:t> of the coronal slice</a:t>
            </a:r>
            <a:endParaRPr lang="en-US" sz="2000" b="1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4267200" y="2286000"/>
            <a:ext cx="2209800" cy="11430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267200" y="3657600"/>
            <a:ext cx="3886200" cy="11430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7198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Fiducial</a:t>
            </a:r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Seeding</a:t>
            </a:r>
            <a:endParaRPr lang="en-US" alt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ontent Placeholder 4"/>
          <p:cNvSpPr txBox="1">
            <a:spLocks/>
          </p:cNvSpPr>
          <p:nvPr/>
        </p:nvSpPr>
        <p:spPr bwMode="auto">
          <a:xfrm>
            <a:off x="152400" y="2590800"/>
            <a:ext cx="2661919" cy="2923877"/>
          </a:xfrm>
          <a:prstGeom prst="rect">
            <a:avLst/>
          </a:prstGeom>
          <a:solidFill>
            <a:srgbClr val="BCEE6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Part of the left and right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cingulum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appear in the 3D viewer.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Move the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fiducials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to explore the spatial relationship between the left and right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cingulum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, and the corpus callosum</a:t>
            </a:r>
          </a:p>
        </p:txBody>
      </p:sp>
    </p:spTree>
    <p:extLst>
      <p:ext uri="{BB962C8B-B14F-4D97-AF65-F5344CB8AC3E}">
        <p14:creationId xmlns:p14="http://schemas.microsoft.com/office/powerpoint/2010/main" val="3208703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Tractography</a:t>
            </a:r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‘</a:t>
            </a:r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on-the-fly</a:t>
            </a:r>
            <a:r>
              <a:rPr lang="en-US" alt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’</a:t>
            </a:r>
            <a:endParaRPr lang="en-US" alt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69264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4"/>
          <p:cNvSpPr txBox="1">
            <a:spLocks/>
          </p:cNvSpPr>
          <p:nvPr/>
        </p:nvSpPr>
        <p:spPr bwMode="auto">
          <a:xfrm>
            <a:off x="3429000" y="4419600"/>
            <a:ext cx="4114800" cy="1323439"/>
          </a:xfrm>
          <a:prstGeom prst="rect">
            <a:avLst/>
          </a:prstGeom>
          <a:solidFill>
            <a:srgbClr val="BCEE6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The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Fiducial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Seeding functionality allows you to do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tractography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000" dirty="0">
                <a:latin typeface="Arial" pitchFamily="34" charset="0"/>
                <a:cs typeface="Arial" pitchFamily="34" charset="0"/>
              </a:rPr>
              <a:t>‘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on-the-fly</a:t>
            </a:r>
            <a:r>
              <a:rPr lang="en-US" altLang="en-US" sz="2000" dirty="0">
                <a:latin typeface="Arial" pitchFamily="34" charset="0"/>
                <a:cs typeface="Arial" pitchFamily="34" charset="0"/>
              </a:rPr>
              <a:t>’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to explore white matter structures interactively</a:t>
            </a:r>
          </a:p>
        </p:txBody>
      </p:sp>
    </p:spTree>
    <p:extLst>
      <p:ext uri="{BB962C8B-B14F-4D97-AF65-F5344CB8AC3E}">
        <p14:creationId xmlns:p14="http://schemas.microsoft.com/office/powerpoint/2010/main" val="1752570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2209800"/>
            <a:ext cx="4572000" cy="2338388"/>
          </a:xfrm>
          <a:solidFill>
            <a:srgbClr val="D9D9D9"/>
          </a:solidFill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Part 1: </a:t>
            </a:r>
            <a:b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From DWI images to Tensors</a:t>
            </a:r>
          </a:p>
        </p:txBody>
      </p:sp>
      <p:pic>
        <p:nvPicPr>
          <p:cNvPr id="1536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1757363"/>
            <a:ext cx="3951288" cy="340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3124200" y="6356350"/>
            <a:ext cx="2898775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898989"/>
                </a:solidFill>
                <a:latin typeface="+mn-lt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+mn-lt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+mn-lt"/>
              </a:rPr>
              <a:t>, Ph.D.</a:t>
            </a:r>
          </a:p>
        </p:txBody>
      </p:sp>
      <p:pic>
        <p:nvPicPr>
          <p:cNvPr id="1536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75" y="6354763"/>
            <a:ext cx="2133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DTI Analysis</a:t>
            </a:r>
            <a:endParaRPr lang="en-US" alt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21"/>
          <p:cNvSpPr txBox="1">
            <a:spLocks noChangeArrowheads="1"/>
          </p:cNvSpPr>
          <p:nvPr/>
        </p:nvSpPr>
        <p:spPr bwMode="auto">
          <a:xfrm>
            <a:off x="3352800" y="2667000"/>
            <a:ext cx="3265805" cy="1323439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2000" dirty="0"/>
              <a:t>Select the module </a:t>
            </a:r>
            <a:r>
              <a:rPr lang="en-US" sz="2000" b="1" dirty="0"/>
              <a:t>Data</a:t>
            </a:r>
            <a:r>
              <a:rPr lang="en-US" sz="2000" dirty="0"/>
              <a:t> to display the list of elements that have been generated in this </a:t>
            </a:r>
            <a:r>
              <a:rPr lang="en-US" sz="2000" dirty="0" smtClean="0"/>
              <a:t>tutorial</a:t>
            </a:r>
            <a:endParaRPr lang="en-US" sz="2000" dirty="0"/>
          </a:p>
        </p:txBody>
      </p:sp>
      <p:cxnSp>
        <p:nvCxnSpPr>
          <p:cNvPr id="10" name="Straight Arrow Connector 9"/>
          <p:cNvCxnSpPr>
            <a:cxnSpLocks noChangeShapeType="1"/>
            <a:stCxn id="8" idx="1"/>
          </p:cNvCxnSpPr>
          <p:nvPr/>
        </p:nvCxnSpPr>
        <p:spPr bwMode="auto">
          <a:xfrm flipH="1" flipV="1">
            <a:off x="1143000" y="2895600"/>
            <a:ext cx="2209800" cy="433120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 flipH="1">
            <a:off x="1143000" y="3387800"/>
            <a:ext cx="2209800" cy="422200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752570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3-09-18 at 10.07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14400"/>
            <a:ext cx="1922338" cy="2146300"/>
          </a:xfrm>
          <a:prstGeom prst="rect">
            <a:avLst/>
          </a:prstGeom>
        </p:spPr>
      </p:pic>
      <p:sp>
        <p:nvSpPr>
          <p:cNvPr id="901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1950" y="1600200"/>
            <a:ext cx="4514850" cy="4525963"/>
          </a:xfrm>
        </p:spPr>
        <p:txBody>
          <a:bodyPr rtlCol="0">
            <a:normAutofit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This tutorial guided you through the different steps of a Diffusion MR Analysis pipeline, from tensor estimation to 3D tracts visualization.  This can be applied to explore and to study the fiber </a:t>
            </a:r>
            <a:r>
              <a:rPr lang="en-US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tracts of </a:t>
            </a:r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brain white matter .</a:t>
            </a:r>
            <a:endParaRPr 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dirty="0" smtClean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dirty="0">
              <a:ea typeface="+mn-ea"/>
              <a:cs typeface="+mn-cs"/>
            </a:endParaRPr>
          </a:p>
        </p:txBody>
      </p:sp>
      <p:sp>
        <p:nvSpPr>
          <p:cNvPr id="90116" name="Footer Placeholder 6"/>
          <p:cNvSpPr txBox="1">
            <a:spLocks/>
          </p:cNvSpPr>
          <p:nvPr/>
        </p:nvSpPr>
        <p:spPr bwMode="auto">
          <a:xfrm>
            <a:off x="2763838" y="6424613"/>
            <a:ext cx="365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900">
                <a:solidFill>
                  <a:srgbClr val="A6A6A6"/>
                </a:solidFill>
                <a:latin typeface="Arial" pitchFamily="34" charset="0"/>
              </a:rPr>
              <a:t>Diffusion MRI Analysis – Sonia Pujol, Ph.D.</a:t>
            </a:r>
          </a:p>
          <a:p>
            <a:pPr algn="ctr" eaLnBrk="1" hangingPunct="1"/>
            <a:r>
              <a:rPr lang="en-US" sz="900">
                <a:solidFill>
                  <a:srgbClr val="A6A6A6"/>
                </a:solidFill>
                <a:latin typeface="Arial" pitchFamily="34" charset="0"/>
              </a:rPr>
              <a:t>NA-MIC ARR 2012</a:t>
            </a:r>
          </a:p>
        </p:txBody>
      </p:sp>
      <p:pic>
        <p:nvPicPr>
          <p:cNvPr id="9011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4048125"/>
            <a:ext cx="2511425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Screen Shot 2013-09-18 at 10.00.2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133600"/>
            <a:ext cx="1981200" cy="232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303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571500"/>
            <a:ext cx="3648075" cy="255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775" y="1457325"/>
            <a:ext cx="3049588" cy="333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4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800" y="2241550"/>
            <a:ext cx="3886200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5" name="TextBox 6"/>
          <p:cNvSpPr txBox="1">
            <a:spLocks noChangeArrowheads="1"/>
          </p:cNvSpPr>
          <p:nvPr/>
        </p:nvSpPr>
        <p:spPr bwMode="auto">
          <a:xfrm>
            <a:off x="457200" y="4935538"/>
            <a:ext cx="3937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Contact: </a:t>
            </a:r>
            <a:r>
              <a:rPr lang="en-US" sz="2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5"/>
              </a:rPr>
              <a:t>spujol@</a:t>
            </a:r>
            <a:r>
              <a:rPr lang="en-US" sz="2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5"/>
              </a:rPr>
              <a:t>bwh.harvard.edu</a:t>
            </a:r>
            <a:endParaRPr lang="en-US" sz="24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/>
            <a:r>
              <a:rPr lang="en-US" sz="2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6"/>
              </a:rPr>
              <a:t>zora@bwh.harvard.edu</a:t>
            </a:r>
            <a:endParaRPr lang="en-US" sz="24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/>
            <a:endParaRPr lang="en-US" sz="24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2166" name="Footer Placeholder 6"/>
          <p:cNvSpPr txBox="1">
            <a:spLocks/>
          </p:cNvSpPr>
          <p:nvPr/>
        </p:nvSpPr>
        <p:spPr bwMode="auto">
          <a:xfrm>
            <a:off x="2763838" y="6424613"/>
            <a:ext cx="365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900">
                <a:solidFill>
                  <a:srgbClr val="A6A6A6"/>
                </a:solidFill>
                <a:latin typeface="Arial" pitchFamily="34" charset="0"/>
              </a:rPr>
              <a:t>Diffusion MRI Analysis – Sonia Pujol, Ph.D.</a:t>
            </a:r>
          </a:p>
          <a:p>
            <a:pPr algn="ctr" eaLnBrk="1" hangingPunct="1"/>
            <a:r>
              <a:rPr lang="en-US" sz="900">
                <a:solidFill>
                  <a:srgbClr val="A6A6A6"/>
                </a:solidFill>
                <a:latin typeface="Arial" pitchFamily="34" charset="0"/>
              </a:rPr>
              <a:t>NA-MIC ARR 2012</a:t>
            </a:r>
          </a:p>
        </p:txBody>
      </p:sp>
    </p:spTree>
    <p:extLst>
      <p:ext uri="{BB962C8B-B14F-4D97-AF65-F5344CB8AC3E}">
        <p14:creationId xmlns:p14="http://schemas.microsoft.com/office/powerpoint/2010/main" val="4065339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Title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Slicer Community</a:t>
            </a:r>
          </a:p>
        </p:txBody>
      </p:sp>
      <p:sp>
        <p:nvSpPr>
          <p:cNvPr id="931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Arial" pitchFamily="34" charset="0"/>
                <a:hlinkClick r:id="rId3"/>
              </a:rPr>
              <a:t>www.slicer.org</a:t>
            </a:r>
            <a:endParaRPr lang="en-US" dirty="0" smtClean="0">
              <a:latin typeface="Arial" pitchFamily="34" charset="0"/>
            </a:endParaRPr>
          </a:p>
          <a:p>
            <a:pPr eaLnBrk="1" hangingPunct="1"/>
            <a:endParaRPr lang="en-US" dirty="0" smtClean="0">
              <a:latin typeface="Arial" pitchFamily="34" charset="0"/>
            </a:endParaRPr>
          </a:p>
          <a:p>
            <a:pPr eaLnBrk="1" hangingPunct="1"/>
            <a:endParaRPr lang="en-US" dirty="0">
              <a:latin typeface="Arial" pitchFamily="34" charset="0"/>
            </a:endParaRPr>
          </a:p>
          <a:p>
            <a:pPr eaLnBrk="1" hangingPunct="1"/>
            <a:endParaRPr lang="en-US" dirty="0" smtClean="0">
              <a:latin typeface="Arial" pitchFamily="34" charset="0"/>
            </a:endParaRPr>
          </a:p>
          <a:p>
            <a:pPr eaLnBrk="1" hangingPunct="1"/>
            <a:endParaRPr lang="en-US" dirty="0" smtClean="0">
              <a:latin typeface="Arial" pitchFamily="34" charset="0"/>
            </a:endParaRPr>
          </a:p>
          <a:p>
            <a:pPr eaLnBrk="1" hangingPunct="1"/>
            <a:r>
              <a:rPr lang="en-US" dirty="0" smtClean="0">
                <a:latin typeface="Arial" pitchFamily="34" charset="0"/>
              </a:rPr>
              <a:t>Mailing lists: </a:t>
            </a:r>
          </a:p>
          <a:p>
            <a:pPr eaLnBrk="1" hangingPunct="1">
              <a:buFont typeface="Arial" pitchFamily="34" charset="0"/>
              <a:buNone/>
            </a:pPr>
            <a:r>
              <a:rPr lang="en-US" dirty="0" smtClean="0">
                <a:latin typeface="Arial" pitchFamily="34" charset="0"/>
                <a:hlinkClick r:id="rId4"/>
              </a:rPr>
              <a:t>slicer-user@bwh.harvard.edu</a:t>
            </a:r>
            <a:endParaRPr lang="en-US" dirty="0" smtClean="0">
              <a:latin typeface="Arial" pitchFamily="34" charset="0"/>
            </a:endParaRPr>
          </a:p>
          <a:p>
            <a:pPr eaLnBrk="1" hangingPunct="1">
              <a:buFont typeface="Arial" pitchFamily="34" charset="0"/>
              <a:buNone/>
            </a:pPr>
            <a:r>
              <a:rPr lang="en-US" dirty="0" smtClean="0">
                <a:latin typeface="Arial" pitchFamily="34" charset="0"/>
                <a:hlinkClick r:id="rId5"/>
              </a:rPr>
              <a:t>slicer-devel@bwh.harvard.edu</a:t>
            </a:r>
            <a:endParaRPr lang="en-US" dirty="0" smtClean="0">
              <a:latin typeface="Arial" pitchFamily="34" charset="0"/>
            </a:endParaRPr>
          </a:p>
          <a:p>
            <a:pPr eaLnBrk="1" hangingPunct="1">
              <a:buFont typeface="Arial" pitchFamily="34" charset="0"/>
              <a:buNone/>
            </a:pPr>
            <a:endParaRPr lang="en-US" dirty="0" smtClean="0">
              <a:latin typeface="Arial" pitchFamily="34" charset="0"/>
            </a:endParaRPr>
          </a:p>
        </p:txBody>
      </p:sp>
      <p:sp>
        <p:nvSpPr>
          <p:cNvPr id="93188" name="Footer Placeholder 6"/>
          <p:cNvSpPr txBox="1">
            <a:spLocks/>
          </p:cNvSpPr>
          <p:nvPr/>
        </p:nvSpPr>
        <p:spPr bwMode="auto">
          <a:xfrm>
            <a:off x="2763838" y="6424613"/>
            <a:ext cx="365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900">
                <a:solidFill>
                  <a:srgbClr val="A6A6A6"/>
                </a:solidFill>
                <a:latin typeface="Arial" pitchFamily="34" charset="0"/>
              </a:rPr>
              <a:t>Diffusion MRI Analysis – Sonia Pujol, Ph.D.</a:t>
            </a:r>
          </a:p>
          <a:p>
            <a:pPr algn="ctr" eaLnBrk="1" hangingPunct="1"/>
            <a:r>
              <a:rPr lang="en-US" sz="900">
                <a:solidFill>
                  <a:srgbClr val="A6A6A6"/>
                </a:solidFill>
                <a:latin typeface="Arial" pitchFamily="34" charset="0"/>
              </a:rPr>
              <a:t>NA-MIC ARR 2012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6201" y="1715264"/>
            <a:ext cx="4343400" cy="335679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cxnSp>
        <p:nvCxnSpPr>
          <p:cNvPr id="3" name="Straight Arrow Connector 2"/>
          <p:cNvCxnSpPr/>
          <p:nvPr/>
        </p:nvCxnSpPr>
        <p:spPr>
          <a:xfrm flipH="1">
            <a:off x="6324600" y="1447800"/>
            <a:ext cx="76200" cy="685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6629400" y="1447800"/>
            <a:ext cx="76200" cy="685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6934200" y="1447800"/>
            <a:ext cx="76200" cy="685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7239000" y="1447800"/>
            <a:ext cx="76200" cy="685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1023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4"/>
          <p:cNvSpPr>
            <a:spLocks noGrp="1"/>
          </p:cNvSpPr>
          <p:nvPr>
            <p:ph type="title"/>
          </p:nvPr>
        </p:nvSpPr>
        <p:spPr>
          <a:xfrm>
            <a:off x="3937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Acknowledgments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4763"/>
            <a:ext cx="2895600" cy="365125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tx1">
                    <a:tint val="75000"/>
                  </a:schemeClr>
                </a:solidFill>
                <a:ea typeface="+mn-ea"/>
              </a:rPr>
              <a:t>Sonia </a:t>
            </a:r>
            <a:r>
              <a:rPr lang="en-US" err="1">
                <a:solidFill>
                  <a:schemeClr val="tx1">
                    <a:tint val="75000"/>
                  </a:schemeClr>
                </a:solidFill>
                <a:ea typeface="+mn-ea"/>
              </a:rPr>
              <a:t>Pujol</a:t>
            </a:r>
            <a:r>
              <a:rPr lang="en-US">
                <a:solidFill>
                  <a:schemeClr val="tx1">
                    <a:tint val="75000"/>
                  </a:schemeClr>
                </a:solidFill>
                <a:ea typeface="+mn-ea"/>
              </a:rPr>
              <a:t>, Ph.D.</a:t>
            </a:r>
          </a:p>
        </p:txBody>
      </p:sp>
      <p:sp>
        <p:nvSpPr>
          <p:cNvPr id="8" name="Footer Placeholder 3"/>
          <p:cNvSpPr txBox="1">
            <a:spLocks/>
          </p:cNvSpPr>
          <p:nvPr/>
        </p:nvSpPr>
        <p:spPr>
          <a:xfrm>
            <a:off x="371475" y="6354763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34" charset="-128"/>
              </a:rPr>
              <a:t>Diffusion MRI Analysis</a:t>
            </a:r>
          </a:p>
        </p:txBody>
      </p:sp>
      <p:sp>
        <p:nvSpPr>
          <p:cNvPr id="23558" name="Content Placeholder 6"/>
          <p:cNvSpPr>
            <a:spLocks noGrp="1"/>
          </p:cNvSpPr>
          <p:nvPr>
            <p:ph idx="1"/>
          </p:nvPr>
        </p:nvSpPr>
        <p:spPr>
          <a:xfrm>
            <a:off x="1049338" y="990600"/>
            <a:ext cx="7685087" cy="5159375"/>
          </a:xfrm>
        </p:spPr>
        <p:txBody>
          <a:bodyPr/>
          <a:lstStyle/>
          <a:p>
            <a:pPr eaLnBrk="1" hangingPunct="1">
              <a:buFont typeface="Arial" charset="0"/>
              <a:buChar char="•"/>
              <a:defRPr/>
            </a:pPr>
            <a:r>
              <a:rPr lang="en-US" dirty="0" smtClean="0">
                <a:ea typeface="ＭＳ Ｐゴシック" pitchFamily="34" charset="-128"/>
              </a:rPr>
              <a:t>National Alliance for Medical Image Computing (NA-MIC)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en-GB" dirty="0" smtClean="0">
                <a:ea typeface="ＭＳ Ｐゴシック" pitchFamily="34" charset="-128"/>
              </a:rPr>
              <a:t>	NIH U54EB005149  </a:t>
            </a:r>
          </a:p>
          <a:p>
            <a:pPr eaLnBrk="1" hangingPunct="1">
              <a:buFont typeface="Arial" charset="0"/>
              <a:buNone/>
              <a:defRPr/>
            </a:pPr>
            <a:endParaRPr lang="en-US" dirty="0" smtClean="0">
              <a:ea typeface="ＭＳ Ｐゴシック" pitchFamily="34" charset="-128"/>
            </a:endParaRPr>
          </a:p>
          <a:p>
            <a:pPr eaLnBrk="1" hangingPunct="1">
              <a:buFont typeface="Arial" charset="0"/>
              <a:buChar char="•"/>
              <a:defRPr/>
            </a:pPr>
            <a:r>
              <a:rPr lang="en-US" dirty="0" err="1" smtClean="0">
                <a:ea typeface="ＭＳ Ｐゴシック" pitchFamily="34" charset="-128"/>
              </a:rPr>
              <a:t>Neuroimage</a:t>
            </a:r>
            <a:r>
              <a:rPr lang="en-US" dirty="0" smtClean="0">
                <a:ea typeface="ＭＳ Ｐゴシック" pitchFamily="34" charset="-128"/>
              </a:rPr>
              <a:t> Analysis Center (NAC)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en-GB" dirty="0" smtClean="0">
                <a:ea typeface="ＭＳ Ｐゴシック" pitchFamily="34" charset="-128"/>
              </a:rPr>
              <a:t>	NIH P41RR013218</a:t>
            </a:r>
          </a:p>
          <a:p>
            <a:pPr marL="0" indent="0" eaLnBrk="1" hangingPunct="1">
              <a:buFont typeface="Arial" charset="0"/>
              <a:buNone/>
              <a:defRPr/>
            </a:pPr>
            <a:endParaRPr lang="en-GB" dirty="0">
              <a:ea typeface="ＭＳ Ｐゴシック" pitchFamily="34" charset="-128"/>
            </a:endParaRPr>
          </a:p>
          <a:p>
            <a:pPr eaLnBrk="1" hangingPunct="1">
              <a:buFont typeface="Arial" charset="0"/>
              <a:buChar char="•"/>
              <a:defRPr/>
            </a:pPr>
            <a:r>
              <a:rPr lang="en-GB" dirty="0" err="1" smtClean="0">
                <a:ea typeface="ＭＳ Ｐゴシック" pitchFamily="34" charset="-128"/>
              </a:rPr>
              <a:t>Parth</a:t>
            </a:r>
            <a:r>
              <a:rPr lang="en-GB" dirty="0" smtClean="0">
                <a:ea typeface="ＭＳ Ｐゴシック" pitchFamily="34" charset="-128"/>
              </a:rPr>
              <a:t> Amin, WIT ’16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GB" dirty="0" smtClean="0">
                <a:ea typeface="ＭＳ Ｐゴシック" pitchFamily="34" charset="-128"/>
              </a:rPr>
              <a:t>Matthew Flynn, WIT ‘16</a:t>
            </a:r>
          </a:p>
          <a:p>
            <a:pPr eaLnBrk="1" hangingPunct="1">
              <a:buFont typeface="Arial" charset="0"/>
              <a:buNone/>
              <a:defRPr/>
            </a:pPr>
            <a:endParaRPr lang="en-GB" dirty="0" smtClean="0">
              <a:ea typeface="ＭＳ Ｐゴシック" pitchFamily="34" charset="-128"/>
            </a:endParaRPr>
          </a:p>
          <a:p>
            <a:pPr marL="0" indent="0" eaLnBrk="1" hangingPunct="1">
              <a:buFont typeface="Arial" charset="0"/>
              <a:buNone/>
              <a:defRPr/>
            </a:pP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8600" y="3810000"/>
            <a:ext cx="6096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7351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3289300"/>
            <a:ext cx="481013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735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81088"/>
            <a:ext cx="72707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3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51054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Loading the DWI Dataset</a:t>
            </a:r>
            <a:endParaRPr lang="en-US" smtClean="0"/>
          </a:p>
        </p:txBody>
      </p:sp>
      <p:sp>
        <p:nvSpPr>
          <p:cNvPr id="17411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17413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17415" name="Picture 8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963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7" name="TextBox 11"/>
          <p:cNvSpPr txBox="1">
            <a:spLocks noChangeArrowheads="1"/>
          </p:cNvSpPr>
          <p:nvPr/>
        </p:nvSpPr>
        <p:spPr bwMode="auto">
          <a:xfrm>
            <a:off x="3886200" y="3406776"/>
            <a:ext cx="2286000" cy="40005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 dirty="0" smtClean="0">
                <a:cs typeface="Arial" pitchFamily="34" charset="0"/>
              </a:rPr>
              <a:t>First, start Slicer4</a:t>
            </a:r>
            <a:endParaRPr lang="en-US" sz="2000" b="1" dirty="0"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sp>
        <p:nvSpPr>
          <p:cNvPr id="18435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Loading the DWI Dataset</a:t>
            </a:r>
            <a:endParaRPr lang="en-US" smtClean="0"/>
          </a:p>
        </p:txBody>
      </p:sp>
      <p:sp>
        <p:nvSpPr>
          <p:cNvPr id="18436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4608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3403600" y="2438400"/>
            <a:ext cx="1968500" cy="101520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441" name="TextBox 11"/>
          <p:cNvSpPr txBox="1">
            <a:spLocks noChangeArrowheads="1"/>
          </p:cNvSpPr>
          <p:nvPr/>
        </p:nvSpPr>
        <p:spPr bwMode="auto">
          <a:xfrm>
            <a:off x="3403600" y="3492500"/>
            <a:ext cx="3733800" cy="10156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US" sz="2000" dirty="0" smtClean="0"/>
              <a:t>In your files archive, locate the file </a:t>
            </a:r>
            <a:r>
              <a:rPr lang="en-US" sz="2000" b="1" dirty="0" err="1" smtClean="0"/>
              <a:t>dwi.nhdr</a:t>
            </a:r>
            <a:r>
              <a:rPr lang="en-US" sz="2000" b="1" dirty="0" smtClean="0"/>
              <a:t> </a:t>
            </a:r>
            <a:r>
              <a:rPr lang="en-US" sz="2000" dirty="0" smtClean="0"/>
              <a:t>in the dataset folder for this tutorial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sp>
        <p:nvSpPr>
          <p:cNvPr id="18435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Loading the DWI Dataset</a:t>
            </a:r>
            <a:endParaRPr lang="en-US" smtClean="0"/>
          </a:p>
        </p:txBody>
      </p:sp>
      <p:sp>
        <p:nvSpPr>
          <p:cNvPr id="18436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47107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1" name="TextBox 11"/>
          <p:cNvSpPr txBox="1">
            <a:spLocks noChangeArrowheads="1"/>
          </p:cNvSpPr>
          <p:nvPr/>
        </p:nvSpPr>
        <p:spPr bwMode="auto">
          <a:xfrm>
            <a:off x="4000500" y="3784600"/>
            <a:ext cx="3733800" cy="10156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US" sz="2000" dirty="0" smtClean="0"/>
              <a:t>Drag and drop the file </a:t>
            </a:r>
            <a:r>
              <a:rPr lang="en-US" sz="2000" b="1" dirty="0" err="1" smtClean="0"/>
              <a:t>dwi.nhdr</a:t>
            </a:r>
            <a:r>
              <a:rPr lang="en-US" sz="2000" b="1" dirty="0" smtClean="0"/>
              <a:t> </a:t>
            </a:r>
            <a:r>
              <a:rPr lang="en-US" sz="2000" dirty="0" smtClean="0"/>
              <a:t>onto the viewer of the Slicer4 application</a:t>
            </a:r>
            <a:endParaRPr lang="en-US" sz="2000" b="1" dirty="0"/>
          </a:p>
        </p:txBody>
      </p:sp>
      <p:cxnSp>
        <p:nvCxnSpPr>
          <p:cNvPr id="22" name="Straight Arrow Connector 21"/>
          <p:cNvCxnSpPr>
            <a:stCxn id="18441" idx="3"/>
          </p:cNvCxnSpPr>
          <p:nvPr/>
        </p:nvCxnSpPr>
        <p:spPr>
          <a:xfrm flipV="1">
            <a:off x="7734300" y="2819400"/>
            <a:ext cx="266700" cy="147303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3192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licer Tutorial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9968</TotalTime>
  <Words>3042</Words>
  <Application>Microsoft Macintosh PowerPoint</Application>
  <PresentationFormat>On-screen Show (4:3)</PresentationFormat>
  <Paragraphs>411</Paragraphs>
  <Slides>64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5" baseType="lpstr">
      <vt:lpstr>Slicer Tutorial Theme</vt:lpstr>
      <vt:lpstr>Diffusion MRI Analysis</vt:lpstr>
      <vt:lpstr>Tutorial Outline</vt:lpstr>
      <vt:lpstr>Tutorial Dataset</vt:lpstr>
      <vt:lpstr>Tutorial Software</vt:lpstr>
      <vt:lpstr>3DSlicer software </vt:lpstr>
      <vt:lpstr>Part 1:  From DWI images to Tensors</vt:lpstr>
      <vt:lpstr>Loading the DWI Dataset</vt:lpstr>
      <vt:lpstr>Loading the DWI Dataset</vt:lpstr>
      <vt:lpstr>Loading the DWI Dataset</vt:lpstr>
      <vt:lpstr>Loading the DWI Dataset</vt:lpstr>
      <vt:lpstr>Loading the DWI Dataset</vt:lpstr>
      <vt:lpstr>Main Application Graphic User Interface (GUI)</vt:lpstr>
      <vt:lpstr>Loading the DWI Dataset</vt:lpstr>
      <vt:lpstr>Loading the DWI Dataset</vt:lpstr>
      <vt:lpstr>Loading the DWI Dataset</vt:lpstr>
      <vt:lpstr>Loading the DWI Dataset</vt:lpstr>
      <vt:lpstr>Loading the DWI Dataset</vt:lpstr>
      <vt:lpstr>PowerPoint Presentation</vt:lpstr>
      <vt:lpstr>From DWI to DTI</vt:lpstr>
      <vt:lpstr>From DWI to DTI</vt:lpstr>
      <vt:lpstr>From DWI to DTI</vt:lpstr>
      <vt:lpstr>From DWI to DTI</vt:lpstr>
      <vt:lpstr>Exploring the DTI Dataset</vt:lpstr>
      <vt:lpstr>Corpus Callosum</vt:lpstr>
      <vt:lpstr>Corpus Callosum</vt:lpstr>
      <vt:lpstr>PowerPoint Presentation</vt:lpstr>
      <vt:lpstr>Fractional Anisotropy</vt:lpstr>
      <vt:lpstr>Fractional Anisotropy</vt:lpstr>
      <vt:lpstr>Fractional Anisotropy</vt:lpstr>
      <vt:lpstr>Fractional Anisotropy</vt:lpstr>
      <vt:lpstr>Part 2:  Tractography</vt:lpstr>
      <vt:lpstr>PowerPoint Presentation</vt:lpstr>
      <vt:lpstr>Diffusion MRI tractography</vt:lpstr>
      <vt:lpstr>Diffusion MRI tractography</vt:lpstr>
      <vt:lpstr>Diffusion MRI tractography</vt:lpstr>
      <vt:lpstr>Diffusion MRI tractography</vt:lpstr>
      <vt:lpstr>Diffusion MRI tractography</vt:lpstr>
      <vt:lpstr>Diffusion MRI tractography</vt:lpstr>
      <vt:lpstr>Diffusion MRI tractography</vt:lpstr>
      <vt:lpstr>Diffusion MRI tractography</vt:lpstr>
      <vt:lpstr>Labelmap Seeding: I/O</vt:lpstr>
      <vt:lpstr>ROI Drawing</vt:lpstr>
      <vt:lpstr>Labelmap Seeding: parameters</vt:lpstr>
      <vt:lpstr>Labelmap Seeding: parameters</vt:lpstr>
      <vt:lpstr>Labelmap Seeding: Tracts</vt:lpstr>
      <vt:lpstr>Tractography Results</vt:lpstr>
      <vt:lpstr>PowerPoint Presentation</vt:lpstr>
      <vt:lpstr>Fiducial Seeding</vt:lpstr>
      <vt:lpstr>Fiducial Seeding</vt:lpstr>
      <vt:lpstr>Fiducial Seeding</vt:lpstr>
      <vt:lpstr>Fiducial Seeding</vt:lpstr>
      <vt:lpstr>Fiducial Seeding</vt:lpstr>
      <vt:lpstr>Fiducial Seeding</vt:lpstr>
      <vt:lpstr>Fiducial Seeding</vt:lpstr>
      <vt:lpstr>Fiducial Seeding</vt:lpstr>
      <vt:lpstr>Fiducial Seeding</vt:lpstr>
      <vt:lpstr>Fiducial Seeding</vt:lpstr>
      <vt:lpstr>Fiducial Seeding</vt:lpstr>
      <vt:lpstr>Tractography ‘on-the-fly’</vt:lpstr>
      <vt:lpstr>DTI Analysis</vt:lpstr>
      <vt:lpstr>Conclusion</vt:lpstr>
      <vt:lpstr>PowerPoint Presentation</vt:lpstr>
      <vt:lpstr>Slicer Community</vt:lpstr>
      <vt:lpstr>Acknowledgments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sp</dc:creator>
  <cp:lastModifiedBy>Zora Kikinis</cp:lastModifiedBy>
  <cp:revision>426</cp:revision>
  <cp:lastPrinted>2013-09-26T20:07:11Z</cp:lastPrinted>
  <dcterms:created xsi:type="dcterms:W3CDTF">2011-02-28T20:48:32Z</dcterms:created>
  <dcterms:modified xsi:type="dcterms:W3CDTF">2013-10-10T14:49:45Z</dcterms:modified>
</cp:coreProperties>
</file>