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305" r:id="rId2"/>
    <p:sldId id="315" r:id="rId3"/>
    <p:sldId id="316" r:id="rId4"/>
    <p:sldId id="317" r:id="rId5"/>
    <p:sldId id="310" r:id="rId6"/>
    <p:sldId id="318" r:id="rId7"/>
    <p:sldId id="319" r:id="rId8"/>
    <p:sldId id="320" r:id="rId9"/>
    <p:sldId id="321" r:id="rId10"/>
    <p:sldId id="323" r:id="rId11"/>
    <p:sldId id="324" r:id="rId12"/>
    <p:sldId id="32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atriz Paniagu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D6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490" autoAdjust="0"/>
  </p:normalViewPr>
  <p:slideViewPr>
    <p:cSldViewPr snapToGrid="0" snapToObjects="1">
      <p:cViewPr varScale="1">
        <p:scale>
          <a:sx n="115" d="100"/>
          <a:sy n="115" d="100"/>
        </p:scale>
        <p:origin x="-11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537E5F-138E-7147-9DD6-E7BE5D1F5E94}" type="datetimeFigureOut">
              <a:rPr lang="en-US" smtClean="0"/>
              <a:t>1/8/14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D77C98-8A34-3245-8788-DBF53FA85D46}" type="slidenum">
              <a:rPr lang="en-US" smtClean="0"/>
              <a:t>‹#›</a:t>
            </a:fld>
            <a:endParaRPr lang="en-US"/>
          </a:p>
        </p:txBody>
      </p:sp>
    </p:spTree>
    <p:extLst>
      <p:ext uri="{BB962C8B-B14F-4D97-AF65-F5344CB8AC3E}">
        <p14:creationId xmlns:p14="http://schemas.microsoft.com/office/powerpoint/2010/main" val="2864481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novel method to create DTI atlases incorporating a model of change in intensity. The left image nicely shows the contrast inversion and the radical change in intensity in the white matter that happens in the first few months of life. The intensity change is modeled as a logistic function (more in the next slide). It is noteworthy that the longitudinal registration handles if data is missing or the time sampling is non-balanced (e.g. we can include subjects that are missing a </a:t>
            </a:r>
            <a:r>
              <a:rPr lang="en-US" baseline="0" dirty="0" err="1" smtClean="0"/>
              <a:t>timepoint</a:t>
            </a:r>
            <a:r>
              <a:rPr lang="en-US" baseline="0" dirty="0" smtClean="0"/>
              <a:t>, and do not need discrete time points, but rather handle time in a continuum. The right image shows the average WM intensity profile from Anterior to Posterior in a selected slice at different ages. Even from 6-12 </a:t>
            </a:r>
            <a:r>
              <a:rPr lang="en-US" baseline="0" dirty="0" err="1" smtClean="0"/>
              <a:t>mo</a:t>
            </a:r>
            <a:r>
              <a:rPr lang="en-US" baseline="0" dirty="0" smtClean="0"/>
              <a:t> there is significant intensity change happening.</a:t>
            </a:r>
            <a:endParaRPr lang="en-US" dirty="0"/>
          </a:p>
        </p:txBody>
      </p:sp>
      <p:sp>
        <p:nvSpPr>
          <p:cNvPr id="4" name="Slide Number Placeholder 3"/>
          <p:cNvSpPr>
            <a:spLocks noGrp="1"/>
          </p:cNvSpPr>
          <p:nvPr>
            <p:ph type="sldNum" sz="quarter" idx="10"/>
          </p:nvPr>
        </p:nvSpPr>
        <p:spPr/>
        <p:txBody>
          <a:bodyPr/>
          <a:lstStyle/>
          <a:p>
            <a:fld id="{98D77C98-8A34-3245-8788-DBF53FA85D46}" type="slidenum">
              <a:rPr lang="en-US" smtClean="0"/>
              <a:pPr/>
              <a:t>10</a:t>
            </a:fld>
            <a:endParaRPr lang="en-US"/>
          </a:p>
        </p:txBody>
      </p:sp>
    </p:spTree>
    <p:extLst>
      <p:ext uri="{BB962C8B-B14F-4D97-AF65-F5344CB8AC3E}">
        <p14:creationId xmlns:p14="http://schemas.microsoft.com/office/powerpoint/2010/main" val="351088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byproduct of the </a:t>
            </a:r>
            <a:r>
              <a:rPr lang="en-US" baseline="0" dirty="0" err="1" smtClean="0"/>
              <a:t>longtiudinal</a:t>
            </a:r>
            <a:r>
              <a:rPr lang="en-US" baseline="0" dirty="0" smtClean="0"/>
              <a:t> registration, we compute an intensity change model. This can be also studied (and compared across subjects) as a visualization of how brain maturation affects MR intensity (here T1 weighted MR intensity). As mentioned before the model is logistic (see right curves). Left shows the median rate (slope) of change (lower row) and onset (the middle point of curve) for every voxel in the thinned white matter. The WM is thinned in order to remove all partial volume voxels. On the right there are the plots of all subjects in 2 selected voxels.</a:t>
            </a:r>
            <a:endParaRPr lang="en-US" dirty="0"/>
          </a:p>
        </p:txBody>
      </p:sp>
      <p:sp>
        <p:nvSpPr>
          <p:cNvPr id="4" name="Slide Number Placeholder 3"/>
          <p:cNvSpPr>
            <a:spLocks noGrp="1"/>
          </p:cNvSpPr>
          <p:nvPr>
            <p:ph type="sldNum" sz="quarter" idx="10"/>
          </p:nvPr>
        </p:nvSpPr>
        <p:spPr/>
        <p:txBody>
          <a:bodyPr/>
          <a:lstStyle/>
          <a:p>
            <a:fld id="{98D77C98-8A34-3245-8788-DBF53FA85D46}" type="slidenum">
              <a:rPr lang="en-US" smtClean="0"/>
              <a:pPr/>
              <a:t>11</a:t>
            </a:fld>
            <a:endParaRPr lang="en-US"/>
          </a:p>
        </p:txBody>
      </p:sp>
    </p:spTree>
    <p:extLst>
      <p:ext uri="{BB962C8B-B14F-4D97-AF65-F5344CB8AC3E}">
        <p14:creationId xmlns:p14="http://schemas.microsoft.com/office/powerpoint/2010/main" val="399998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193675" y="422275"/>
            <a:ext cx="8382000" cy="1141413"/>
          </a:xfrm>
          <a:prstGeom prst="rect">
            <a:avLst/>
          </a:prstGeom>
          <a:noFill/>
        </p:spPr>
      </p:pic>
      <p:sp>
        <p:nvSpPr>
          <p:cNvPr id="31747" name="Rectangle 3"/>
          <p:cNvSpPr>
            <a:spLocks noGrp="1" noChangeArrowheads="1"/>
          </p:cNvSpPr>
          <p:nvPr>
            <p:ph type="ctrTitle"/>
          </p:nvPr>
        </p:nvSpPr>
        <p:spPr>
          <a:xfrm>
            <a:off x="1371600" y="1981200"/>
            <a:ext cx="7086600" cy="1752600"/>
          </a:xfrm>
        </p:spPr>
        <p:txBody>
          <a:bodyPr/>
          <a:lstStyle>
            <a:lvl1pPr>
              <a:defRPr/>
            </a:lvl1pPr>
          </a:lstStyle>
          <a:p>
            <a:r>
              <a:rPr lang="en-US" smtClean="0"/>
              <a:t>Click to edit Master title style</a:t>
            </a:r>
            <a:endParaRPr lang="en-US"/>
          </a:p>
        </p:txBody>
      </p:sp>
      <p:sp>
        <p:nvSpPr>
          <p:cNvPr id="31748" name="Rectangle 4"/>
          <p:cNvSpPr>
            <a:spLocks noGrp="1" noChangeArrowheads="1"/>
          </p:cNvSpPr>
          <p:nvPr>
            <p:ph type="subTitle" idx="1"/>
          </p:nvPr>
        </p:nvSpPr>
        <p:spPr>
          <a:xfrm>
            <a:off x="1371600" y="4114800"/>
            <a:ext cx="7086600" cy="1752600"/>
          </a:xfrm>
        </p:spPr>
        <p:txBody>
          <a:bodyPr/>
          <a:lstStyle>
            <a:lvl1pPr marL="0" indent="0">
              <a:buFontTx/>
              <a:buNone/>
              <a:defRPr/>
            </a:lvl1pPr>
          </a:lstStyle>
          <a:p>
            <a:r>
              <a:rPr lang="en-US" smtClean="0"/>
              <a:t>Click to edit Master subtitle style</a:t>
            </a:r>
            <a:endParaRPr lang="en-US"/>
          </a:p>
        </p:txBody>
      </p:sp>
      <p:sp>
        <p:nvSpPr>
          <p:cNvPr id="31749" name="Line 5"/>
          <p:cNvSpPr>
            <a:spLocks noChangeShapeType="1"/>
          </p:cNvSpPr>
          <p:nvPr/>
        </p:nvSpPr>
        <p:spPr bwMode="auto">
          <a:xfrm>
            <a:off x="498475" y="6172200"/>
            <a:ext cx="8153400" cy="0"/>
          </a:xfrm>
          <a:prstGeom prst="line">
            <a:avLst/>
          </a:prstGeom>
          <a:noFill/>
          <a:ln w="25400">
            <a:solidFill>
              <a:srgbClr val="0050A8"/>
            </a:solidFill>
            <a:round/>
            <a:headEnd/>
            <a:tailEnd/>
          </a:ln>
          <a:effectLst/>
        </p:spPr>
        <p:txBody>
          <a:bodyPr wrap="none" anchor="ctr">
            <a:prstTxWarp prst="textNoShape">
              <a:avLst/>
            </a:prstTxWarp>
          </a:bodyPr>
          <a:lstStyle/>
          <a:p>
            <a:endParaRPr lang="en-US"/>
          </a:p>
        </p:txBody>
      </p:sp>
      <p:sp>
        <p:nvSpPr>
          <p:cNvPr id="31750" name="Text Box 6"/>
          <p:cNvSpPr txBox="1">
            <a:spLocks noChangeArrowheads="1"/>
          </p:cNvSpPr>
          <p:nvPr/>
        </p:nvSpPr>
        <p:spPr bwMode="auto">
          <a:xfrm>
            <a:off x="1354138" y="381000"/>
            <a:ext cx="6070600" cy="1096963"/>
          </a:xfrm>
          <a:prstGeom prst="rect">
            <a:avLst/>
          </a:prstGeom>
          <a:noFill/>
          <a:ln w="9525">
            <a:noFill/>
            <a:miter lim="800000"/>
            <a:headEnd/>
            <a:tailEnd/>
          </a:ln>
          <a:effectLst/>
        </p:spPr>
        <p:txBody>
          <a:bodyPr wrap="none">
            <a:prstTxWarp prst="textNoShape">
              <a:avLst/>
            </a:prstTxWarp>
            <a:spAutoFit/>
          </a:bodyPr>
          <a:lstStyle/>
          <a:p>
            <a:r>
              <a:rPr lang="en-US" sz="2200" i="1">
                <a:solidFill>
                  <a:schemeClr val="bg2"/>
                </a:solidFill>
                <a:latin typeface="Arial" charset="0"/>
              </a:rPr>
              <a:t>NA-MIC</a:t>
            </a:r>
          </a:p>
          <a:p>
            <a:r>
              <a:rPr lang="en-US" sz="2200" i="1">
                <a:solidFill>
                  <a:schemeClr val="bg2"/>
                </a:solidFill>
                <a:latin typeface="Arial" charset="0"/>
              </a:rPr>
              <a:t>National Alliance for Medical Image Computing </a:t>
            </a:r>
            <a:br>
              <a:rPr lang="en-US" sz="2200" i="1">
                <a:solidFill>
                  <a:schemeClr val="bg2"/>
                </a:solidFill>
                <a:latin typeface="Arial" charset="0"/>
              </a:rPr>
            </a:br>
            <a:r>
              <a:rPr lang="en-US" sz="2200" i="1">
                <a:solidFill>
                  <a:schemeClr val="bg2"/>
                </a:solidFill>
                <a:latin typeface="Arial" charset="0"/>
              </a:rPr>
              <a:t>http://na-mic.org</a:t>
            </a:r>
          </a:p>
        </p:txBody>
      </p:sp>
    </p:spTree>
  </p:cSld>
  <p:clrMapOvr>
    <a:masterClrMapping/>
  </p:clrMapOvr>
  <p:transition xmlns:p14="http://schemas.microsoft.com/office/powerpoint/2010/main">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304800"/>
            <a:ext cx="18097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2768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76400"/>
            <a:ext cx="3543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676400"/>
            <a:ext cx="3543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4900" y="3886200"/>
            <a:ext cx="3543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76400"/>
            <a:ext cx="3543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676400"/>
            <a:ext cx="3543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76400"/>
            <a:ext cx="3543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676400"/>
            <a:ext cx="3543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6553200" y="6248400"/>
            <a:ext cx="1905000" cy="457200"/>
          </a:xfrm>
          <a:prstGeom prst="rect">
            <a:avLst/>
          </a:prstGeom>
        </p:spPr>
        <p:txBody>
          <a:bodyPr/>
          <a:lstStyle>
            <a:lvl1pPr>
              <a:defRPr smtClean="0"/>
            </a:lvl1pPr>
          </a:lstStyle>
          <a:p>
            <a:fld id="{CE267C76-AB9B-3749-9FEF-4CB5B192ADB1}" type="slidenum">
              <a:rPr lang="en-US" smtClean="0"/>
              <a:pPr/>
              <a:t>‹#›</a:t>
            </a:fld>
            <a:endParaRPr lang="en-US"/>
          </a:p>
        </p:txBody>
      </p:sp>
    </p:spTree>
  </p:cSld>
  <p:clrMapOvr>
    <a:masterClrMapping/>
  </p:clrMapOvr>
  <p:transition xmlns:p14="http://schemas.microsoft.com/office/powerpoint/2010/main">
    <p:cove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15"/>
          <a:srcRect/>
          <a:stretch>
            <a:fillRect/>
          </a:stretch>
        </p:blipFill>
        <p:spPr bwMode="auto">
          <a:xfrm>
            <a:off x="193675" y="228600"/>
            <a:ext cx="8382000" cy="1141413"/>
          </a:xfrm>
          <a:prstGeom prst="rect">
            <a:avLst/>
          </a:prstGeom>
          <a:noFill/>
        </p:spPr>
      </p:pic>
      <p:sp>
        <p:nvSpPr>
          <p:cNvPr id="30723" name="Rectangle 3"/>
          <p:cNvSpPr>
            <a:spLocks noGrp="1" noChangeArrowheads="1"/>
          </p:cNvSpPr>
          <p:nvPr>
            <p:ph type="title"/>
          </p:nvPr>
        </p:nvSpPr>
        <p:spPr bwMode="auto">
          <a:xfrm>
            <a:off x="1219200" y="304800"/>
            <a:ext cx="7239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30724" name="Rectangle 4"/>
          <p:cNvSpPr>
            <a:spLocks noGrp="1" noChangeArrowheads="1"/>
          </p:cNvSpPr>
          <p:nvPr>
            <p:ph type="body" idx="1"/>
          </p:nvPr>
        </p:nvSpPr>
        <p:spPr bwMode="auto">
          <a:xfrm>
            <a:off x="1219200" y="1676400"/>
            <a:ext cx="7239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0726" name="Line 6"/>
          <p:cNvSpPr>
            <a:spLocks noChangeShapeType="1"/>
          </p:cNvSpPr>
          <p:nvPr/>
        </p:nvSpPr>
        <p:spPr bwMode="auto">
          <a:xfrm>
            <a:off x="498475" y="6489720"/>
            <a:ext cx="8153400" cy="0"/>
          </a:xfrm>
          <a:prstGeom prst="line">
            <a:avLst/>
          </a:prstGeom>
          <a:noFill/>
          <a:ln w="25400">
            <a:solidFill>
              <a:srgbClr val="0050A8"/>
            </a:solidFill>
            <a:round/>
            <a:headEnd/>
            <a:tailEnd/>
          </a:ln>
          <a:effectLst/>
        </p:spPr>
        <p:txBody>
          <a:bodyPr wrap="none" anchor="ctr">
            <a:prstTxWarp prst="textNoShape">
              <a:avLst/>
            </a:prstTxWarp>
          </a:bodyPr>
          <a:lstStyle/>
          <a:p>
            <a:endParaRPr lang="en-US"/>
          </a:p>
        </p:txBody>
      </p:sp>
      <p:sp>
        <p:nvSpPr>
          <p:cNvPr id="30727" name="Text Box 7"/>
          <p:cNvSpPr txBox="1">
            <a:spLocks noChangeArrowheads="1"/>
          </p:cNvSpPr>
          <p:nvPr/>
        </p:nvSpPr>
        <p:spPr bwMode="auto">
          <a:xfrm>
            <a:off x="1203325" y="6512395"/>
            <a:ext cx="5146872" cy="276999"/>
          </a:xfrm>
          <a:prstGeom prst="rect">
            <a:avLst/>
          </a:prstGeom>
          <a:noFill/>
          <a:ln w="9525">
            <a:noFill/>
            <a:miter lim="800000"/>
            <a:headEnd/>
            <a:tailEnd/>
          </a:ln>
          <a:effectLst/>
        </p:spPr>
        <p:txBody>
          <a:bodyPr wrap="square">
            <a:prstTxWarp prst="textNoShape">
              <a:avLst/>
            </a:prstTxWarp>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2"/>
                </a:solidFill>
                <a:latin typeface="Arial" charset="0"/>
              </a:rPr>
              <a:t>National Alliance for Medical Image </a:t>
            </a:r>
            <a:r>
              <a:rPr lang="en-US" sz="1200" i="1" dirty="0" smtClean="0">
                <a:solidFill>
                  <a:schemeClr val="bg2"/>
                </a:solidFill>
                <a:latin typeface="Arial" charset="0"/>
              </a:rPr>
              <a:t>Computing		 http://</a:t>
            </a:r>
            <a:r>
              <a:rPr lang="en-US" sz="1200" i="1" dirty="0" err="1" smtClean="0">
                <a:solidFill>
                  <a:schemeClr val="bg2"/>
                </a:solidFill>
                <a:latin typeface="Arial" charset="0"/>
              </a:rPr>
              <a:t>na-mic.org</a:t>
            </a:r>
            <a:endParaRPr lang="en-US" sz="1200" i="1" dirty="0" smtClean="0">
              <a:solidFill>
                <a:schemeClr val="bg2"/>
              </a:solidFill>
              <a:latin typeface="Arial" charset="0"/>
            </a:endParaRPr>
          </a:p>
        </p:txBody>
      </p:sp>
      <p:sp>
        <p:nvSpPr>
          <p:cNvPr id="9" name="TextBox 8"/>
          <p:cNvSpPr txBox="1"/>
          <p:nvPr/>
        </p:nvSpPr>
        <p:spPr>
          <a:xfrm>
            <a:off x="7732157" y="6498803"/>
            <a:ext cx="948697" cy="338554"/>
          </a:xfrm>
          <a:prstGeom prst="rect">
            <a:avLst/>
          </a:prstGeom>
          <a:noFill/>
        </p:spPr>
        <p:txBody>
          <a:bodyPr wrap="none" rtlCol="0">
            <a:spAutoFit/>
          </a:bodyPr>
          <a:lstStyle/>
          <a:p>
            <a:r>
              <a:rPr lang="en-US" sz="1600" dirty="0" smtClean="0">
                <a:latin typeface="+mn-lt"/>
              </a:rPr>
              <a:t>Slide </a:t>
            </a:r>
            <a:fld id="{77A81EBB-0AB4-164D-909D-335F00021CE9}" type="slidenum">
              <a:rPr lang="en-US" sz="1600" smtClean="0">
                <a:latin typeface="+mn-lt"/>
              </a:rPr>
              <a:pPr/>
              <a:t>‹#›</a:t>
            </a:fld>
            <a:endParaRPr lang="en-US" sz="1600" dirty="0">
              <a:latin typeface="+mn-lt"/>
            </a:endParaRPr>
          </a:p>
        </p:txBody>
      </p:sp>
      <p:pic>
        <p:nvPicPr>
          <p:cNvPr id="8" name="Picture 6" descr="UNC_logo"/>
          <p:cNvPicPr>
            <a:picLocks noChangeAspect="1" noChangeArrowheads="1"/>
          </p:cNvPicPr>
          <p:nvPr userDrawn="1"/>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r="23857"/>
          <a:stretch>
            <a:fillRect/>
          </a:stretch>
        </p:blipFill>
        <p:spPr bwMode="auto">
          <a:xfrm>
            <a:off x="8446860" y="384180"/>
            <a:ext cx="592138" cy="762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xmlns:p14="http://schemas.microsoft.com/office/powerpoint/2010/main">
    <p:cover/>
  </p:transition>
  <p:txStyles>
    <p:titleStyle>
      <a:lvl1pPr algn="l" rtl="0" eaLnBrk="1" fontAlgn="base" hangingPunct="1">
        <a:spcBef>
          <a:spcPct val="0"/>
        </a:spcBef>
        <a:spcAft>
          <a:spcPct val="0"/>
        </a:spcAft>
        <a:defRPr sz="4200" b="1">
          <a:solidFill>
            <a:schemeClr val="tx1"/>
          </a:solidFill>
          <a:latin typeface="+mj-lt"/>
          <a:ea typeface="+mj-ea"/>
          <a:cs typeface="+mj-cs"/>
        </a:defRPr>
      </a:lvl1pPr>
      <a:lvl2pPr algn="l" rtl="0" eaLnBrk="1" fontAlgn="base" hangingPunct="1">
        <a:spcBef>
          <a:spcPct val="0"/>
        </a:spcBef>
        <a:spcAft>
          <a:spcPct val="0"/>
        </a:spcAft>
        <a:defRPr sz="4200" b="1">
          <a:solidFill>
            <a:schemeClr val="tx1"/>
          </a:solidFill>
          <a:latin typeface="Arial" charset="0"/>
        </a:defRPr>
      </a:lvl2pPr>
      <a:lvl3pPr algn="l" rtl="0" eaLnBrk="1" fontAlgn="base" hangingPunct="1">
        <a:spcBef>
          <a:spcPct val="0"/>
        </a:spcBef>
        <a:spcAft>
          <a:spcPct val="0"/>
        </a:spcAft>
        <a:defRPr sz="4200" b="1">
          <a:solidFill>
            <a:schemeClr val="tx1"/>
          </a:solidFill>
          <a:latin typeface="Arial" charset="0"/>
        </a:defRPr>
      </a:lvl3pPr>
      <a:lvl4pPr algn="l" rtl="0" eaLnBrk="1" fontAlgn="base" hangingPunct="1">
        <a:spcBef>
          <a:spcPct val="0"/>
        </a:spcBef>
        <a:spcAft>
          <a:spcPct val="0"/>
        </a:spcAft>
        <a:defRPr sz="4200" b="1">
          <a:solidFill>
            <a:schemeClr val="tx1"/>
          </a:solidFill>
          <a:latin typeface="Arial" charset="0"/>
        </a:defRPr>
      </a:lvl4pPr>
      <a:lvl5pPr algn="l" rtl="0" eaLnBrk="1" fontAlgn="base" hangingPunct="1">
        <a:spcBef>
          <a:spcPct val="0"/>
        </a:spcBef>
        <a:spcAft>
          <a:spcPct val="0"/>
        </a:spcAft>
        <a:defRPr sz="4200" b="1">
          <a:solidFill>
            <a:schemeClr val="tx1"/>
          </a:solidFill>
          <a:latin typeface="Arial" charset="0"/>
        </a:defRPr>
      </a:lvl5pPr>
      <a:lvl6pPr marL="457200" algn="l" rtl="0" eaLnBrk="1" fontAlgn="base" hangingPunct="1">
        <a:spcBef>
          <a:spcPct val="0"/>
        </a:spcBef>
        <a:spcAft>
          <a:spcPct val="0"/>
        </a:spcAft>
        <a:defRPr sz="4200" b="1">
          <a:solidFill>
            <a:schemeClr val="tx1"/>
          </a:solidFill>
          <a:latin typeface="Arial" charset="0"/>
        </a:defRPr>
      </a:lvl6pPr>
      <a:lvl7pPr marL="914400" algn="l" rtl="0" eaLnBrk="1" fontAlgn="base" hangingPunct="1">
        <a:spcBef>
          <a:spcPct val="0"/>
        </a:spcBef>
        <a:spcAft>
          <a:spcPct val="0"/>
        </a:spcAft>
        <a:defRPr sz="4200" b="1">
          <a:solidFill>
            <a:schemeClr val="tx1"/>
          </a:solidFill>
          <a:latin typeface="Arial" charset="0"/>
        </a:defRPr>
      </a:lvl7pPr>
      <a:lvl8pPr marL="1371600" algn="l" rtl="0" eaLnBrk="1" fontAlgn="base" hangingPunct="1">
        <a:spcBef>
          <a:spcPct val="0"/>
        </a:spcBef>
        <a:spcAft>
          <a:spcPct val="0"/>
        </a:spcAft>
        <a:defRPr sz="4200" b="1">
          <a:solidFill>
            <a:schemeClr val="tx1"/>
          </a:solidFill>
          <a:latin typeface="Arial" charset="0"/>
        </a:defRPr>
      </a:lvl8pPr>
      <a:lvl9pPr marL="1828800" algn="l" rtl="0" eaLnBrk="1" fontAlgn="base" hangingPunct="1">
        <a:spcBef>
          <a:spcPct val="0"/>
        </a:spcBef>
        <a:spcAft>
          <a:spcPct val="0"/>
        </a:spcAft>
        <a:defRPr sz="42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NAMIC </a:t>
            </a:r>
            <a:r>
              <a:rPr lang="en-US" dirty="0" smtClean="0"/>
              <a:t>at </a:t>
            </a:r>
            <a:r>
              <a:rPr lang="en-US" dirty="0"/>
              <a:t>UNC</a:t>
            </a:r>
          </a:p>
        </p:txBody>
      </p:sp>
      <p:sp>
        <p:nvSpPr>
          <p:cNvPr id="6" name="Content Placeholder 5"/>
          <p:cNvSpPr>
            <a:spLocks noGrp="1"/>
          </p:cNvSpPr>
          <p:nvPr>
            <p:ph idx="1"/>
          </p:nvPr>
        </p:nvSpPr>
        <p:spPr/>
        <p:txBody>
          <a:bodyPr/>
          <a:lstStyle/>
          <a:p>
            <a:r>
              <a:rPr lang="en-US" dirty="0" smtClean="0"/>
              <a:t>DTI, Shape and Longitudinal registration</a:t>
            </a:r>
          </a:p>
          <a:p>
            <a:r>
              <a:rPr lang="en-US" dirty="0" smtClean="0"/>
              <a:t>Closely linked with Utah 1 (Ross) and 2 (Guido)</a:t>
            </a:r>
          </a:p>
        </p:txBody>
      </p:sp>
      <p:grpSp>
        <p:nvGrpSpPr>
          <p:cNvPr id="17" name="Group 16"/>
          <p:cNvGrpSpPr/>
          <p:nvPr/>
        </p:nvGrpSpPr>
        <p:grpSpPr>
          <a:xfrm>
            <a:off x="744535" y="4659754"/>
            <a:ext cx="3211632" cy="1178375"/>
            <a:chOff x="902422" y="4483346"/>
            <a:chExt cx="4065224" cy="1623453"/>
          </a:xfrm>
        </p:grpSpPr>
        <p:pic>
          <p:nvPicPr>
            <p:cNvPr id="19" name="Picture 8" descr="nc_population"/>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545848" y="4483346"/>
              <a:ext cx="1421798" cy="1623453"/>
            </a:xfrm>
            <a:prstGeom prst="rect">
              <a:avLst/>
            </a:prstGeom>
            <a:noFill/>
            <a:ln w="9525">
              <a:noFill/>
              <a:miter lim="800000"/>
              <a:headEnd/>
              <a:tailEnd/>
            </a:ln>
          </p:spPr>
        </p:pic>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a:off x="902422" y="4845322"/>
              <a:ext cx="2149489" cy="1192574"/>
            </a:xfrm>
            <a:prstGeom prst="rect">
              <a:avLst/>
            </a:prstGeom>
          </p:spPr>
        </p:pic>
        <p:sp>
          <p:nvSpPr>
            <p:cNvPr id="21" name="Left Arrow 20"/>
            <p:cNvSpPr/>
            <p:nvPr/>
          </p:nvSpPr>
          <p:spPr bwMode="auto">
            <a:xfrm>
              <a:off x="3019218" y="5224613"/>
              <a:ext cx="545911" cy="323057"/>
            </a:xfrm>
            <a:prstGeom prst="leftArrow">
              <a:avLst/>
            </a:prstGeom>
            <a:solidFill>
              <a:schemeClr val="bg1"/>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109" charset="0"/>
              </a:endParaRPr>
            </a:p>
          </p:txBody>
        </p:sp>
      </p:grpSp>
      <p:grpSp>
        <p:nvGrpSpPr>
          <p:cNvPr id="24" name="Group 23"/>
          <p:cNvGrpSpPr/>
          <p:nvPr/>
        </p:nvGrpSpPr>
        <p:grpSpPr>
          <a:xfrm>
            <a:off x="5105649" y="3975714"/>
            <a:ext cx="3538775" cy="2111093"/>
            <a:chOff x="4428333" y="4330408"/>
            <a:chExt cx="3538775" cy="2111093"/>
          </a:xfrm>
        </p:grpSpPr>
        <p:pic>
          <p:nvPicPr>
            <p:cNvPr id="25" name="Picture 24"/>
            <p:cNvPicPr>
              <a:picLocks noChangeAspect="1"/>
            </p:cNvPicPr>
            <p:nvPr/>
          </p:nvPicPr>
          <p:blipFill>
            <a:blip r:embed="rId4"/>
            <a:stretch>
              <a:fillRect/>
            </a:stretch>
          </p:blipFill>
          <p:spPr>
            <a:xfrm>
              <a:off x="5114268" y="4931318"/>
              <a:ext cx="741473" cy="1030297"/>
            </a:xfrm>
            <a:prstGeom prst="rect">
              <a:avLst/>
            </a:prstGeom>
          </p:spPr>
        </p:pic>
        <p:pic>
          <p:nvPicPr>
            <p:cNvPr id="26" name="Picture 25" descr="11dec12_spieColortracts2.png"/>
            <p:cNvPicPr>
              <a:picLocks noChangeAspect="1"/>
            </p:cNvPicPr>
            <p:nvPr/>
          </p:nvPicPr>
          <p:blipFill rotWithShape="1">
            <a:blip r:embed="rId5">
              <a:extLst>
                <a:ext uri="{28A0092B-C50C-407E-A947-70E740481C1C}">
                  <a14:useLocalDpi xmlns:a14="http://schemas.microsoft.com/office/drawing/2010/main" val="0"/>
                </a:ext>
              </a:extLst>
            </a:blip>
            <a:srcRect l="5724" t="5499" r="7715" b="10368"/>
            <a:stretch/>
          </p:blipFill>
          <p:spPr>
            <a:xfrm>
              <a:off x="6040468" y="4575615"/>
              <a:ext cx="1242518" cy="878118"/>
            </a:xfrm>
            <a:prstGeom prst="rect">
              <a:avLst/>
            </a:prstGeom>
          </p:spPr>
        </p:pic>
        <p:pic>
          <p:nvPicPr>
            <p:cNvPr id="27" name="Picture 26" descr="leftunc_0.3_Sex.png"/>
            <p:cNvPicPr>
              <a:picLocks noChangeAspect="1"/>
            </p:cNvPicPr>
            <p:nvPr/>
          </p:nvPicPr>
          <p:blipFill rotWithShape="1">
            <a:blip r:embed="rId6">
              <a:extLst>
                <a:ext uri="{28A0092B-C50C-407E-A947-70E740481C1C}">
                  <a14:useLocalDpi xmlns:a14="http://schemas.microsoft.com/office/drawing/2010/main" val="0"/>
                </a:ext>
              </a:extLst>
            </a:blip>
            <a:srcRect l="2625" t="16922" r="3403" b="5426"/>
            <a:stretch/>
          </p:blipFill>
          <p:spPr>
            <a:xfrm>
              <a:off x="6598864" y="5666892"/>
              <a:ext cx="1368244" cy="666022"/>
            </a:xfrm>
            <a:prstGeom prst="rect">
              <a:avLst/>
            </a:prstGeom>
          </p:spPr>
        </p:pic>
        <p:pic>
          <p:nvPicPr>
            <p:cNvPr id="28" name="Picture 27"/>
            <p:cNvPicPr>
              <a:picLocks noChangeAspect="1"/>
            </p:cNvPicPr>
            <p:nvPr/>
          </p:nvPicPr>
          <p:blipFill>
            <a:blip r:embed="rId4"/>
            <a:stretch>
              <a:fillRect/>
            </a:stretch>
          </p:blipFill>
          <p:spPr>
            <a:xfrm>
              <a:off x="5264659" y="4330408"/>
              <a:ext cx="306809" cy="426319"/>
            </a:xfrm>
            <a:prstGeom prst="rect">
              <a:avLst/>
            </a:prstGeom>
          </p:spPr>
        </p:pic>
        <p:pic>
          <p:nvPicPr>
            <p:cNvPr id="29" name="Picture 28"/>
            <p:cNvPicPr>
              <a:picLocks noChangeAspect="1"/>
            </p:cNvPicPr>
            <p:nvPr/>
          </p:nvPicPr>
          <p:blipFill>
            <a:blip r:embed="rId4"/>
            <a:stretch>
              <a:fillRect/>
            </a:stretch>
          </p:blipFill>
          <p:spPr>
            <a:xfrm>
              <a:off x="4553388" y="5709140"/>
              <a:ext cx="306809" cy="426319"/>
            </a:xfrm>
            <a:prstGeom prst="rect">
              <a:avLst/>
            </a:prstGeom>
          </p:spPr>
        </p:pic>
        <p:pic>
          <p:nvPicPr>
            <p:cNvPr id="30" name="Picture 29"/>
            <p:cNvPicPr>
              <a:picLocks noChangeAspect="1"/>
            </p:cNvPicPr>
            <p:nvPr/>
          </p:nvPicPr>
          <p:blipFill>
            <a:blip r:embed="rId4"/>
            <a:stretch>
              <a:fillRect/>
            </a:stretch>
          </p:blipFill>
          <p:spPr>
            <a:xfrm>
              <a:off x="4428333" y="5240573"/>
              <a:ext cx="306809" cy="426319"/>
            </a:xfrm>
            <a:prstGeom prst="rect">
              <a:avLst/>
            </a:prstGeom>
          </p:spPr>
        </p:pic>
        <p:pic>
          <p:nvPicPr>
            <p:cNvPr id="31" name="Picture 30"/>
            <p:cNvPicPr>
              <a:picLocks noChangeAspect="1"/>
            </p:cNvPicPr>
            <p:nvPr/>
          </p:nvPicPr>
          <p:blipFill>
            <a:blip r:embed="rId4"/>
            <a:stretch>
              <a:fillRect/>
            </a:stretch>
          </p:blipFill>
          <p:spPr>
            <a:xfrm>
              <a:off x="4488737" y="4741248"/>
              <a:ext cx="306809" cy="426319"/>
            </a:xfrm>
            <a:prstGeom prst="rect">
              <a:avLst/>
            </a:prstGeom>
          </p:spPr>
        </p:pic>
        <p:pic>
          <p:nvPicPr>
            <p:cNvPr id="32" name="Picture 31"/>
            <p:cNvPicPr>
              <a:picLocks noChangeAspect="1"/>
            </p:cNvPicPr>
            <p:nvPr/>
          </p:nvPicPr>
          <p:blipFill>
            <a:blip r:embed="rId4"/>
            <a:stretch>
              <a:fillRect/>
            </a:stretch>
          </p:blipFill>
          <p:spPr>
            <a:xfrm>
              <a:off x="4876729" y="4375868"/>
              <a:ext cx="306809" cy="426319"/>
            </a:xfrm>
            <a:prstGeom prst="rect">
              <a:avLst/>
            </a:prstGeom>
          </p:spPr>
        </p:pic>
        <p:pic>
          <p:nvPicPr>
            <p:cNvPr id="33" name="Picture 32"/>
            <p:cNvPicPr>
              <a:picLocks noChangeAspect="1"/>
            </p:cNvPicPr>
            <p:nvPr/>
          </p:nvPicPr>
          <p:blipFill>
            <a:blip r:embed="rId4"/>
            <a:stretch>
              <a:fillRect/>
            </a:stretch>
          </p:blipFill>
          <p:spPr>
            <a:xfrm>
              <a:off x="4957850" y="6015182"/>
              <a:ext cx="306809" cy="426319"/>
            </a:xfrm>
            <a:prstGeom prst="rect">
              <a:avLst/>
            </a:prstGeom>
          </p:spPr>
        </p:pic>
        <p:cxnSp>
          <p:nvCxnSpPr>
            <p:cNvPr id="34" name="Straight Arrow Connector 33"/>
            <p:cNvCxnSpPr/>
            <p:nvPr/>
          </p:nvCxnSpPr>
          <p:spPr bwMode="auto">
            <a:xfrm>
              <a:off x="5414819" y="4734181"/>
              <a:ext cx="35551" cy="290908"/>
            </a:xfrm>
            <a:prstGeom prst="straightConnector1">
              <a:avLst/>
            </a:prstGeom>
            <a:ln w="38100" cmpd="sng">
              <a:solidFill>
                <a:srgbClr val="4F81BD"/>
              </a:solidFill>
              <a:headEnd type="none" w="med" len="med"/>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bwMode="auto">
            <a:xfrm>
              <a:off x="5114268" y="4781772"/>
              <a:ext cx="138540" cy="243317"/>
            </a:xfrm>
            <a:prstGeom prst="straightConnector1">
              <a:avLst/>
            </a:prstGeom>
            <a:ln w="38100" cmpd="sng">
              <a:solidFill>
                <a:srgbClr val="4F81BD"/>
              </a:solidFill>
              <a:headEnd type="none" w="med" len="med"/>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bwMode="auto">
            <a:xfrm>
              <a:off x="4761198" y="4977498"/>
              <a:ext cx="422340" cy="190069"/>
            </a:xfrm>
            <a:prstGeom prst="straightConnector1">
              <a:avLst/>
            </a:prstGeom>
            <a:ln w="38100" cmpd="sng">
              <a:solidFill>
                <a:srgbClr val="4F81BD"/>
              </a:solidFill>
              <a:headEnd type="none" w="med" len="med"/>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bwMode="auto">
            <a:xfrm flipV="1">
              <a:off x="4668838" y="5446467"/>
              <a:ext cx="560880" cy="7266"/>
            </a:xfrm>
            <a:prstGeom prst="straightConnector1">
              <a:avLst/>
            </a:prstGeom>
            <a:ln w="38100" cmpd="sng">
              <a:solidFill>
                <a:srgbClr val="4F81BD"/>
              </a:solidFill>
              <a:headEnd type="none" w="med" len="med"/>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bwMode="auto">
            <a:xfrm flipV="1">
              <a:off x="4842094" y="5691227"/>
              <a:ext cx="413029" cy="196951"/>
            </a:xfrm>
            <a:prstGeom prst="straightConnector1">
              <a:avLst/>
            </a:prstGeom>
            <a:ln w="38100" cmpd="sng">
              <a:solidFill>
                <a:srgbClr val="4F81BD"/>
              </a:solidFill>
              <a:headEnd type="none" w="med" len="med"/>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bwMode="auto">
            <a:xfrm flipV="1">
              <a:off x="5232033" y="5878263"/>
              <a:ext cx="152400" cy="196950"/>
            </a:xfrm>
            <a:prstGeom prst="straightConnector1">
              <a:avLst/>
            </a:prstGeom>
            <a:ln w="38100" cmpd="sng">
              <a:solidFill>
                <a:srgbClr val="4F81BD"/>
              </a:solidFill>
              <a:headEnd type="none" w="med" len="med"/>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bwMode="auto">
            <a:xfrm flipV="1">
              <a:off x="5817753" y="5268345"/>
              <a:ext cx="422340" cy="127844"/>
            </a:xfrm>
            <a:prstGeom prst="straightConnector1">
              <a:avLst/>
            </a:prstGeom>
            <a:ln w="76200" cmpd="sng">
              <a:solidFill>
                <a:srgbClr val="4F81BD"/>
              </a:solidFill>
              <a:headEnd type="none" w="med" len="med"/>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bwMode="auto">
            <a:xfrm>
              <a:off x="6965711" y="5225707"/>
              <a:ext cx="340365" cy="406550"/>
            </a:xfrm>
            <a:prstGeom prst="straightConnector1">
              <a:avLst/>
            </a:prstGeom>
            <a:ln w="76200" cmpd="sng">
              <a:solidFill>
                <a:srgbClr val="4F81BD"/>
              </a:solidFill>
              <a:headEnd type="none" w="med" len="med"/>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93444819"/>
      </p:ext>
    </p:extLst>
  </p:cSld>
  <p:clrMapOvr>
    <a:masterClrMapping/>
  </p:clrMapOvr>
  <p:transition xmlns:p14="http://schemas.microsoft.com/office/powerpoint/2010/main">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4D Intensity Changes</a:t>
            </a:r>
            <a:endParaRPr lang="en-US" sz="4000" dirty="0"/>
          </a:p>
        </p:txBody>
      </p:sp>
      <p:sp>
        <p:nvSpPr>
          <p:cNvPr id="3" name="Content Placeholder 2"/>
          <p:cNvSpPr>
            <a:spLocks noGrp="1"/>
          </p:cNvSpPr>
          <p:nvPr>
            <p:ph idx="1"/>
          </p:nvPr>
        </p:nvSpPr>
        <p:spPr>
          <a:xfrm>
            <a:off x="457200" y="1576140"/>
            <a:ext cx="8229600" cy="2377425"/>
          </a:xfrm>
        </p:spPr>
        <p:txBody>
          <a:bodyPr/>
          <a:lstStyle/>
          <a:p>
            <a:pPr lvl="1"/>
            <a:r>
              <a:rPr lang="en-US" sz="2000" dirty="0" smtClean="0"/>
              <a:t>M</a:t>
            </a:r>
            <a:r>
              <a:rPr lang="en-US" sz="2000" dirty="0" smtClean="0"/>
              <a:t>odels </a:t>
            </a:r>
            <a:r>
              <a:rPr lang="en-US" sz="2000" dirty="0" smtClean="0"/>
              <a:t>intensity changes across time</a:t>
            </a:r>
          </a:p>
          <a:p>
            <a:pPr lvl="2"/>
            <a:r>
              <a:rPr lang="en-US" sz="2000" dirty="0" smtClean="0"/>
              <a:t>logistic function, model is incorporated into intensity match</a:t>
            </a:r>
            <a:endParaRPr lang="en-US" sz="2000" dirty="0" smtClean="0"/>
          </a:p>
          <a:p>
            <a:pPr lvl="1"/>
            <a:r>
              <a:rPr lang="en-US" sz="2000" dirty="0" smtClean="0"/>
              <a:t>Handles non-balanced &amp; missing </a:t>
            </a:r>
            <a:r>
              <a:rPr lang="en-US" sz="2000" dirty="0" smtClean="0"/>
              <a:t>samples</a:t>
            </a:r>
          </a:p>
          <a:p>
            <a:pPr lvl="1"/>
            <a:r>
              <a:rPr lang="en-US" sz="2000" dirty="0" smtClean="0"/>
              <a:t>Allows for joint processing of longitudinal intra-subject data </a:t>
            </a:r>
          </a:p>
          <a:p>
            <a:pPr lvl="2"/>
            <a:r>
              <a:rPr lang="en-US" sz="1600" dirty="0" smtClean="0"/>
              <a:t>Structural Segmentation &amp; tissue classification</a:t>
            </a:r>
          </a:p>
          <a:p>
            <a:pPr lvl="2"/>
            <a:r>
              <a:rPr lang="en-US" sz="1600" dirty="0" smtClean="0"/>
              <a:t>Enhances stability =&gt; sensitivity to detect longitudinal changes </a:t>
            </a:r>
            <a:endParaRPr lang="en-US" sz="1600" dirty="0" smtClean="0"/>
          </a:p>
          <a:p>
            <a:endParaRPr lang="en-US" sz="2000" dirty="0"/>
          </a:p>
        </p:txBody>
      </p:sp>
      <p:pic>
        <p:nvPicPr>
          <p:cNvPr id="6" name="Picture 5"/>
          <p:cNvPicPr>
            <a:picLocks noChangeAspect="1"/>
          </p:cNvPicPr>
          <p:nvPr/>
        </p:nvPicPr>
        <p:blipFill>
          <a:blip r:embed="rId3"/>
          <a:stretch>
            <a:fillRect/>
          </a:stretch>
        </p:blipFill>
        <p:spPr>
          <a:xfrm>
            <a:off x="3900799" y="4098659"/>
            <a:ext cx="4903096" cy="2139533"/>
          </a:xfrm>
          <a:prstGeom prst="rect">
            <a:avLst/>
          </a:prstGeom>
        </p:spPr>
      </p:pic>
      <p:pic>
        <p:nvPicPr>
          <p:cNvPr id="9" name="Picture 8"/>
          <p:cNvPicPr>
            <a:picLocks noChangeAspect="1"/>
          </p:cNvPicPr>
          <p:nvPr/>
        </p:nvPicPr>
        <p:blipFill rotWithShape="1">
          <a:blip r:embed="rId4"/>
          <a:srcRect l="9638"/>
          <a:stretch/>
        </p:blipFill>
        <p:spPr>
          <a:xfrm>
            <a:off x="323748" y="4112540"/>
            <a:ext cx="3198257" cy="1762402"/>
          </a:xfrm>
          <a:prstGeom prst="rect">
            <a:avLst/>
          </a:prstGeom>
        </p:spPr>
      </p:pic>
      <p:sp>
        <p:nvSpPr>
          <p:cNvPr id="11" name="TextBox 10"/>
          <p:cNvSpPr txBox="1"/>
          <p:nvPr/>
        </p:nvSpPr>
        <p:spPr>
          <a:xfrm>
            <a:off x="200956" y="5690276"/>
            <a:ext cx="4010353" cy="369332"/>
          </a:xfrm>
          <a:prstGeom prst="rect">
            <a:avLst/>
          </a:prstGeom>
          <a:noFill/>
        </p:spPr>
        <p:txBody>
          <a:bodyPr wrap="square" rtlCol="0">
            <a:spAutoFit/>
          </a:bodyPr>
          <a:lstStyle/>
          <a:p>
            <a:r>
              <a:rPr lang="en-US" dirty="0" smtClean="0"/>
              <a:t>Average A-P intensity change in WM</a:t>
            </a:r>
          </a:p>
        </p:txBody>
      </p:sp>
    </p:spTree>
    <p:extLst>
      <p:ext uri="{BB962C8B-B14F-4D97-AF65-F5344CB8AC3E}">
        <p14:creationId xmlns:p14="http://schemas.microsoft.com/office/powerpoint/2010/main" val="1299847154"/>
      </p:ext>
    </p:extLst>
  </p:cSld>
  <p:clrMapOvr>
    <a:masterClrMapping/>
  </p:clrMapOvr>
  <p:transition xmlns:p14="http://schemas.microsoft.com/office/powerpoint/2010/main">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781308" y="2142329"/>
            <a:ext cx="4432608" cy="622343"/>
          </a:xfrm>
          <a:prstGeom prst="rect">
            <a:avLst/>
          </a:prstGeom>
        </p:spPr>
      </p:pic>
      <p:sp>
        <p:nvSpPr>
          <p:cNvPr id="2" name="Title 1"/>
          <p:cNvSpPr>
            <a:spLocks noGrp="1"/>
          </p:cNvSpPr>
          <p:nvPr>
            <p:ph type="title"/>
          </p:nvPr>
        </p:nvSpPr>
        <p:spPr/>
        <p:txBody>
          <a:bodyPr/>
          <a:lstStyle/>
          <a:p>
            <a:r>
              <a:rPr lang="en-US" dirty="0" smtClean="0"/>
              <a:t>Intensity Change Images</a:t>
            </a:r>
            <a:endParaRPr lang="en-US" dirty="0"/>
          </a:p>
        </p:txBody>
      </p:sp>
      <p:sp>
        <p:nvSpPr>
          <p:cNvPr id="3" name="Content Placeholder 2"/>
          <p:cNvSpPr>
            <a:spLocks noGrp="1"/>
          </p:cNvSpPr>
          <p:nvPr>
            <p:ph idx="1"/>
          </p:nvPr>
        </p:nvSpPr>
        <p:spPr>
          <a:xfrm>
            <a:off x="457200" y="1447800"/>
            <a:ext cx="8229600" cy="4267200"/>
          </a:xfrm>
        </p:spPr>
        <p:txBody>
          <a:bodyPr/>
          <a:lstStyle/>
          <a:p>
            <a:r>
              <a:rPr lang="en-US" sz="2000" dirty="0"/>
              <a:t>I</a:t>
            </a:r>
            <a:r>
              <a:rPr lang="en-US" sz="2000" dirty="0" smtClean="0"/>
              <a:t>ntensity change “atlas image” as byproduct</a:t>
            </a:r>
          </a:p>
          <a:p>
            <a:pPr lvl="1"/>
            <a:r>
              <a:rPr lang="en-US" sz="2000" dirty="0" smtClean="0"/>
              <a:t>Estimated </a:t>
            </a:r>
            <a:r>
              <a:rPr lang="en-US" sz="2000" dirty="0"/>
              <a:t>onset (in months) and rate of </a:t>
            </a:r>
            <a:r>
              <a:rPr lang="en-US" sz="2000" dirty="0" smtClean="0"/>
              <a:t>maturation </a:t>
            </a:r>
            <a:endParaRPr lang="en-US" sz="2000" dirty="0"/>
          </a:p>
        </p:txBody>
      </p:sp>
      <p:pic>
        <p:nvPicPr>
          <p:cNvPr id="6" name="Picture 5" descr="Ch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0" y="2921820"/>
            <a:ext cx="8807184" cy="3208678"/>
          </a:xfrm>
          <a:prstGeom prst="rect">
            <a:avLst/>
          </a:prstGeom>
        </p:spPr>
      </p:pic>
      <p:sp>
        <p:nvSpPr>
          <p:cNvPr id="8" name="Rectangle 7"/>
          <p:cNvSpPr/>
          <p:nvPr/>
        </p:nvSpPr>
        <p:spPr>
          <a:xfrm>
            <a:off x="2279220" y="2654042"/>
            <a:ext cx="2032077" cy="276999"/>
          </a:xfrm>
          <a:prstGeom prst="rect">
            <a:avLst/>
          </a:prstGeom>
        </p:spPr>
        <p:txBody>
          <a:bodyPr wrap="none">
            <a:spAutoFit/>
          </a:bodyPr>
          <a:lstStyle/>
          <a:p>
            <a:r>
              <a:rPr lang="en-US" baseline="30000" dirty="0" smtClean="0"/>
              <a:t>Thinned </a:t>
            </a:r>
            <a:r>
              <a:rPr lang="en-US" baseline="30000" dirty="0"/>
              <a:t>white matter mask</a:t>
            </a:r>
            <a:endParaRPr lang="en-US" dirty="0"/>
          </a:p>
        </p:txBody>
      </p:sp>
      <p:sp>
        <p:nvSpPr>
          <p:cNvPr id="9" name="Rectangle 8"/>
          <p:cNvSpPr/>
          <p:nvPr/>
        </p:nvSpPr>
        <p:spPr>
          <a:xfrm>
            <a:off x="6740323" y="2284710"/>
            <a:ext cx="2250488" cy="646331"/>
          </a:xfrm>
          <a:prstGeom prst="rect">
            <a:avLst/>
          </a:prstGeom>
        </p:spPr>
        <p:txBody>
          <a:bodyPr wrap="square">
            <a:spAutoFit/>
          </a:bodyPr>
          <a:lstStyle/>
          <a:p>
            <a:r>
              <a:rPr lang="en-US" sz="1200" dirty="0"/>
              <a:t>Individual (red</a:t>
            </a:r>
            <a:r>
              <a:rPr lang="en-US" sz="1200" dirty="0" smtClean="0"/>
              <a:t>), median </a:t>
            </a:r>
            <a:r>
              <a:rPr lang="en-US" sz="1200" dirty="0"/>
              <a:t>(blue) logistic </a:t>
            </a:r>
            <a:r>
              <a:rPr lang="en-US" sz="1200" dirty="0" smtClean="0"/>
              <a:t>curves, image intensity (dots</a:t>
            </a:r>
            <a:r>
              <a:rPr lang="en-US" sz="1200" dirty="0"/>
              <a:t>) for 2 voxels</a:t>
            </a:r>
          </a:p>
        </p:txBody>
      </p:sp>
    </p:spTree>
    <p:extLst>
      <p:ext uri="{BB962C8B-B14F-4D97-AF65-F5344CB8AC3E}">
        <p14:creationId xmlns:p14="http://schemas.microsoft.com/office/powerpoint/2010/main" val="3945540426"/>
      </p:ext>
    </p:extLst>
  </p:cSld>
  <p:clrMapOvr>
    <a:masterClrMapping/>
  </p:clrMapOvr>
  <p:transition xmlns:p14="http://schemas.microsoft.com/office/powerpoint/2010/mai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NA-MIC @ UNC	</a:t>
            </a:r>
            <a:endParaRPr lang="en-US" dirty="0"/>
          </a:p>
        </p:txBody>
      </p:sp>
      <p:sp>
        <p:nvSpPr>
          <p:cNvPr id="3" name="Content Placeholder 2"/>
          <p:cNvSpPr>
            <a:spLocks noGrp="1"/>
          </p:cNvSpPr>
          <p:nvPr>
            <p:ph idx="1"/>
          </p:nvPr>
        </p:nvSpPr>
        <p:spPr/>
        <p:txBody>
          <a:bodyPr/>
          <a:lstStyle/>
          <a:p>
            <a:r>
              <a:rPr lang="en-US" sz="2800" dirty="0" smtClean="0"/>
              <a:t>DTI &amp; Shape &amp; Longitudinal Registration</a:t>
            </a:r>
          </a:p>
          <a:p>
            <a:r>
              <a:rPr lang="en-US" sz="2800" dirty="0" smtClean="0"/>
              <a:t>Field leading tools (Slicer extensions) for investigators, not just engineers</a:t>
            </a:r>
          </a:p>
          <a:p>
            <a:r>
              <a:rPr lang="en-US" sz="2800" dirty="0" smtClean="0"/>
              <a:t>Training support</a:t>
            </a:r>
          </a:p>
          <a:p>
            <a:r>
              <a:rPr lang="en-US" sz="2800" dirty="0" smtClean="0"/>
              <a:t>Leading to high number of papers &amp; applications</a:t>
            </a:r>
          </a:p>
          <a:p>
            <a:pPr marL="0" indent="0">
              <a:buNone/>
            </a:pPr>
            <a:endParaRPr lang="en-US" sz="2800" dirty="0" smtClean="0"/>
          </a:p>
          <a:p>
            <a:endParaRPr lang="en-US" sz="2800" dirty="0"/>
          </a:p>
        </p:txBody>
      </p:sp>
    </p:spTree>
    <p:extLst>
      <p:ext uri="{BB962C8B-B14F-4D97-AF65-F5344CB8AC3E}">
        <p14:creationId xmlns:p14="http://schemas.microsoft.com/office/powerpoint/2010/main" val="3113209052"/>
      </p:ext>
    </p:extLst>
  </p:cSld>
  <p:clrMapOvr>
    <a:masterClrMapping/>
  </p:clrMapOvr>
  <p:transition xmlns:p14="http://schemas.microsoft.com/office/powerpoint/2010/mai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UNC-Utah DTI Fiber Analysis</a:t>
            </a:r>
            <a:endParaRPr lang="en-US" sz="4000" dirty="0"/>
          </a:p>
        </p:txBody>
      </p:sp>
      <p:sp>
        <p:nvSpPr>
          <p:cNvPr id="3" name="Content Placeholder 2"/>
          <p:cNvSpPr>
            <a:spLocks noGrp="1"/>
          </p:cNvSpPr>
          <p:nvPr>
            <p:ph idx="1"/>
          </p:nvPr>
        </p:nvSpPr>
        <p:spPr>
          <a:xfrm>
            <a:off x="1219200" y="1676400"/>
            <a:ext cx="7239000" cy="1482035"/>
          </a:xfrm>
        </p:spPr>
        <p:txBody>
          <a:bodyPr/>
          <a:lstStyle/>
          <a:p>
            <a:r>
              <a:rPr lang="en-US" sz="2400" dirty="0" smtClean="0"/>
              <a:t>Analysis of DTI properties along the fiber</a:t>
            </a:r>
          </a:p>
          <a:p>
            <a:r>
              <a:rPr lang="en-US" sz="2400" dirty="0" smtClean="0"/>
              <a:t>Many years of methods &amp; tool development</a:t>
            </a:r>
          </a:p>
          <a:p>
            <a:r>
              <a:rPr lang="en-US" sz="2400" dirty="0" smtClean="0"/>
              <a:t>Allows for localized analysis with high sensitivity</a:t>
            </a:r>
          </a:p>
          <a:p>
            <a:endParaRPr lang="en-US" sz="2400" dirty="0"/>
          </a:p>
        </p:txBody>
      </p:sp>
      <p:pic>
        <p:nvPicPr>
          <p:cNvPr id="4" name="Picture 5" descr="FiberViewer"/>
          <p:cNvPicPr>
            <a:picLocks noChangeAspect="1" noChangeArrowheads="1"/>
          </p:cNvPicPr>
          <p:nvPr/>
        </p:nvPicPr>
        <p:blipFill>
          <a:blip r:embed="rId2">
            <a:extLst>
              <a:ext uri="{28A0092B-C50C-407E-A947-70E740481C1C}">
                <a14:useLocalDpi xmlns:a14="http://schemas.microsoft.com/office/drawing/2010/main" val="0"/>
              </a:ext>
            </a:extLst>
          </a:blip>
          <a:srcRect b="13087"/>
          <a:stretch>
            <a:fillRect/>
          </a:stretch>
        </p:blipFill>
        <p:spPr bwMode="auto">
          <a:xfrm>
            <a:off x="7342620" y="1414671"/>
            <a:ext cx="1790325" cy="138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656522" y="3247986"/>
            <a:ext cx="6801678" cy="3044937"/>
          </a:xfrm>
          <a:prstGeom prst="rect">
            <a:avLst/>
          </a:prstGeom>
        </p:spPr>
      </p:pic>
    </p:spTree>
    <p:extLst>
      <p:ext uri="{BB962C8B-B14F-4D97-AF65-F5344CB8AC3E}">
        <p14:creationId xmlns:p14="http://schemas.microsoft.com/office/powerpoint/2010/main" val="1080054144"/>
      </p:ext>
    </p:extLst>
  </p:cSld>
  <p:clrMapOvr>
    <a:masterClrMapping/>
  </p:clrMapOvr>
  <p:transition xmlns:p14="http://schemas.microsoft.com/office/powerpoint/2010/mai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 DTI Activities</a:t>
            </a:r>
            <a:endParaRPr lang="en-US" dirty="0"/>
          </a:p>
        </p:txBody>
      </p:sp>
      <p:sp>
        <p:nvSpPr>
          <p:cNvPr id="3" name="Content Placeholder 2"/>
          <p:cNvSpPr>
            <a:spLocks noGrp="1"/>
          </p:cNvSpPr>
          <p:nvPr>
            <p:ph idx="1"/>
          </p:nvPr>
        </p:nvSpPr>
        <p:spPr>
          <a:xfrm>
            <a:off x="927653" y="1676400"/>
            <a:ext cx="7973390" cy="2646238"/>
          </a:xfrm>
        </p:spPr>
        <p:txBody>
          <a:bodyPr/>
          <a:lstStyle/>
          <a:p>
            <a:r>
              <a:rPr lang="en-US" sz="2800" dirty="0" smtClean="0"/>
              <a:t>DTI QC</a:t>
            </a:r>
            <a:r>
              <a:rPr lang="en-US" sz="2800" dirty="0"/>
              <a:t>: </a:t>
            </a:r>
            <a:r>
              <a:rPr lang="en-US" sz="2800" dirty="0" smtClean="0"/>
              <a:t>Vibration </a:t>
            </a:r>
            <a:r>
              <a:rPr lang="en-US" sz="2800" dirty="0"/>
              <a:t>artifacts, Error estimation</a:t>
            </a:r>
          </a:p>
          <a:p>
            <a:r>
              <a:rPr lang="en-US" sz="2800" dirty="0" smtClean="0"/>
              <a:t>Fibers: Post-processing, clustering</a:t>
            </a:r>
          </a:p>
          <a:p>
            <a:r>
              <a:rPr lang="en-US" sz="2800" dirty="0" smtClean="0"/>
              <a:t>Statistical analysis methods</a:t>
            </a:r>
          </a:p>
          <a:p>
            <a:r>
              <a:rPr lang="en-US" sz="2800" dirty="0" smtClean="0"/>
              <a:t>Main tool development, Slicer extensions, batch and grid processing</a:t>
            </a:r>
            <a:endParaRPr lang="en-US" sz="2800" dirty="0"/>
          </a:p>
        </p:txBody>
      </p:sp>
      <p:pic>
        <p:nvPicPr>
          <p:cNvPr id="5" name="Picture 4"/>
          <p:cNvPicPr>
            <a:picLocks noChangeAspect="1"/>
          </p:cNvPicPr>
          <p:nvPr/>
        </p:nvPicPr>
        <p:blipFill>
          <a:blip r:embed="rId2"/>
          <a:stretch>
            <a:fillRect/>
          </a:stretch>
        </p:blipFill>
        <p:spPr>
          <a:xfrm>
            <a:off x="1004947" y="4322638"/>
            <a:ext cx="6898309" cy="2018510"/>
          </a:xfrm>
          <a:prstGeom prst="rect">
            <a:avLst/>
          </a:prstGeom>
        </p:spPr>
      </p:pic>
    </p:spTree>
    <p:extLst>
      <p:ext uri="{BB962C8B-B14F-4D97-AF65-F5344CB8AC3E}">
        <p14:creationId xmlns:p14="http://schemas.microsoft.com/office/powerpoint/2010/main" val="468889070"/>
      </p:ext>
    </p:extLst>
  </p:cSld>
  <p:clrMapOvr>
    <a:masterClrMapping/>
  </p:clrMapOvr>
  <p:transition xmlns:p14="http://schemas.microsoft.com/office/powerpoint/2010/main">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062869" y="4555200"/>
            <a:ext cx="3081129" cy="1649132"/>
          </a:xfrm>
          <a:prstGeom prst="rect">
            <a:avLst/>
          </a:prstGeom>
        </p:spPr>
      </p:pic>
      <p:sp>
        <p:nvSpPr>
          <p:cNvPr id="2" name="Title 1"/>
          <p:cNvSpPr>
            <a:spLocks noGrp="1"/>
          </p:cNvSpPr>
          <p:nvPr>
            <p:ph type="title"/>
          </p:nvPr>
        </p:nvSpPr>
        <p:spPr/>
        <p:txBody>
          <a:bodyPr/>
          <a:lstStyle/>
          <a:p>
            <a:r>
              <a:rPr lang="en-US" dirty="0" smtClean="0"/>
              <a:t>DTI Achievements</a:t>
            </a:r>
            <a:endParaRPr lang="en-US" dirty="0"/>
          </a:p>
        </p:txBody>
      </p:sp>
      <p:sp>
        <p:nvSpPr>
          <p:cNvPr id="3" name="Content Placeholder 2"/>
          <p:cNvSpPr>
            <a:spLocks noGrp="1"/>
          </p:cNvSpPr>
          <p:nvPr>
            <p:ph idx="1"/>
          </p:nvPr>
        </p:nvSpPr>
        <p:spPr>
          <a:xfrm>
            <a:off x="673653" y="1676400"/>
            <a:ext cx="5720522" cy="4267200"/>
          </a:xfrm>
        </p:spPr>
        <p:txBody>
          <a:bodyPr/>
          <a:lstStyle/>
          <a:p>
            <a:r>
              <a:rPr lang="en-US" sz="2400" dirty="0" smtClean="0"/>
              <a:t>First “true” fiber based analysis</a:t>
            </a:r>
          </a:p>
          <a:p>
            <a:r>
              <a:rPr lang="en-US" sz="2400" dirty="0" smtClean="0"/>
              <a:t>&gt;25 clinical papers</a:t>
            </a:r>
          </a:p>
          <a:p>
            <a:pPr lvl="1"/>
            <a:r>
              <a:rPr lang="en-US" sz="2000" dirty="0" smtClean="0"/>
              <a:t>Designed for human data, used for primate and rodent MRI’s</a:t>
            </a:r>
          </a:p>
          <a:p>
            <a:r>
              <a:rPr lang="en-US" sz="2400" dirty="0" smtClean="0"/>
              <a:t>&gt;25 methodological papers</a:t>
            </a:r>
          </a:p>
          <a:p>
            <a:r>
              <a:rPr lang="en-US" sz="2400" dirty="0" smtClean="0"/>
              <a:t>Slicer extensions for investigators</a:t>
            </a:r>
          </a:p>
          <a:p>
            <a:pPr lvl="1"/>
            <a:r>
              <a:rPr lang="en-US" sz="2000" dirty="0" smtClean="0"/>
              <a:t>SPIE tutorials</a:t>
            </a:r>
          </a:p>
          <a:p>
            <a:pPr lvl="1"/>
            <a:r>
              <a:rPr lang="en-US" sz="2000" dirty="0" smtClean="0"/>
              <a:t>Training @ UNC</a:t>
            </a:r>
          </a:p>
          <a:p>
            <a:r>
              <a:rPr lang="en-US" sz="2400" dirty="0"/>
              <a:t>F</a:t>
            </a:r>
            <a:r>
              <a:rPr lang="en-US" sz="2400" dirty="0" smtClean="0"/>
              <a:t>ramework </a:t>
            </a:r>
            <a:r>
              <a:rPr lang="en-US" sz="2400" dirty="0"/>
              <a:t>only </a:t>
            </a:r>
            <a:r>
              <a:rPr lang="en-US" sz="2400" dirty="0" smtClean="0"/>
              <a:t>available within last year =</a:t>
            </a:r>
            <a:r>
              <a:rPr lang="en-US" sz="2400" dirty="0"/>
              <a:t>&gt; expect many more papers from the community</a:t>
            </a:r>
          </a:p>
        </p:txBody>
      </p:sp>
      <p:grpSp>
        <p:nvGrpSpPr>
          <p:cNvPr id="5" name="Group 4"/>
          <p:cNvGrpSpPr/>
          <p:nvPr/>
        </p:nvGrpSpPr>
        <p:grpSpPr>
          <a:xfrm>
            <a:off x="6493565" y="1676401"/>
            <a:ext cx="2473432" cy="2012122"/>
            <a:chOff x="6184892" y="3832049"/>
            <a:chExt cx="2726853" cy="2239915"/>
          </a:xfrm>
        </p:grpSpPr>
        <p:pic>
          <p:nvPicPr>
            <p:cNvPr id="6" name="Picture 5"/>
            <p:cNvPicPr>
              <a:picLocks noChangeAspect="1"/>
            </p:cNvPicPr>
            <p:nvPr/>
          </p:nvPicPr>
          <p:blipFill>
            <a:blip r:embed="rId3"/>
            <a:stretch>
              <a:fillRect/>
            </a:stretch>
          </p:blipFill>
          <p:spPr>
            <a:xfrm>
              <a:off x="6184892" y="3832049"/>
              <a:ext cx="2726853" cy="2239915"/>
            </a:xfrm>
            <a:prstGeom prst="rect">
              <a:avLst/>
            </a:prstGeom>
          </p:spPr>
        </p:pic>
        <p:pic>
          <p:nvPicPr>
            <p:cNvPr id="7" name="Picture 6"/>
            <p:cNvPicPr>
              <a:picLocks noChangeAspect="1"/>
            </p:cNvPicPr>
            <p:nvPr/>
          </p:nvPicPr>
          <p:blipFill>
            <a:blip r:embed="rId4"/>
            <a:stretch>
              <a:fillRect/>
            </a:stretch>
          </p:blipFill>
          <p:spPr>
            <a:xfrm>
              <a:off x="6262038" y="3865876"/>
              <a:ext cx="525487" cy="362100"/>
            </a:xfrm>
            <a:prstGeom prst="rect">
              <a:avLst/>
            </a:prstGeom>
          </p:spPr>
        </p:pic>
        <p:pic>
          <p:nvPicPr>
            <p:cNvPr id="8" name="Picture 7"/>
            <p:cNvPicPr>
              <a:picLocks noChangeAspect="1"/>
            </p:cNvPicPr>
            <p:nvPr/>
          </p:nvPicPr>
          <p:blipFill rotWithShape="1">
            <a:blip r:embed="rId5"/>
            <a:srcRect l="4290" t="34351" r="77922" b="38097"/>
            <a:stretch/>
          </p:blipFill>
          <p:spPr>
            <a:xfrm>
              <a:off x="6240144" y="5649535"/>
              <a:ext cx="569276" cy="339410"/>
            </a:xfrm>
            <a:prstGeom prst="rect">
              <a:avLst/>
            </a:prstGeom>
          </p:spPr>
        </p:pic>
      </p:grpSp>
      <p:sp>
        <p:nvSpPr>
          <p:cNvPr id="10" name="TextBox 9"/>
          <p:cNvSpPr txBox="1"/>
          <p:nvPr/>
        </p:nvSpPr>
        <p:spPr>
          <a:xfrm>
            <a:off x="8001634" y="3288789"/>
            <a:ext cx="976099" cy="369332"/>
          </a:xfrm>
          <a:prstGeom prst="rect">
            <a:avLst/>
          </a:prstGeom>
          <a:noFill/>
        </p:spPr>
        <p:txBody>
          <a:bodyPr wrap="none" rtlCol="0">
            <a:spAutoFit/>
          </a:bodyPr>
          <a:lstStyle/>
          <a:p>
            <a:r>
              <a:rPr lang="en-US" dirty="0" smtClean="0">
                <a:solidFill>
                  <a:srgbClr val="FFFF00"/>
                </a:solidFill>
              </a:rPr>
              <a:t>AJP, 12</a:t>
            </a:r>
            <a:endParaRPr lang="en-US" dirty="0">
              <a:solidFill>
                <a:srgbClr val="FFFF00"/>
              </a:solidFill>
            </a:endParaRPr>
          </a:p>
        </p:txBody>
      </p:sp>
      <p:sp>
        <p:nvSpPr>
          <p:cNvPr id="11" name="TextBox 10"/>
          <p:cNvSpPr txBox="1"/>
          <p:nvPr/>
        </p:nvSpPr>
        <p:spPr>
          <a:xfrm>
            <a:off x="6757864" y="6113711"/>
            <a:ext cx="2198927" cy="369332"/>
          </a:xfrm>
          <a:prstGeom prst="rect">
            <a:avLst/>
          </a:prstGeom>
          <a:noFill/>
        </p:spPr>
        <p:txBody>
          <a:bodyPr wrap="none" rtlCol="0">
            <a:spAutoFit/>
          </a:bodyPr>
          <a:lstStyle/>
          <a:p>
            <a:r>
              <a:rPr lang="en-US" dirty="0" smtClean="0">
                <a:solidFill>
                  <a:srgbClr val="FF6600"/>
                </a:solidFill>
              </a:rPr>
              <a:t>Cerebral Cortex, 12</a:t>
            </a:r>
            <a:endParaRPr lang="en-US" dirty="0">
              <a:solidFill>
                <a:srgbClr val="FF6600"/>
              </a:solidFill>
            </a:endParaRPr>
          </a:p>
        </p:txBody>
      </p:sp>
    </p:spTree>
    <p:extLst>
      <p:ext uri="{BB962C8B-B14F-4D97-AF65-F5344CB8AC3E}">
        <p14:creationId xmlns:p14="http://schemas.microsoft.com/office/powerpoint/2010/main" val="2340534485"/>
      </p:ext>
    </p:extLst>
  </p:cSld>
  <p:clrMapOvr>
    <a:masterClrMapping/>
  </p:clrMapOvr>
  <p:transition xmlns:p14="http://schemas.microsoft.com/office/powerpoint/2010/main">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Cortical Correspondence</a:t>
            </a:r>
            <a:endParaRPr lang="en-US" sz="3800" dirty="0"/>
          </a:p>
        </p:txBody>
      </p:sp>
      <p:sp>
        <p:nvSpPr>
          <p:cNvPr id="3" name="Content Placeholder 2"/>
          <p:cNvSpPr>
            <a:spLocks noGrp="1"/>
          </p:cNvSpPr>
          <p:nvPr>
            <p:ph idx="1"/>
          </p:nvPr>
        </p:nvSpPr>
        <p:spPr/>
        <p:txBody>
          <a:bodyPr/>
          <a:lstStyle/>
          <a:p>
            <a:r>
              <a:rPr lang="en-US" sz="2400" dirty="0" smtClean="0"/>
              <a:t>Goal: Flexible, group-wise cortex correspondence</a:t>
            </a:r>
          </a:p>
          <a:p>
            <a:pPr lvl="1"/>
            <a:r>
              <a:rPr lang="en-US" sz="2000" dirty="0" smtClean="0"/>
              <a:t>Cortical thickness analysis in HD DBP</a:t>
            </a:r>
          </a:p>
          <a:p>
            <a:pPr lvl="1"/>
            <a:r>
              <a:rPr lang="en-US" sz="2000" dirty="0" smtClean="0"/>
              <a:t>Allow for point and sulcal landmarks, longitudinal info</a:t>
            </a:r>
          </a:p>
          <a:p>
            <a:r>
              <a:rPr lang="en-US" sz="2400" dirty="0" smtClean="0"/>
              <a:t>Existing NA-MIC particle based correspondence</a:t>
            </a:r>
          </a:p>
          <a:p>
            <a:pPr lvl="2"/>
            <a:r>
              <a:rPr lang="en-US" sz="2400" dirty="0" smtClean="0"/>
              <a:t>No guarantee on surface mesh topology</a:t>
            </a:r>
          </a:p>
          <a:p>
            <a:pPr lvl="3"/>
            <a:r>
              <a:rPr lang="en-US" sz="2000" dirty="0" smtClean="0"/>
              <a:t>Spherical </a:t>
            </a:r>
            <a:r>
              <a:rPr lang="en-US" sz="2000" dirty="0" err="1" smtClean="0"/>
              <a:t>parametrization</a:t>
            </a:r>
            <a:endParaRPr lang="en-US" sz="2000" dirty="0" smtClean="0"/>
          </a:p>
          <a:p>
            <a:pPr lvl="2"/>
            <a:r>
              <a:rPr lang="en-US" sz="2400" dirty="0" smtClean="0"/>
              <a:t>No explicit registration/deformation </a:t>
            </a:r>
          </a:p>
          <a:p>
            <a:pPr lvl="3"/>
            <a:r>
              <a:rPr lang="en-US" dirty="0" smtClean="0"/>
              <a:t>Spherical harmonics encoding </a:t>
            </a:r>
          </a:p>
          <a:p>
            <a:pPr lvl="3"/>
            <a:r>
              <a:rPr lang="en-US" dirty="0" smtClean="0"/>
              <a:t>Local angular deformation</a:t>
            </a:r>
          </a:p>
          <a:p>
            <a:pPr lvl="3"/>
            <a:r>
              <a:rPr lang="en-US" dirty="0" smtClean="0"/>
              <a:t>Optimal pole choice</a:t>
            </a:r>
            <a:endParaRPr lang="en-US" dirty="0"/>
          </a:p>
          <a:p>
            <a:pPr lvl="2"/>
            <a:endParaRPr lang="en-US" sz="2400" dirty="0"/>
          </a:p>
        </p:txBody>
      </p:sp>
      <p:pic>
        <p:nvPicPr>
          <p:cNvPr id="10" name="그림 3"/>
          <p:cNvPicPr/>
          <p:nvPr/>
        </p:nvPicPr>
        <p:blipFill>
          <a:blip r:embed="rId2"/>
          <a:stretch>
            <a:fillRect/>
          </a:stretch>
        </p:blipFill>
        <p:spPr>
          <a:xfrm>
            <a:off x="127000" y="5010726"/>
            <a:ext cx="2078182" cy="1406233"/>
          </a:xfrm>
          <a:prstGeom prst="rect">
            <a:avLst/>
          </a:prstGeom>
        </p:spPr>
      </p:pic>
      <p:pic>
        <p:nvPicPr>
          <p:cNvPr id="13" name="Picture 12"/>
          <p:cNvPicPr>
            <a:picLocks noChangeAspect="1"/>
          </p:cNvPicPr>
          <p:nvPr/>
        </p:nvPicPr>
        <p:blipFill>
          <a:blip r:embed="rId3"/>
          <a:stretch>
            <a:fillRect/>
          </a:stretch>
        </p:blipFill>
        <p:spPr>
          <a:xfrm>
            <a:off x="6677894" y="4594834"/>
            <a:ext cx="1780306" cy="1742527"/>
          </a:xfrm>
          <a:prstGeom prst="rect">
            <a:avLst/>
          </a:prstGeom>
        </p:spPr>
      </p:pic>
      <p:pic>
        <p:nvPicPr>
          <p:cNvPr id="14" name="Picture 13"/>
          <p:cNvPicPr>
            <a:picLocks noChangeAspect="1"/>
          </p:cNvPicPr>
          <p:nvPr/>
        </p:nvPicPr>
        <p:blipFill>
          <a:blip r:embed="rId4"/>
          <a:stretch>
            <a:fillRect/>
          </a:stretch>
        </p:blipFill>
        <p:spPr>
          <a:xfrm>
            <a:off x="2687671" y="5782918"/>
            <a:ext cx="3580897" cy="321363"/>
          </a:xfrm>
          <a:prstGeom prst="rect">
            <a:avLst/>
          </a:prstGeom>
        </p:spPr>
      </p:pic>
    </p:spTree>
    <p:extLst>
      <p:ext uri="{BB962C8B-B14F-4D97-AF65-F5344CB8AC3E}">
        <p14:creationId xmlns:p14="http://schemas.microsoft.com/office/powerpoint/2010/main" val="3709096185"/>
      </p:ext>
    </p:extLst>
  </p:cSld>
  <p:clrMapOvr>
    <a:masterClrMapping/>
  </p:clrMapOvr>
  <p:transition xmlns:p14="http://schemas.microsoft.com/office/powerpoint/2010/main">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UNC-Utah Shape Tools</a:t>
            </a:r>
            <a:endParaRPr lang="en-US" dirty="0"/>
          </a:p>
        </p:txBody>
      </p:sp>
      <p:sp>
        <p:nvSpPr>
          <p:cNvPr id="11" name="Rectangle 3"/>
          <p:cNvSpPr txBox="1">
            <a:spLocks noChangeArrowheads="1"/>
          </p:cNvSpPr>
          <p:nvPr/>
        </p:nvSpPr>
        <p:spPr bwMode="auto">
          <a:xfrm>
            <a:off x="609600" y="1600200"/>
            <a:ext cx="8075613" cy="17791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r>
              <a:rPr lang="en-US" sz="2400" dirty="0" smtClean="0"/>
              <a:t>Analysis of shape differences</a:t>
            </a:r>
            <a:r>
              <a:rPr lang="en-US" sz="2400" dirty="0"/>
              <a:t> </a:t>
            </a:r>
            <a:r>
              <a:rPr lang="en-US" sz="2400" dirty="0" smtClean="0"/>
              <a:t>or</a:t>
            </a:r>
            <a:r>
              <a:rPr lang="en-US" sz="2400" dirty="0" smtClean="0"/>
              <a:t> changes</a:t>
            </a:r>
          </a:p>
          <a:p>
            <a:pPr lvl="1"/>
            <a:r>
              <a:rPr lang="en-US" sz="2000" dirty="0" smtClean="0"/>
              <a:t>Pathology </a:t>
            </a:r>
            <a:r>
              <a:rPr lang="en-US" sz="2000" dirty="0" smtClean="0"/>
              <a:t>in brain </a:t>
            </a:r>
            <a:r>
              <a:rPr lang="en-US" sz="2000" dirty="0" smtClean="0"/>
              <a:t>structures, </a:t>
            </a:r>
            <a:r>
              <a:rPr lang="en-US" sz="2000" dirty="0" smtClean="0"/>
              <a:t>Segmentation QC studies, bone structures in Paleontology, Botany &amp; Anthropology</a:t>
            </a:r>
          </a:p>
          <a:p>
            <a:pPr lvl="1"/>
            <a:r>
              <a:rPr lang="en-US" sz="2000" dirty="0" smtClean="0"/>
              <a:t>Localization of pathology, classification via shape</a:t>
            </a:r>
          </a:p>
          <a:p>
            <a:pPr lvl="1"/>
            <a:r>
              <a:rPr lang="en-US" sz="2000" dirty="0" smtClean="0"/>
              <a:t>Comprehensive toolset: classical SPHARM-PDM, implied medial description, group-wise particle description</a:t>
            </a:r>
            <a:endParaRPr lang="en-US" sz="2000" dirty="0" smtClean="0"/>
          </a:p>
        </p:txBody>
      </p:sp>
      <p:grpSp>
        <p:nvGrpSpPr>
          <p:cNvPr id="2" name="Group 1"/>
          <p:cNvGrpSpPr/>
          <p:nvPr/>
        </p:nvGrpSpPr>
        <p:grpSpPr>
          <a:xfrm>
            <a:off x="1789042" y="3976511"/>
            <a:ext cx="6669157" cy="2415365"/>
            <a:chOff x="303213" y="3032125"/>
            <a:chExt cx="8564701" cy="3425825"/>
          </a:xfrm>
        </p:grpSpPr>
        <p:pic>
          <p:nvPicPr>
            <p:cNvPr id="9" name="Picture 22" descr="CaudateS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3238439"/>
              <a:ext cx="2894012" cy="24209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0"/>
            <p:cNvSpPr>
              <a:spLocks noChangeArrowheads="1"/>
            </p:cNvSpPr>
            <p:nvPr/>
          </p:nvSpPr>
          <p:spPr bwMode="auto">
            <a:xfrm>
              <a:off x="3495676" y="3797300"/>
              <a:ext cx="5372238" cy="2660650"/>
            </a:xfrm>
            <a:prstGeom prst="rect">
              <a:avLst/>
            </a:prstGeom>
            <a:solidFill>
              <a:schemeClr val="accent1"/>
            </a:solidFill>
            <a:ln w="9525">
              <a:solidFill>
                <a:schemeClr val="tx1"/>
              </a:solidFill>
              <a:miter lim="800000"/>
              <a:headEnd/>
              <a:tailEnd/>
            </a:ln>
          </p:spPr>
          <p:txBody>
            <a:bodyPr wrap="none" anchor="ctr"/>
            <a:lstStyle/>
            <a:p>
              <a:endParaRPr lang="en-US" sz="1400"/>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888" y="4398963"/>
              <a:ext cx="1470025" cy="148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7"/>
            <p:cNvSpPr txBox="1">
              <a:spLocks noChangeArrowheads="1"/>
            </p:cNvSpPr>
            <p:nvPr/>
          </p:nvSpPr>
          <p:spPr bwMode="auto">
            <a:xfrm>
              <a:off x="425449" y="5644775"/>
              <a:ext cx="2377535" cy="4365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sz="1400"/>
                <a:t>Binary Segmentation</a:t>
              </a:r>
            </a:p>
          </p:txBody>
        </p:sp>
        <p:pic>
          <p:nvPicPr>
            <p:cNvPr id="1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8" y="5195888"/>
              <a:ext cx="1322387"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 Box 10"/>
            <p:cNvSpPr txBox="1">
              <a:spLocks noChangeArrowheads="1"/>
            </p:cNvSpPr>
            <p:nvPr/>
          </p:nvSpPr>
          <p:spPr bwMode="auto">
            <a:xfrm>
              <a:off x="3709988" y="3032125"/>
              <a:ext cx="3674947" cy="4365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sz="1400"/>
                <a:t>Volumetric analysis: Size, Growth</a:t>
              </a:r>
            </a:p>
          </p:txBody>
        </p:sp>
        <p:sp>
          <p:nvSpPr>
            <p:cNvPr id="16" name="AutoShape 14"/>
            <p:cNvSpPr>
              <a:spLocks noChangeArrowheads="1"/>
            </p:cNvSpPr>
            <p:nvPr/>
          </p:nvSpPr>
          <p:spPr bwMode="auto">
            <a:xfrm rot="20348462">
              <a:off x="3028950" y="3282950"/>
              <a:ext cx="614363" cy="322263"/>
            </a:xfrm>
            <a:prstGeom prst="rightArrow">
              <a:avLst>
                <a:gd name="adj1" fmla="val 50000"/>
                <a:gd name="adj2" fmla="val 47660"/>
              </a:avLst>
            </a:prstGeom>
            <a:solidFill>
              <a:schemeClr val="accent1"/>
            </a:solidFill>
            <a:ln w="9525">
              <a:solidFill>
                <a:schemeClr val="tx1"/>
              </a:solidFill>
              <a:miter lim="800000"/>
              <a:headEnd/>
              <a:tailEnd/>
            </a:ln>
          </p:spPr>
          <p:txBody>
            <a:bodyPr wrap="none" anchor="ctr"/>
            <a:lstStyle/>
            <a:p>
              <a:endParaRPr lang="en-US" sz="1400"/>
            </a:p>
          </p:txBody>
        </p:sp>
        <p:sp>
          <p:nvSpPr>
            <p:cNvPr id="17" name="AutoShape 15"/>
            <p:cNvSpPr>
              <a:spLocks noChangeArrowheads="1"/>
            </p:cNvSpPr>
            <p:nvPr/>
          </p:nvSpPr>
          <p:spPr bwMode="auto">
            <a:xfrm>
              <a:off x="3090863" y="4738688"/>
              <a:ext cx="819150" cy="322262"/>
            </a:xfrm>
            <a:prstGeom prst="rightArrow">
              <a:avLst>
                <a:gd name="adj1" fmla="val 50000"/>
                <a:gd name="adj2" fmla="val 63547"/>
              </a:avLst>
            </a:prstGeom>
            <a:solidFill>
              <a:schemeClr val="accent1"/>
            </a:solidFill>
            <a:ln w="9525">
              <a:solidFill>
                <a:schemeClr val="tx1"/>
              </a:solidFill>
              <a:miter lim="800000"/>
              <a:headEnd/>
              <a:tailEnd/>
            </a:ln>
          </p:spPr>
          <p:txBody>
            <a:bodyPr wrap="none" anchor="ctr"/>
            <a:lstStyle/>
            <a:p>
              <a:endParaRPr lang="en-US" sz="1400"/>
            </a:p>
          </p:txBody>
        </p:sp>
        <p:sp>
          <p:nvSpPr>
            <p:cNvPr id="18" name="Text Box 17"/>
            <p:cNvSpPr txBox="1">
              <a:spLocks noChangeArrowheads="1"/>
            </p:cNvSpPr>
            <p:nvPr/>
          </p:nvSpPr>
          <p:spPr bwMode="auto">
            <a:xfrm>
              <a:off x="3652838" y="3889375"/>
              <a:ext cx="2531658" cy="4365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sz="1400"/>
                <a:t>Shape Representation</a:t>
              </a:r>
            </a:p>
          </p:txBody>
        </p:sp>
        <p:sp>
          <p:nvSpPr>
            <p:cNvPr id="19" name="Text Box 18"/>
            <p:cNvSpPr txBox="1">
              <a:spLocks noChangeArrowheads="1"/>
            </p:cNvSpPr>
            <p:nvPr/>
          </p:nvSpPr>
          <p:spPr bwMode="auto">
            <a:xfrm>
              <a:off x="6686551" y="3887788"/>
              <a:ext cx="2120852" cy="4365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sz="1400"/>
                <a:t>Statistical analysis</a:t>
              </a:r>
            </a:p>
          </p:txBody>
        </p:sp>
        <p:sp>
          <p:nvSpPr>
            <p:cNvPr id="20" name="AutoShape 19"/>
            <p:cNvSpPr>
              <a:spLocks noChangeArrowheads="1"/>
            </p:cNvSpPr>
            <p:nvPr/>
          </p:nvSpPr>
          <p:spPr bwMode="auto">
            <a:xfrm>
              <a:off x="6223000" y="4856163"/>
              <a:ext cx="819150" cy="322262"/>
            </a:xfrm>
            <a:prstGeom prst="rightArrow">
              <a:avLst>
                <a:gd name="adj1" fmla="val 50000"/>
                <a:gd name="adj2" fmla="val 63547"/>
              </a:avLst>
            </a:prstGeom>
            <a:solidFill>
              <a:schemeClr val="accent1"/>
            </a:solidFill>
            <a:ln w="9525">
              <a:solidFill>
                <a:schemeClr val="tx1"/>
              </a:solidFill>
              <a:miter lim="800000"/>
              <a:headEnd/>
              <a:tailEnd/>
            </a:ln>
          </p:spPr>
          <p:txBody>
            <a:bodyPr wrap="none" anchor="ctr"/>
            <a:lstStyle/>
            <a:p>
              <a:endParaRPr lang="en-US" sz="1400"/>
            </a:p>
          </p:txBody>
        </p:sp>
        <p:pic>
          <p:nvPicPr>
            <p:cNvPr id="2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2488" y="4510088"/>
              <a:ext cx="15875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225900724"/>
      </p:ext>
    </p:extLst>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 Shape Activities</a:t>
            </a:r>
            <a:endParaRPr lang="en-US" dirty="0"/>
          </a:p>
        </p:txBody>
      </p:sp>
      <p:sp>
        <p:nvSpPr>
          <p:cNvPr id="3" name="Content Placeholder 2"/>
          <p:cNvSpPr>
            <a:spLocks noGrp="1"/>
          </p:cNvSpPr>
          <p:nvPr>
            <p:ph idx="1"/>
          </p:nvPr>
        </p:nvSpPr>
        <p:spPr>
          <a:xfrm>
            <a:off x="927653" y="1676400"/>
            <a:ext cx="5126789" cy="2646238"/>
          </a:xfrm>
        </p:spPr>
        <p:txBody>
          <a:bodyPr/>
          <a:lstStyle/>
          <a:p>
            <a:r>
              <a:rPr lang="en-US" sz="2400" dirty="0" smtClean="0"/>
              <a:t>Particle based correspondence for complex and non-spherical topology cases</a:t>
            </a:r>
          </a:p>
          <a:p>
            <a:pPr lvl="1"/>
            <a:r>
              <a:rPr lang="en-US" sz="2000" dirty="0" smtClean="0"/>
              <a:t>Convoluted (cortex) and narrow (mandible)surfaces</a:t>
            </a:r>
          </a:p>
          <a:p>
            <a:pPr lvl="1"/>
            <a:r>
              <a:rPr lang="en-US" sz="2000" dirty="0" smtClean="0"/>
              <a:t>Incorporating longitudinal modeling</a:t>
            </a:r>
            <a:endParaRPr lang="en-US" sz="2000" dirty="0"/>
          </a:p>
          <a:p>
            <a:r>
              <a:rPr lang="en-US" sz="2400" dirty="0" smtClean="0"/>
              <a:t>Implied medial description</a:t>
            </a:r>
          </a:p>
          <a:p>
            <a:r>
              <a:rPr lang="en-US" sz="2400" dirty="0" smtClean="0"/>
              <a:t>Statistical analysis methods</a:t>
            </a:r>
          </a:p>
          <a:p>
            <a:r>
              <a:rPr lang="en-US" sz="2400" dirty="0" smtClean="0"/>
              <a:t>Main tool development</a:t>
            </a:r>
          </a:p>
          <a:p>
            <a:pPr lvl="1"/>
            <a:r>
              <a:rPr lang="en-US" sz="2000" dirty="0" smtClean="0"/>
              <a:t>Slicer extensions, batch and grid processing, visualization tools</a:t>
            </a:r>
            <a:endParaRPr lang="en-US" sz="2400" dirty="0" smtClean="0"/>
          </a:p>
          <a:p>
            <a:pPr marL="0" indent="0">
              <a:buNone/>
            </a:pPr>
            <a:endParaRPr lang="en-US" sz="2400" dirty="0"/>
          </a:p>
        </p:txBody>
      </p:sp>
      <p:grpSp>
        <p:nvGrpSpPr>
          <p:cNvPr id="11" name="Group 10"/>
          <p:cNvGrpSpPr/>
          <p:nvPr/>
        </p:nvGrpSpPr>
        <p:grpSpPr>
          <a:xfrm>
            <a:off x="5941391" y="1780430"/>
            <a:ext cx="2882515" cy="2446574"/>
            <a:chOff x="5613152" y="3841043"/>
            <a:chExt cx="2965422" cy="2457604"/>
          </a:xfrm>
        </p:grpSpPr>
        <p:pic>
          <p:nvPicPr>
            <p:cNvPr id="4" name="Picture 3"/>
            <p:cNvPicPr>
              <a:picLocks noChangeAspect="1"/>
            </p:cNvPicPr>
            <p:nvPr/>
          </p:nvPicPr>
          <p:blipFill>
            <a:blip r:embed="rId2"/>
            <a:stretch>
              <a:fillRect/>
            </a:stretch>
          </p:blipFill>
          <p:spPr>
            <a:xfrm>
              <a:off x="7100958" y="3841043"/>
              <a:ext cx="1477616" cy="2435518"/>
            </a:xfrm>
            <a:prstGeom prst="rect">
              <a:avLst/>
            </a:prstGeom>
          </p:spPr>
        </p:pic>
        <p:grpSp>
          <p:nvGrpSpPr>
            <p:cNvPr id="10" name="Group 9"/>
            <p:cNvGrpSpPr/>
            <p:nvPr/>
          </p:nvGrpSpPr>
          <p:grpSpPr>
            <a:xfrm>
              <a:off x="5613152" y="3863129"/>
              <a:ext cx="1487806" cy="2435518"/>
              <a:chOff x="5613152" y="3863129"/>
              <a:chExt cx="1487806" cy="2435518"/>
            </a:xfrm>
          </p:grpSpPr>
          <p:pic>
            <p:nvPicPr>
              <p:cNvPr id="6" name="Picture 5"/>
              <p:cNvPicPr>
                <a:picLocks noChangeAspect="1"/>
              </p:cNvPicPr>
              <p:nvPr/>
            </p:nvPicPr>
            <p:blipFill>
              <a:blip r:embed="rId3"/>
              <a:stretch>
                <a:fillRect/>
              </a:stretch>
            </p:blipFill>
            <p:spPr>
              <a:xfrm>
                <a:off x="5613152" y="3863129"/>
                <a:ext cx="1487806" cy="2435518"/>
              </a:xfrm>
              <a:prstGeom prst="rect">
                <a:avLst/>
              </a:prstGeom>
            </p:spPr>
          </p:pic>
          <p:grpSp>
            <p:nvGrpSpPr>
              <p:cNvPr id="7" name="Group 6"/>
              <p:cNvGrpSpPr/>
              <p:nvPr/>
            </p:nvGrpSpPr>
            <p:grpSpPr>
              <a:xfrm>
                <a:off x="5786782" y="4184562"/>
                <a:ext cx="1137479" cy="725890"/>
                <a:chOff x="4404246" y="3685333"/>
                <a:chExt cx="4647236" cy="2754674"/>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04246" y="3685333"/>
                  <a:ext cx="4647236" cy="2754674"/>
                </a:xfrm>
                <a:prstGeom prst="rect">
                  <a:avLst/>
                </a:prstGeom>
              </p:spPr>
            </p:pic>
            <p:sp>
              <p:nvSpPr>
                <p:cNvPr id="9" name="Rectangle 8"/>
                <p:cNvSpPr/>
                <p:nvPr/>
              </p:nvSpPr>
              <p:spPr bwMode="auto">
                <a:xfrm>
                  <a:off x="4503652" y="4538685"/>
                  <a:ext cx="352766" cy="3762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grpSp>
      <p:pic>
        <p:nvPicPr>
          <p:cNvPr id="12" name="Picture 11"/>
          <p:cNvPicPr>
            <a:picLocks noChangeAspect="1"/>
          </p:cNvPicPr>
          <p:nvPr/>
        </p:nvPicPr>
        <p:blipFill rotWithShape="1">
          <a:blip r:embed="rId5"/>
          <a:srcRect r="68949"/>
          <a:stretch/>
        </p:blipFill>
        <p:spPr>
          <a:xfrm>
            <a:off x="6494276" y="4333681"/>
            <a:ext cx="1786650" cy="1056308"/>
          </a:xfrm>
          <a:prstGeom prst="rect">
            <a:avLst/>
          </a:prstGeom>
        </p:spPr>
      </p:pic>
      <p:pic>
        <p:nvPicPr>
          <p:cNvPr id="13" name="Picture 12"/>
          <p:cNvPicPr>
            <a:picLocks noChangeAspect="1"/>
          </p:cNvPicPr>
          <p:nvPr/>
        </p:nvPicPr>
        <p:blipFill rotWithShape="1">
          <a:blip r:embed="rId5"/>
          <a:srcRect l="35231" r="8572"/>
          <a:stretch/>
        </p:blipFill>
        <p:spPr>
          <a:xfrm>
            <a:off x="5590067" y="5201470"/>
            <a:ext cx="3361984" cy="1098274"/>
          </a:xfrm>
          <a:prstGeom prst="rect">
            <a:avLst/>
          </a:prstGeom>
        </p:spPr>
      </p:pic>
    </p:spTree>
    <p:extLst>
      <p:ext uri="{BB962C8B-B14F-4D97-AF65-F5344CB8AC3E}">
        <p14:creationId xmlns:p14="http://schemas.microsoft.com/office/powerpoint/2010/main" val="2078283313"/>
      </p:ext>
    </p:extLst>
  </p:cSld>
  <p:clrMapOvr>
    <a:masterClrMapping/>
  </p:clrMapOvr>
  <p:transition xmlns:p14="http://schemas.microsoft.com/office/powerpoint/2010/main">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 Achievements</a:t>
            </a:r>
            <a:endParaRPr lang="en-US" dirty="0"/>
          </a:p>
        </p:txBody>
      </p:sp>
      <p:sp>
        <p:nvSpPr>
          <p:cNvPr id="3" name="Content Placeholder 2"/>
          <p:cNvSpPr>
            <a:spLocks noGrp="1"/>
          </p:cNvSpPr>
          <p:nvPr>
            <p:ph idx="1"/>
          </p:nvPr>
        </p:nvSpPr>
        <p:spPr>
          <a:xfrm>
            <a:off x="673653" y="1400325"/>
            <a:ext cx="7896086" cy="3028122"/>
          </a:xfrm>
        </p:spPr>
        <p:txBody>
          <a:bodyPr/>
          <a:lstStyle/>
          <a:p>
            <a:r>
              <a:rPr lang="en-US" sz="2400" dirty="0" smtClean="0"/>
              <a:t>&gt;25 clinical papers with NA-MIC co-authors</a:t>
            </a:r>
          </a:p>
          <a:p>
            <a:r>
              <a:rPr lang="en-US" sz="2400" dirty="0" smtClean="0"/>
              <a:t>&gt;20 clinical papers without NA-MIC co-authors</a:t>
            </a:r>
          </a:p>
          <a:p>
            <a:r>
              <a:rPr lang="en-US" sz="2400" dirty="0" smtClean="0"/>
              <a:t>&gt;25 methodological papers</a:t>
            </a:r>
          </a:p>
          <a:p>
            <a:r>
              <a:rPr lang="en-US" sz="2400" dirty="0" smtClean="0"/>
              <a:t>Slicer extensions for investigators</a:t>
            </a:r>
          </a:p>
          <a:p>
            <a:pPr lvl="1"/>
            <a:r>
              <a:rPr lang="en-US" sz="2000" dirty="0" smtClean="0"/>
              <a:t>Training @ UNC</a:t>
            </a:r>
          </a:p>
          <a:p>
            <a:pPr lvl="1"/>
            <a:r>
              <a:rPr lang="en-US" sz="2000" dirty="0" smtClean="0"/>
              <a:t>No other (non-technical) shape analysis toolset around</a:t>
            </a:r>
          </a:p>
          <a:p>
            <a:pPr lvl="1"/>
            <a:r>
              <a:rPr lang="en-US" sz="2000" dirty="0" smtClean="0"/>
              <a:t>SPHARM considered standard, new methods compare to it</a:t>
            </a:r>
            <a:endParaRPr lang="en-US" sz="2400" dirty="0"/>
          </a:p>
        </p:txBody>
      </p:sp>
      <p:pic>
        <p:nvPicPr>
          <p:cNvPr id="4" name="Picture 3"/>
          <p:cNvPicPr>
            <a:picLocks noChangeAspect="1"/>
          </p:cNvPicPr>
          <p:nvPr/>
        </p:nvPicPr>
        <p:blipFill>
          <a:blip r:embed="rId2"/>
          <a:stretch>
            <a:fillRect/>
          </a:stretch>
        </p:blipFill>
        <p:spPr>
          <a:xfrm>
            <a:off x="992347" y="4329042"/>
            <a:ext cx="966214" cy="1786835"/>
          </a:xfrm>
          <a:prstGeom prst="rect">
            <a:avLst/>
          </a:prstGeom>
        </p:spPr>
      </p:pic>
      <p:sp>
        <p:nvSpPr>
          <p:cNvPr id="10" name="TextBox 9"/>
          <p:cNvSpPr txBox="1"/>
          <p:nvPr/>
        </p:nvSpPr>
        <p:spPr>
          <a:xfrm>
            <a:off x="850346" y="6060662"/>
            <a:ext cx="1326768" cy="369332"/>
          </a:xfrm>
          <a:prstGeom prst="rect">
            <a:avLst/>
          </a:prstGeom>
          <a:noFill/>
        </p:spPr>
        <p:txBody>
          <a:bodyPr wrap="none" rtlCol="0">
            <a:spAutoFit/>
          </a:bodyPr>
          <a:lstStyle/>
          <a:p>
            <a:r>
              <a:rPr lang="en-US" dirty="0" smtClean="0"/>
              <a:t>Neuron, 13</a:t>
            </a:r>
          </a:p>
        </p:txBody>
      </p:sp>
      <p:pic>
        <p:nvPicPr>
          <p:cNvPr id="12" name="Picture 11"/>
          <p:cNvPicPr>
            <a:picLocks noChangeAspect="1"/>
          </p:cNvPicPr>
          <p:nvPr/>
        </p:nvPicPr>
        <p:blipFill>
          <a:blip r:embed="rId3"/>
          <a:stretch>
            <a:fillRect/>
          </a:stretch>
        </p:blipFill>
        <p:spPr>
          <a:xfrm>
            <a:off x="2451652" y="4382192"/>
            <a:ext cx="1965739" cy="1743900"/>
          </a:xfrm>
          <a:prstGeom prst="rect">
            <a:avLst/>
          </a:prstGeom>
        </p:spPr>
      </p:pic>
      <p:sp>
        <p:nvSpPr>
          <p:cNvPr id="13" name="TextBox 12"/>
          <p:cNvSpPr txBox="1"/>
          <p:nvPr/>
        </p:nvSpPr>
        <p:spPr>
          <a:xfrm>
            <a:off x="2363313" y="6084611"/>
            <a:ext cx="2091626" cy="369332"/>
          </a:xfrm>
          <a:prstGeom prst="rect">
            <a:avLst/>
          </a:prstGeom>
          <a:noFill/>
        </p:spPr>
        <p:txBody>
          <a:bodyPr wrap="none" rtlCol="0">
            <a:spAutoFit/>
          </a:bodyPr>
          <a:lstStyle/>
          <a:p>
            <a:r>
              <a:rPr lang="en-US" dirty="0" smtClean="0"/>
              <a:t>OSOMOPORE, 11</a:t>
            </a:r>
            <a:endParaRPr lang="en-US" dirty="0"/>
          </a:p>
        </p:txBody>
      </p:sp>
      <p:pic>
        <p:nvPicPr>
          <p:cNvPr id="14" name="Picture 13"/>
          <p:cNvPicPr>
            <a:picLocks noChangeAspect="1"/>
          </p:cNvPicPr>
          <p:nvPr/>
        </p:nvPicPr>
        <p:blipFill>
          <a:blip r:embed="rId4"/>
          <a:stretch>
            <a:fillRect/>
          </a:stretch>
        </p:blipFill>
        <p:spPr>
          <a:xfrm>
            <a:off x="4588386" y="4382192"/>
            <a:ext cx="1893105" cy="1733685"/>
          </a:xfrm>
          <a:prstGeom prst="rect">
            <a:avLst/>
          </a:prstGeom>
        </p:spPr>
      </p:pic>
      <p:sp>
        <p:nvSpPr>
          <p:cNvPr id="15" name="TextBox 14"/>
          <p:cNvSpPr txBox="1"/>
          <p:nvPr/>
        </p:nvSpPr>
        <p:spPr>
          <a:xfrm>
            <a:off x="4588386" y="6126092"/>
            <a:ext cx="1839942" cy="369332"/>
          </a:xfrm>
          <a:prstGeom prst="rect">
            <a:avLst/>
          </a:prstGeom>
          <a:noFill/>
        </p:spPr>
        <p:txBody>
          <a:bodyPr wrap="none" rtlCol="0">
            <a:spAutoFit/>
          </a:bodyPr>
          <a:lstStyle/>
          <a:p>
            <a:r>
              <a:rPr lang="en-US" dirty="0" err="1" smtClean="0"/>
              <a:t>NeuroImage</a:t>
            </a:r>
            <a:r>
              <a:rPr lang="en-US" dirty="0" smtClean="0"/>
              <a:t>, 13</a:t>
            </a:r>
            <a:endParaRPr lang="en-US" dirty="0"/>
          </a:p>
        </p:txBody>
      </p:sp>
      <p:cxnSp>
        <p:nvCxnSpPr>
          <p:cNvPr id="17" name="Straight Connector 16"/>
          <p:cNvCxnSpPr/>
          <p:nvPr/>
        </p:nvCxnSpPr>
        <p:spPr bwMode="auto">
          <a:xfrm flipV="1">
            <a:off x="4499111" y="4284870"/>
            <a:ext cx="0" cy="1984407"/>
          </a:xfrm>
          <a:prstGeom prst="line">
            <a:avLst/>
          </a:prstGeom>
          <a:solidFill>
            <a:schemeClr val="accent1"/>
          </a:solidFill>
          <a:ln w="28575" cap="flat" cmpd="sng" algn="ctr">
            <a:solidFill>
              <a:schemeClr val="tx1"/>
            </a:solidFill>
            <a:prstDash val="sysDash"/>
            <a:round/>
            <a:headEnd type="none" w="med" len="med"/>
            <a:tailEnd type="none" w="med" len="med"/>
          </a:ln>
          <a:effectLst>
            <a:outerShdw blurRad="50800" dist="38100" dir="5400000" algn="t" rotWithShape="0">
              <a:prstClr val="black">
                <a:alpha val="40000"/>
              </a:prstClr>
            </a:outerShdw>
          </a:effectLst>
        </p:spPr>
      </p:cxnSp>
      <p:pic>
        <p:nvPicPr>
          <p:cNvPr id="19" name="Picture 18"/>
          <p:cNvPicPr>
            <a:picLocks noChangeAspect="1"/>
          </p:cNvPicPr>
          <p:nvPr/>
        </p:nvPicPr>
        <p:blipFill>
          <a:blip r:embed="rId5"/>
          <a:stretch>
            <a:fillRect/>
          </a:stretch>
        </p:blipFill>
        <p:spPr>
          <a:xfrm>
            <a:off x="6528622" y="4386192"/>
            <a:ext cx="2566706" cy="1739900"/>
          </a:xfrm>
          <a:prstGeom prst="rect">
            <a:avLst/>
          </a:prstGeom>
        </p:spPr>
      </p:pic>
      <p:sp>
        <p:nvSpPr>
          <p:cNvPr id="20" name="TextBox 19"/>
          <p:cNvSpPr txBox="1"/>
          <p:nvPr/>
        </p:nvSpPr>
        <p:spPr>
          <a:xfrm>
            <a:off x="6729797" y="6111631"/>
            <a:ext cx="1839942" cy="369332"/>
          </a:xfrm>
          <a:prstGeom prst="rect">
            <a:avLst/>
          </a:prstGeom>
          <a:noFill/>
        </p:spPr>
        <p:txBody>
          <a:bodyPr wrap="none" rtlCol="0">
            <a:spAutoFit/>
          </a:bodyPr>
          <a:lstStyle/>
          <a:p>
            <a:r>
              <a:rPr lang="en-US" dirty="0" err="1" smtClean="0"/>
              <a:t>NeuroImage</a:t>
            </a:r>
            <a:r>
              <a:rPr lang="en-US" dirty="0" smtClean="0"/>
              <a:t>, 12</a:t>
            </a:r>
            <a:endParaRPr lang="en-US" dirty="0"/>
          </a:p>
        </p:txBody>
      </p:sp>
    </p:spTree>
    <p:extLst>
      <p:ext uri="{BB962C8B-B14F-4D97-AF65-F5344CB8AC3E}">
        <p14:creationId xmlns:p14="http://schemas.microsoft.com/office/powerpoint/2010/main" val="3013263397"/>
      </p:ext>
    </p:extLst>
  </p:cSld>
  <p:clrMapOvr>
    <a:masterClrMapping/>
  </p:clrMapOvr>
  <p:transition xmlns:p14="http://schemas.microsoft.com/office/powerpoint/2010/main">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a:t>
            </a:r>
            <a:r>
              <a:rPr lang="en-US" dirty="0" smtClean="0"/>
              <a:t>Atlas Building</a:t>
            </a:r>
            <a:endParaRPr lang="en-US" dirty="0"/>
          </a:p>
        </p:txBody>
      </p:sp>
      <p:sp>
        <p:nvSpPr>
          <p:cNvPr id="3" name="Content Placeholder 2"/>
          <p:cNvSpPr>
            <a:spLocks noGrp="1"/>
          </p:cNvSpPr>
          <p:nvPr>
            <p:ph idx="1"/>
          </p:nvPr>
        </p:nvSpPr>
        <p:spPr>
          <a:xfrm>
            <a:off x="1219200" y="1577008"/>
            <a:ext cx="7239000" cy="1847090"/>
          </a:xfrm>
        </p:spPr>
        <p:txBody>
          <a:bodyPr/>
          <a:lstStyle/>
          <a:p>
            <a:r>
              <a:rPr lang="en-US" dirty="0" smtClean="0"/>
              <a:t>4D atlas with individual growth/change trajectories</a:t>
            </a:r>
          </a:p>
          <a:p>
            <a:r>
              <a:rPr lang="en-US" dirty="0" smtClean="0"/>
              <a:t>For DTI and structural MRI</a:t>
            </a:r>
            <a:endParaRPr lang="en-US" dirty="0" smtClean="0"/>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3301999" y="3589743"/>
            <a:ext cx="5774088" cy="2547816"/>
          </a:xfrm>
          <a:prstGeom prst="rect">
            <a:avLst/>
          </a:prstGeom>
        </p:spPr>
      </p:pic>
      <p:sp>
        <p:nvSpPr>
          <p:cNvPr id="6" name="TextBox 5"/>
          <p:cNvSpPr txBox="1"/>
          <p:nvPr/>
        </p:nvSpPr>
        <p:spPr>
          <a:xfrm>
            <a:off x="1219200" y="3330194"/>
            <a:ext cx="1166743" cy="369332"/>
          </a:xfrm>
          <a:prstGeom prst="rect">
            <a:avLst/>
          </a:prstGeom>
          <a:solidFill>
            <a:schemeClr val="accent5"/>
          </a:solidFill>
        </p:spPr>
        <p:txBody>
          <a:bodyPr wrap="square" rtlCol="0">
            <a:spAutoFit/>
          </a:bodyPr>
          <a:lstStyle/>
          <a:p>
            <a:r>
              <a:rPr lang="en-US" dirty="0" smtClean="0"/>
              <a:t>Splenium</a:t>
            </a:r>
            <a:endParaRPr lang="en-US" dirty="0"/>
          </a:p>
        </p:txBody>
      </p:sp>
      <p:pic>
        <p:nvPicPr>
          <p:cNvPr id="7" name="Picture 6"/>
          <p:cNvPicPr>
            <a:picLocks noChangeAspect="1"/>
          </p:cNvPicPr>
          <p:nvPr/>
        </p:nvPicPr>
        <p:blipFill rotWithShape="1">
          <a:blip r:embed="rId3"/>
          <a:srcRect l="30096" t="6813" r="21263" b="32415"/>
          <a:stretch/>
        </p:blipFill>
        <p:spPr>
          <a:xfrm>
            <a:off x="1487709" y="5269376"/>
            <a:ext cx="1448328" cy="1022785"/>
          </a:xfrm>
          <a:prstGeom prst="rect">
            <a:avLst/>
          </a:prstGeom>
        </p:spPr>
      </p:pic>
      <p:pic>
        <p:nvPicPr>
          <p:cNvPr id="8" name="Picture 7"/>
          <p:cNvPicPr>
            <a:picLocks noChangeAspect="1"/>
          </p:cNvPicPr>
          <p:nvPr/>
        </p:nvPicPr>
        <p:blipFill rotWithShape="1">
          <a:blip r:embed="rId4"/>
          <a:srcRect l="81634" t="2799" r="2199" b="62498"/>
          <a:stretch/>
        </p:blipFill>
        <p:spPr>
          <a:xfrm>
            <a:off x="577970" y="4654087"/>
            <a:ext cx="670270" cy="813915"/>
          </a:xfrm>
          <a:prstGeom prst="rect">
            <a:avLst/>
          </a:prstGeom>
        </p:spPr>
      </p:pic>
      <p:pic>
        <p:nvPicPr>
          <p:cNvPr id="9" name="Picture 8"/>
          <p:cNvPicPr>
            <a:picLocks noChangeAspect="1"/>
          </p:cNvPicPr>
          <p:nvPr/>
        </p:nvPicPr>
        <p:blipFill rotWithShape="1">
          <a:blip r:embed="rId4"/>
          <a:srcRect l="31798" t="7979" r="18888" b="24791"/>
          <a:stretch/>
        </p:blipFill>
        <p:spPr>
          <a:xfrm>
            <a:off x="1487709" y="3787915"/>
            <a:ext cx="1448328" cy="1117042"/>
          </a:xfrm>
          <a:prstGeom prst="rect">
            <a:avLst/>
          </a:prstGeom>
        </p:spPr>
      </p:pic>
      <p:sp>
        <p:nvSpPr>
          <p:cNvPr id="10" name="TextBox 9"/>
          <p:cNvSpPr txBox="1"/>
          <p:nvPr/>
        </p:nvSpPr>
        <p:spPr>
          <a:xfrm>
            <a:off x="456244" y="4128667"/>
            <a:ext cx="1031465" cy="369332"/>
          </a:xfrm>
          <a:prstGeom prst="rect">
            <a:avLst/>
          </a:prstGeom>
          <a:noFill/>
        </p:spPr>
        <p:txBody>
          <a:bodyPr wrap="none" rtlCol="0">
            <a:spAutoFit/>
          </a:bodyPr>
          <a:lstStyle/>
          <a:p>
            <a:r>
              <a:rPr lang="en-US" dirty="0" smtClean="0"/>
              <a:t>3D atlas</a:t>
            </a:r>
            <a:endParaRPr lang="en-US" dirty="0"/>
          </a:p>
        </p:txBody>
      </p:sp>
      <p:sp>
        <p:nvSpPr>
          <p:cNvPr id="11" name="TextBox 10"/>
          <p:cNvSpPr txBox="1"/>
          <p:nvPr/>
        </p:nvSpPr>
        <p:spPr>
          <a:xfrm>
            <a:off x="456244" y="5600514"/>
            <a:ext cx="1031465" cy="369332"/>
          </a:xfrm>
          <a:prstGeom prst="rect">
            <a:avLst/>
          </a:prstGeom>
          <a:noFill/>
        </p:spPr>
        <p:txBody>
          <a:bodyPr wrap="none" rtlCol="0">
            <a:spAutoFit/>
          </a:bodyPr>
          <a:lstStyle/>
          <a:p>
            <a:r>
              <a:rPr lang="en-US" dirty="0" smtClean="0"/>
              <a:t>4D atlas</a:t>
            </a:r>
            <a:endParaRPr lang="en-US" dirty="0"/>
          </a:p>
        </p:txBody>
      </p:sp>
      <p:cxnSp>
        <p:nvCxnSpPr>
          <p:cNvPr id="13" name="Straight Connector 12"/>
          <p:cNvCxnSpPr/>
          <p:nvPr/>
        </p:nvCxnSpPr>
        <p:spPr bwMode="auto">
          <a:xfrm flipV="1">
            <a:off x="3191565" y="3424098"/>
            <a:ext cx="22087" cy="286806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262568377"/>
      </p:ext>
    </p:extLst>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NA-MIC-template-2004-08">
  <a:themeElements>
    <a:clrScheme name="NA-MIC-template-2004-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A-MIC-template-2004-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NA-MIC-template-2004-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MIC-template-2004-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MIC-template-2004-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MIC-template-2004-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MIC-template-2004-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MIC-template-2004-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MIC-template-2004-08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MIC-template-2004-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MIC-template-2004-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MIC-template-2004-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MIC-template-2004-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MIC-template-2004-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2010_NAMICAHM_StynerValidation.pptx</Template>
  <TotalTime>5745</TotalTime>
  <Words>790</Words>
  <Application>Microsoft Macintosh PowerPoint</Application>
  <PresentationFormat>On-screen Show (4:3)</PresentationFormat>
  <Paragraphs>91</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NA-MIC-template-2004-08</vt:lpstr>
      <vt:lpstr>NAMIC at UNC</vt:lpstr>
      <vt:lpstr>UNC-Utah DTI Fiber Analysis</vt:lpstr>
      <vt:lpstr>UNC DTI Activities</vt:lpstr>
      <vt:lpstr>DTI Achievements</vt:lpstr>
      <vt:lpstr>Cortical Correspondence</vt:lpstr>
      <vt:lpstr>UNC-Utah Shape Tools</vt:lpstr>
      <vt:lpstr>UNC Shape Activities</vt:lpstr>
      <vt:lpstr>Shape Achievements</vt:lpstr>
      <vt:lpstr>Longitudinal Atlas Building</vt:lpstr>
      <vt:lpstr>4D Intensity Changes</vt:lpstr>
      <vt:lpstr>Intensity Change Images</vt:lpstr>
      <vt:lpstr>NA-MIC @ UNC </vt:lpstr>
    </vt:vector>
  </TitlesOfParts>
  <Company>UNC-CH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Longitudinal and time-series analysis</dc:title>
  <dc:creator>Martin Styner</dc:creator>
  <cp:lastModifiedBy>M Styner</cp:lastModifiedBy>
  <cp:revision>106</cp:revision>
  <dcterms:created xsi:type="dcterms:W3CDTF">2011-01-10T21:31:01Z</dcterms:created>
  <dcterms:modified xsi:type="dcterms:W3CDTF">2014-01-09T03:55:15Z</dcterms:modified>
</cp:coreProperties>
</file>